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374" r:id="rId3"/>
    <p:sldId id="451" r:id="rId4"/>
    <p:sldId id="560" r:id="rId5"/>
    <p:sldId id="575" r:id="rId6"/>
    <p:sldId id="561" r:id="rId7"/>
    <p:sldId id="576" r:id="rId8"/>
    <p:sldId id="555" r:id="rId9"/>
    <p:sldId id="261" r:id="rId10"/>
    <p:sldId id="556" r:id="rId11"/>
    <p:sldId id="380" r:id="rId12"/>
    <p:sldId id="558" r:id="rId13"/>
    <p:sldId id="496" r:id="rId14"/>
    <p:sldId id="497" r:id="rId15"/>
    <p:sldId id="559" r:id="rId16"/>
    <p:sldId id="498" r:id="rId17"/>
    <p:sldId id="578" r:id="rId18"/>
    <p:sldId id="499" r:id="rId19"/>
    <p:sldId id="500" r:id="rId20"/>
    <p:sldId id="501" r:id="rId21"/>
    <p:sldId id="399" r:id="rId22"/>
    <p:sldId id="562" r:id="rId23"/>
    <p:sldId id="381" r:id="rId24"/>
    <p:sldId id="459" r:id="rId25"/>
    <p:sldId id="460" r:id="rId26"/>
    <p:sldId id="389" r:id="rId27"/>
    <p:sldId id="461" r:id="rId28"/>
    <p:sldId id="462" r:id="rId29"/>
    <p:sldId id="502" r:id="rId30"/>
    <p:sldId id="563" r:id="rId31"/>
    <p:sldId id="564" r:id="rId32"/>
    <p:sldId id="503" r:id="rId33"/>
    <p:sldId id="504" r:id="rId34"/>
    <p:sldId id="505" r:id="rId35"/>
    <p:sldId id="506" r:id="rId36"/>
    <p:sldId id="507" r:id="rId37"/>
    <p:sldId id="508" r:id="rId38"/>
    <p:sldId id="510" r:id="rId39"/>
    <p:sldId id="511" r:id="rId40"/>
    <p:sldId id="512" r:id="rId41"/>
    <p:sldId id="565" r:id="rId42"/>
    <p:sldId id="570" r:id="rId43"/>
    <p:sldId id="513" r:id="rId44"/>
    <p:sldId id="514" r:id="rId45"/>
    <p:sldId id="566" r:id="rId46"/>
    <p:sldId id="569" r:id="rId47"/>
    <p:sldId id="515" r:id="rId48"/>
    <p:sldId id="568" r:id="rId49"/>
    <p:sldId id="516" r:id="rId50"/>
    <p:sldId id="518" r:id="rId51"/>
    <p:sldId id="519" r:id="rId52"/>
    <p:sldId id="520" r:id="rId53"/>
    <p:sldId id="521" r:id="rId54"/>
    <p:sldId id="537" r:id="rId55"/>
    <p:sldId id="547" r:id="rId56"/>
    <p:sldId id="517" r:id="rId57"/>
    <p:sldId id="567" r:id="rId58"/>
    <p:sldId id="509" r:id="rId59"/>
    <p:sldId id="538" r:id="rId60"/>
    <p:sldId id="522" r:id="rId61"/>
    <p:sldId id="523" r:id="rId62"/>
    <p:sldId id="524" r:id="rId63"/>
    <p:sldId id="526" r:id="rId64"/>
    <p:sldId id="527" r:id="rId65"/>
    <p:sldId id="528" r:id="rId66"/>
    <p:sldId id="529" r:id="rId67"/>
    <p:sldId id="530" r:id="rId68"/>
    <p:sldId id="531" r:id="rId69"/>
    <p:sldId id="573" r:id="rId70"/>
    <p:sldId id="532" r:id="rId71"/>
    <p:sldId id="533" r:id="rId72"/>
    <p:sldId id="534" r:id="rId73"/>
    <p:sldId id="535" r:id="rId74"/>
    <p:sldId id="536" r:id="rId75"/>
    <p:sldId id="541" r:id="rId76"/>
    <p:sldId id="542" r:id="rId77"/>
    <p:sldId id="543" r:id="rId78"/>
    <p:sldId id="544" r:id="rId79"/>
    <p:sldId id="574" r:id="rId80"/>
    <p:sldId id="572" r:id="rId81"/>
    <p:sldId id="539" r:id="rId82"/>
    <p:sldId id="545" r:id="rId83"/>
    <p:sldId id="546" r:id="rId84"/>
    <p:sldId id="571" r:id="rId85"/>
    <p:sldId id="495" r:id="rId86"/>
    <p:sldId id="438" r:id="rId87"/>
    <p:sldId id="492" r:id="rId88"/>
    <p:sldId id="486" r:id="rId89"/>
    <p:sldId id="549" r:id="rId90"/>
    <p:sldId id="550" r:id="rId91"/>
    <p:sldId id="580" r:id="rId92"/>
    <p:sldId id="581" r:id="rId93"/>
    <p:sldId id="552" r:id="rId94"/>
    <p:sldId id="548" r:id="rId95"/>
    <p:sldId id="551" r:id="rId96"/>
    <p:sldId id="582" r:id="rId97"/>
    <p:sldId id="584" r:id="rId98"/>
    <p:sldId id="579" r:id="rId99"/>
    <p:sldId id="583" r:id="rId100"/>
    <p:sldId id="447" r:id="rId101"/>
  </p:sldIdLst>
  <p:sldSz cx="8128000" cy="4572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625">
          <p15:clr>
            <a:srgbClr val="A4A3A4"/>
          </p15:clr>
        </p15:guide>
        <p15:guide id="2" pos="24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奕辉 杨" initials="奕辉" lastIdx="1" clrIdx="0">
    <p:extLst>
      <p:ext uri="{19B8F6BF-5375-455C-9EA6-DF929625EA0E}">
        <p15:presenceInfo xmlns:p15="http://schemas.microsoft.com/office/powerpoint/2012/main" userId="8e208907eacd2c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A4A6A"/>
    <a:srgbClr val="9C2D2A"/>
    <a:srgbClr val="4F81BD"/>
    <a:srgbClr val="CD3C38"/>
    <a:srgbClr val="9376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autoAdjust="0"/>
    <p:restoredTop sz="86634" autoAdjust="0"/>
  </p:normalViewPr>
  <p:slideViewPr>
    <p:cSldViewPr snapToGrid="0">
      <p:cViewPr>
        <p:scale>
          <a:sx n="204" d="100"/>
          <a:sy n="204" d="100"/>
        </p:scale>
        <p:origin x="2032" y="176"/>
      </p:cViewPr>
      <p:guideLst>
        <p:guide orient="horz" pos="2625"/>
        <p:guide pos="2464"/>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4333A1A-D218-4395-A2EB-4DE1A115C4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vl1pPr>
          </a:lstStyle>
          <a:p>
            <a:endParaRPr lang="zh-CN" altLang="en-US"/>
          </a:p>
        </p:txBody>
      </p:sp>
      <p:sp>
        <p:nvSpPr>
          <p:cNvPr id="3" name="日期占位符 2">
            <a:extLst>
              <a:ext uri="{FF2B5EF4-FFF2-40B4-BE49-F238E27FC236}">
                <a16:creationId xmlns:a16="http://schemas.microsoft.com/office/drawing/2014/main" id="{3825B48B-B66A-4161-8AFD-ED48BAE0FAC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ea typeface="+mn-ea"/>
              </a:defRPr>
            </a:lvl1pPr>
          </a:lstStyle>
          <a:p>
            <a:fld id="{AAF45AFC-CB7F-42C6-A333-45EF9333C533}" type="datetimeFigureOut">
              <a:rPr lang="zh-CN" altLang="en-US"/>
              <a:pPr/>
              <a:t>2024/10/3</a:t>
            </a:fld>
            <a:endParaRPr lang="zh-CN" altLang="en-US">
              <a:latin typeface="Times New Roman" panose="02020603050405020304" pitchFamily="18" charset="0"/>
              <a:ea typeface="黑体" panose="02010609060101010101" pitchFamily="49" charset="-122"/>
            </a:endParaRPr>
          </a:p>
        </p:txBody>
      </p:sp>
      <p:sp>
        <p:nvSpPr>
          <p:cNvPr id="12292" name="幻灯片图像占位符 3">
            <a:extLst>
              <a:ext uri="{FF2B5EF4-FFF2-40B4-BE49-F238E27FC236}">
                <a16:creationId xmlns:a16="http://schemas.microsoft.com/office/drawing/2014/main" id="{B638DEE9-B92C-430E-B4A0-58B7F2813C5C}"/>
              </a:ext>
            </a:extLst>
          </p:cNvPr>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2293" name="备注占位符 4">
            <a:extLst>
              <a:ext uri="{FF2B5EF4-FFF2-40B4-BE49-F238E27FC236}">
                <a16:creationId xmlns:a16="http://schemas.microsoft.com/office/drawing/2014/main" id="{39527B04-C96B-4C6B-BDB5-5CAB161D1F7F}"/>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2A2E8C94-BEE0-493A-B7B8-6B78FB9572D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defRPr sz="1200" noProof="1"/>
            </a:lvl1pPr>
          </a:lstStyle>
          <a:p>
            <a:endParaRPr lang="zh-CN" altLang="en-US"/>
          </a:p>
        </p:txBody>
      </p:sp>
      <p:sp>
        <p:nvSpPr>
          <p:cNvPr id="7" name="灯片编号占位符 6">
            <a:extLst>
              <a:ext uri="{FF2B5EF4-FFF2-40B4-BE49-F238E27FC236}">
                <a16:creationId xmlns:a16="http://schemas.microsoft.com/office/drawing/2014/main" id="{23AD1E57-576C-443D-92BE-9F591F66B8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defRPr sz="1200" noProof="1" smtClean="0">
                <a:latin typeface="+mn-lt"/>
                <a:ea typeface="+mn-ea"/>
              </a:defRPr>
            </a:lvl1pPr>
          </a:lstStyle>
          <a:p>
            <a:fld id="{4DECC4C5-113D-47A8-95C8-0C8CB15B13EB}" type="slidenum">
              <a:rPr lang="zh-CN" altLang="en-US"/>
              <a:pPr/>
              <a:t>‹#›</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065665942"/>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zhihu.com/search?q=%E4%B8%9A%E5%8A%A1%E9%80%BB%E8%BE%91&amp;search_source=Entity&amp;hybrid_search_source=Entity&amp;hybrid_search_extra=%7B%22sourceType%22%3A%22article%22%2C%22sourceId%22%3A%22543315953%22%7D"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zhihu.com/search?q=%E5%89%8D%E7%AB%AF%E4%BB%A3%E7%A0%81&amp;search_source=Entity&amp;hybrid_search_source=Entity&amp;hybrid_search_extra=%7B%22sourceType%22%3A%22article%22%2C%22sourceId%22%3A%22543315953%22%7D"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zhihu.com/search?q=%E4%B8%9A%E5%8A%A1%E9%80%BB%E8%BE%91&amp;search_source=Entity&amp;hybrid_search_source=Entity&amp;hybrid_search_extra=%7B%22sourceType%22%3A%22article%22%2C%22sourceId%22%3A%22543315953%22%7D"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zhihu.com/search?q=%E5%89%8D%E7%AB%AF%E4%BB%A3%E7%A0%81&amp;search_source=Entity&amp;hybrid_search_source=Entity&amp;hybrid_search_extra=%7B%22sourceType%22%3A%22article%22%2C%22sourceId%22%3A%22543315953%22%7D"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learnblockchain.cn/2017/11/20/whatiseth/"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a:extLst>
              <a:ext uri="{FF2B5EF4-FFF2-40B4-BE49-F238E27FC236}">
                <a16:creationId xmlns:a16="http://schemas.microsoft.com/office/drawing/2014/main" id="{27277280-5AFC-4667-9E05-CB0F019EB0D2}"/>
              </a:ext>
            </a:extLst>
          </p:cNvPr>
          <p:cNvSpPr>
            <a:spLocks noGrp="1" noRot="1" noChangeAspect="1" noChangeArrowheads="1"/>
          </p:cNvSpPr>
          <p:nvPr>
            <p:ph type="sldImg" idx="4294967295"/>
          </p:nvPr>
        </p:nvSpPr>
        <p:spPr>
          <a:ln>
            <a:miter lim="800000"/>
          </a:ln>
        </p:spPr>
      </p:sp>
      <p:sp>
        <p:nvSpPr>
          <p:cNvPr id="14338" name="备注占位符 2">
            <a:extLst>
              <a:ext uri="{FF2B5EF4-FFF2-40B4-BE49-F238E27FC236}">
                <a16:creationId xmlns:a16="http://schemas.microsoft.com/office/drawing/2014/main" id="{8B06246B-E51A-4865-ADB5-C586699AC997}"/>
              </a:ext>
            </a:extLst>
          </p:cNvPr>
          <p:cNvSpPr>
            <a:spLocks noGrp="1" noChangeArrowheads="1"/>
          </p:cNvSpPr>
          <p:nvPr>
            <p:ph type="body" idx="4294967295"/>
          </p:nvPr>
        </p:nvSpPr>
        <p:spPr/>
        <p:txBody>
          <a:bodyPr/>
          <a:lstStyle/>
          <a:p>
            <a:r>
              <a:rPr lang="en-US" altLang="zh-CN" dirty="0"/>
              <a:t>NFT</a:t>
            </a:r>
          </a:p>
          <a:p>
            <a:r>
              <a:rPr lang="zh-CN" altLang="en-US" dirty="0"/>
              <a:t>作业 第一次 第二次</a:t>
            </a:r>
          </a:p>
        </p:txBody>
      </p:sp>
      <p:sp>
        <p:nvSpPr>
          <p:cNvPr id="14339" name="幻灯片编号占位符 3">
            <a:extLst>
              <a:ext uri="{FF2B5EF4-FFF2-40B4-BE49-F238E27FC236}">
                <a16:creationId xmlns:a16="http://schemas.microsoft.com/office/drawing/2014/main" id="{0CCA10BA-99D5-4139-9162-CB7D203A6B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754DD92-D6EB-4BAA-A19A-9C2DC07EDFEC}" type="slidenum">
              <a:rPr lang="zh-CN" altLang="en-US">
                <a:latin typeface="Calibri" panose="020F0502020204030204" pitchFamily="34" charset="0"/>
                <a:ea typeface="宋体" panose="02010600030101010101" pitchFamily="2" charset="-122"/>
              </a:rPr>
              <a:pPr fontAlgn="base"/>
              <a:t>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66527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zh-CN" altLang="en-US" dirty="0"/>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13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71366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dirty="0"/>
              <a:t>区块链是通过多方存储、多方计算来实现数据不可篡改、计算结果可信的分布式系统</a:t>
            </a:r>
            <a:endParaRPr lang="en-US" altLang="zh-CN" dirty="0"/>
          </a:p>
          <a:p>
            <a:endParaRPr lang="en-US" altLang="zh-CN" dirty="0"/>
          </a:p>
          <a:p>
            <a:r>
              <a:rPr lang="zh-CN" altLang="en-US" dirty="0"/>
              <a:t>停机问题：</a:t>
            </a:r>
            <a:r>
              <a:rPr lang="zh-CN" altLang="en-US" sz="1200" dirty="0">
                <a:latin typeface="微软雅黑" panose="020B0503020204020204" pitchFamily="34" charset="-122"/>
                <a:ea typeface="微软雅黑" panose="020B0503020204020204" pitchFamily="34" charset="-122"/>
              </a:rPr>
              <a:t>简单来说停机问题就是判断任意一个程序是否能在有限时间之内结束运行的问题</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停机问题被艾伦</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图灵证明在图灵机上是不可判定问题，即不存在解决停机问题的通用算法</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可终止性：</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可终止性的实现方式：</a:t>
            </a:r>
          </a:p>
          <a:p>
            <a:r>
              <a:rPr lang="zh-CN" altLang="en-US" sz="1200" dirty="0">
                <a:latin typeface="微软雅黑" panose="020B0503020204020204" pitchFamily="34" charset="-122"/>
                <a:ea typeface="微软雅黑" panose="020B0503020204020204" pitchFamily="34" charset="-122"/>
              </a:rPr>
              <a:t>非图灵完备：例如不提供跳转、循环等指令，程序执行不可能陷入死循环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比特币</a:t>
            </a:r>
          </a:p>
          <a:p>
            <a:r>
              <a:rPr lang="zh-CN" altLang="en-US" sz="1200" dirty="0">
                <a:latin typeface="微软雅黑" panose="020B0503020204020204" pitchFamily="34" charset="-122"/>
                <a:ea typeface="微软雅黑" panose="020B0503020204020204" pitchFamily="34" charset="-122"/>
              </a:rPr>
              <a:t>手续费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以太坊：</a:t>
            </a:r>
          </a:p>
          <a:p>
            <a:r>
              <a:rPr lang="zh-CN" altLang="en-US" sz="1200" dirty="0">
                <a:latin typeface="微软雅黑" panose="020B0503020204020204" pitchFamily="34" charset="-122"/>
                <a:ea typeface="微软雅黑" panose="020B0503020204020204" pitchFamily="34" charset="-122"/>
              </a:rPr>
              <a:t>每执一个指令，需要消耗一定的“资源”；待预付的“资源”消耗完，程序运行终止</a:t>
            </a:r>
          </a:p>
          <a:p>
            <a:r>
              <a:rPr lang="zh-CN" altLang="en-US" sz="1200" dirty="0">
                <a:latin typeface="微软雅黑" panose="020B0503020204020204" pitchFamily="34" charset="-122"/>
                <a:ea typeface="微软雅黑" panose="020B0503020204020204" pitchFamily="34" charset="-122"/>
              </a:rPr>
              <a:t>“资源”需要用户进行购买，通过经济调控的方式保证系统可终止性</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隔离性：</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用户可以运行任意智能合约</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如果合约可对宿主机直接操作，那么系统将不再安全</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为了保障系统安全，必须具备资源隔离性</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14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46779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如果大家在实际作业中碰到了发交易失败的问题，那大概率是</a:t>
            </a:r>
            <a:r>
              <a:rPr lang="en-US" altLang="zh-CN" sz="1200" dirty="0">
                <a:latin typeface="微软雅黑" panose="020B0503020204020204" pitchFamily="34" charset="-122"/>
                <a:ea typeface="微软雅黑" panose="020B0503020204020204" pitchFamily="34" charset="-122"/>
              </a:rPr>
              <a:t>Gas</a:t>
            </a:r>
            <a:r>
              <a:rPr lang="zh-CN" altLang="en-US" sz="1200" dirty="0">
                <a:latin typeface="微软雅黑" panose="020B0503020204020204" pitchFamily="34" charset="-122"/>
                <a:ea typeface="微软雅黑" panose="020B0503020204020204" pitchFamily="34" charset="-122"/>
              </a:rPr>
              <a:t>的问题</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上述设计有一个问题：</a:t>
            </a:r>
            <a:r>
              <a:rPr lang="en-US" altLang="zh-CN" sz="1200" dirty="0">
                <a:latin typeface="微软雅黑" panose="020B0503020204020204" pitchFamily="34" charset="-122"/>
                <a:ea typeface="微软雅黑" panose="020B0503020204020204" pitchFamily="34" charset="-122"/>
              </a:rPr>
              <a:t>Gas</a:t>
            </a:r>
            <a:r>
              <a:rPr lang="zh-CN" altLang="en-US" sz="1200" dirty="0">
                <a:latin typeface="微软雅黑" panose="020B0503020204020204" pitchFamily="34" charset="-122"/>
                <a:ea typeface="微软雅黑" panose="020B0503020204020204" pitchFamily="34" charset="-122"/>
              </a:rPr>
              <a:t>是无法预测的，如果有一些交易给了很高的</a:t>
            </a:r>
            <a:r>
              <a:rPr lang="en-US" altLang="zh-CN" sz="1200" dirty="0">
                <a:latin typeface="微软雅黑" panose="020B0503020204020204" pitchFamily="34" charset="-122"/>
                <a:ea typeface="微软雅黑" panose="020B0503020204020204" pitchFamily="34" charset="-122"/>
              </a:rPr>
              <a:t>Gas</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Price</a:t>
            </a:r>
            <a:r>
              <a:rPr lang="zh-CN" altLang="en-US" sz="1200" dirty="0">
                <a:latin typeface="微软雅黑" panose="020B0503020204020204" pitchFamily="34" charset="-122"/>
                <a:ea typeface="微软雅黑" panose="020B0503020204020204" pitchFamily="34" charset="-122"/>
              </a:rPr>
              <a:t>，那么整个网络里</a:t>
            </a:r>
            <a:r>
              <a:rPr lang="en-US" altLang="zh-CN" sz="1200" dirty="0">
                <a:latin typeface="微软雅黑" panose="020B0503020204020204" pitchFamily="34" charset="-122"/>
                <a:ea typeface="微软雅黑" panose="020B0503020204020204" pitchFamily="34" charset="-122"/>
              </a:rPr>
              <a:t>Gas</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Price</a:t>
            </a:r>
            <a:r>
              <a:rPr lang="zh-CN" altLang="en-US" sz="1200" dirty="0">
                <a:latin typeface="微软雅黑" panose="020B0503020204020204" pitchFamily="34" charset="-122"/>
                <a:ea typeface="微软雅黑" panose="020B0503020204020204" pitchFamily="34" charset="-122"/>
              </a:rPr>
              <a:t>可能会瞬间变得很高。</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16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47578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带大家看一下手续费</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17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191017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18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2685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19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2495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密码学函数都有高度优化的实现</a:t>
            </a:r>
          </a:p>
          <a:p>
            <a:r>
              <a:rPr lang="zh-CN" altLang="en-US" sz="1200" dirty="0">
                <a:latin typeface="微软雅黑" panose="020B0503020204020204" pitchFamily="34" charset="-122"/>
                <a:ea typeface="微软雅黑" panose="020B0503020204020204" pitchFamily="34" charset="-122"/>
              </a:rPr>
              <a:t>密码学函数的时间开销与计算开销都是固定已知的</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800" dirty="0">
                <a:solidFill>
                  <a:srgbClr val="000000"/>
                </a:solidFill>
                <a:latin typeface="Yu Gothic UI" panose="020B0500000000000000" pitchFamily="34" charset="-128"/>
                <a:ea typeface="Yu Gothic UI" panose="020B0500000000000000" pitchFamily="34" charset="-128"/>
              </a:rPr>
              <a:t>每一个被封装的复杂操作称为</a:t>
            </a:r>
            <a:r>
              <a:rPr lang="en-US" altLang="zh-CN" sz="1800" dirty="0">
                <a:solidFill>
                  <a:srgbClr val="000000"/>
                </a:solidFill>
                <a:latin typeface="Yu Gothic UI" panose="020B0500000000000000" pitchFamily="34" charset="-128"/>
                <a:ea typeface="Yu Gothic UI" panose="020B0500000000000000" pitchFamily="34" charset="-128"/>
              </a:rPr>
              <a:t>Precompiled</a:t>
            </a:r>
            <a:r>
              <a:rPr lang="zh-CN" altLang="en-US" sz="1800" dirty="0">
                <a:solidFill>
                  <a:srgbClr val="000000"/>
                </a:solidFill>
                <a:latin typeface="Yu Gothic UI" panose="020B0500000000000000" pitchFamily="34" charset="-128"/>
                <a:ea typeface="Yu Gothic UI" panose="020B0500000000000000" pitchFamily="34" charset="-128"/>
              </a:rPr>
              <a:t>合约</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20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55999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21</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07402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22</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80392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131317BD-8153-434B-9594-66733203B08A}"/>
              </a:ext>
            </a:extLst>
          </p:cNvPr>
          <p:cNvSpPr>
            <a:spLocks noGrp="1" noRot="1" noChangeAspect="1" noChangeArrowheads="1"/>
          </p:cNvSpPr>
          <p:nvPr>
            <p:ph type="sldImg" idx="4294967295"/>
          </p:nvPr>
        </p:nvSpPr>
        <p:spPr>
          <a:ln>
            <a:miter lim="800000"/>
          </a:ln>
        </p:spPr>
      </p:sp>
      <p:sp>
        <p:nvSpPr>
          <p:cNvPr id="23554" name="备注占位符 2">
            <a:extLst>
              <a:ext uri="{FF2B5EF4-FFF2-40B4-BE49-F238E27FC236}">
                <a16:creationId xmlns:a16="http://schemas.microsoft.com/office/drawing/2014/main" id="{9A98833F-6CFD-426C-8430-4E94C1FA6B87}"/>
              </a:ext>
            </a:extLst>
          </p:cNvPr>
          <p:cNvSpPr>
            <a:spLocks noGrp="1" noChangeArrowheads="1"/>
          </p:cNvSpPr>
          <p:nvPr>
            <p:ph type="body" idx="4294967295"/>
          </p:nvPr>
        </p:nvSpPr>
        <p:spPr/>
        <p:txBody>
          <a:bodyPr/>
          <a:lstStyle/>
          <a:p>
            <a:endParaRPr lang="zh-CN" altLang="en-US"/>
          </a:p>
        </p:txBody>
      </p:sp>
      <p:sp>
        <p:nvSpPr>
          <p:cNvPr id="23555" name="幻灯片编号占位符 3">
            <a:extLst>
              <a:ext uri="{FF2B5EF4-FFF2-40B4-BE49-F238E27FC236}">
                <a16:creationId xmlns:a16="http://schemas.microsoft.com/office/drawing/2014/main" id="{BC7A5838-39FA-4733-9CC7-220114A69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414A9D36-8088-40CE-AE0D-1810028AF44F}" type="slidenum">
              <a:rPr lang="zh-CN" altLang="en-US">
                <a:latin typeface="Calibri" panose="020F0502020204030204" pitchFamily="34" charset="0"/>
                <a:ea typeface="宋体" panose="02010600030101010101" pitchFamily="2" charset="-122"/>
              </a:rPr>
              <a:pPr fontAlgn="base"/>
              <a:t>23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3956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2</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418746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E8AA9ED9-41B6-47A7-9054-7BBDD5E96558}"/>
              </a:ext>
            </a:extLst>
          </p:cNvPr>
          <p:cNvSpPr>
            <a:spLocks noGrp="1" noRot="1" noChangeAspect="1" noChangeArrowheads="1"/>
          </p:cNvSpPr>
          <p:nvPr>
            <p:ph type="sldImg" idx="4294967295"/>
          </p:nvPr>
        </p:nvSpPr>
        <p:spPr>
          <a:ln>
            <a:miter lim="800000"/>
          </a:ln>
        </p:spPr>
      </p:sp>
      <p:sp>
        <p:nvSpPr>
          <p:cNvPr id="36866" name="备注占位符 2">
            <a:extLst>
              <a:ext uri="{FF2B5EF4-FFF2-40B4-BE49-F238E27FC236}">
                <a16:creationId xmlns:a16="http://schemas.microsoft.com/office/drawing/2014/main" id="{877D52FF-A7C9-4909-AE89-C8D07439C93F}"/>
              </a:ext>
            </a:extLst>
          </p:cNvPr>
          <p:cNvSpPr>
            <a:spLocks noGrp="1" noChangeArrowheads="1"/>
          </p:cNvSpPr>
          <p:nvPr>
            <p:ph type="body" idx="4294967295"/>
          </p:nvPr>
        </p:nvSpPr>
        <p:spPr/>
        <p:txBody>
          <a:bodyPr/>
          <a:lstStyle/>
          <a:p>
            <a:endParaRPr lang="zh-CN" altLang="en-US"/>
          </a:p>
        </p:txBody>
      </p:sp>
      <p:sp>
        <p:nvSpPr>
          <p:cNvPr id="36867" name="幻灯片编号占位符 3">
            <a:extLst>
              <a:ext uri="{FF2B5EF4-FFF2-40B4-BE49-F238E27FC236}">
                <a16:creationId xmlns:a16="http://schemas.microsoft.com/office/drawing/2014/main" id="{E02B00EC-5B04-4E58-BA9C-DA38C84E7A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D252EB4A-116D-4553-BC8B-39F731A2D83B}" type="slidenum">
              <a:rPr lang="zh-CN" altLang="en-US">
                <a:latin typeface="Calibri" panose="020F0502020204030204" pitchFamily="34" charset="0"/>
                <a:ea typeface="宋体" panose="02010600030101010101" pitchFamily="2" charset="-122"/>
              </a:rPr>
              <a:pPr fontAlgn="base"/>
              <a:t>24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1985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85A95A80-8785-4513-8B79-28D250C8D7E0}"/>
              </a:ext>
            </a:extLst>
          </p:cNvPr>
          <p:cNvSpPr>
            <a:spLocks noGrp="1" noRot="1" noChangeAspect="1" noChangeArrowheads="1"/>
          </p:cNvSpPr>
          <p:nvPr>
            <p:ph type="sldImg" idx="4294967295"/>
          </p:nvPr>
        </p:nvSpPr>
        <p:spPr>
          <a:ln>
            <a:miter lim="800000"/>
          </a:ln>
        </p:spPr>
      </p:sp>
      <p:sp>
        <p:nvSpPr>
          <p:cNvPr id="38914" name="备注占位符 2">
            <a:extLst>
              <a:ext uri="{FF2B5EF4-FFF2-40B4-BE49-F238E27FC236}">
                <a16:creationId xmlns:a16="http://schemas.microsoft.com/office/drawing/2014/main" id="{31FFC890-FAF5-4B6B-925E-4D0BDB7B03DD}"/>
              </a:ext>
            </a:extLst>
          </p:cNvPr>
          <p:cNvSpPr>
            <a:spLocks noGrp="1" noChangeArrowheads="1"/>
          </p:cNvSpPr>
          <p:nvPr>
            <p:ph type="body" idx="4294967295"/>
          </p:nvPr>
        </p:nvSpPr>
        <p:spPr/>
        <p:txBody>
          <a:bodyPr/>
          <a:lstStyle/>
          <a:p>
            <a:endParaRPr lang="zh-CN" altLang="en-US"/>
          </a:p>
        </p:txBody>
      </p:sp>
      <p:sp>
        <p:nvSpPr>
          <p:cNvPr id="38915" name="幻灯片编号占位符 3">
            <a:extLst>
              <a:ext uri="{FF2B5EF4-FFF2-40B4-BE49-F238E27FC236}">
                <a16:creationId xmlns:a16="http://schemas.microsoft.com/office/drawing/2014/main" id="{B0524C93-379B-42CA-AFD4-B4DEE3AFE0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36864A3-D5B8-47C7-86ED-CA1996D10B0A}" type="slidenum">
              <a:rPr lang="zh-CN" altLang="en-US">
                <a:latin typeface="Calibri" panose="020F0502020204030204" pitchFamily="34" charset="0"/>
                <a:ea typeface="宋体" panose="02010600030101010101" pitchFamily="2" charset="-122"/>
              </a:rPr>
              <a:pPr fontAlgn="base"/>
              <a:t>25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41537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9DBB1733-E0DC-42E4-894E-5C0D0261A8B7}"/>
              </a:ext>
            </a:extLst>
          </p:cNvPr>
          <p:cNvSpPr>
            <a:spLocks noGrp="1" noRot="1" noChangeAspect="1" noChangeArrowheads="1"/>
          </p:cNvSpPr>
          <p:nvPr>
            <p:ph type="sldImg" idx="4294967295"/>
          </p:nvPr>
        </p:nvSpPr>
        <p:spPr>
          <a:ln>
            <a:miter lim="800000"/>
          </a:ln>
        </p:spPr>
      </p:sp>
      <p:sp>
        <p:nvSpPr>
          <p:cNvPr id="40962" name="备注占位符 2">
            <a:extLst>
              <a:ext uri="{FF2B5EF4-FFF2-40B4-BE49-F238E27FC236}">
                <a16:creationId xmlns:a16="http://schemas.microsoft.com/office/drawing/2014/main" id="{5021514D-463A-4AC4-8420-A1C33C557ABE}"/>
              </a:ext>
            </a:extLst>
          </p:cNvPr>
          <p:cNvSpPr>
            <a:spLocks noGrp="1" noChangeArrowheads="1"/>
          </p:cNvSpPr>
          <p:nvPr>
            <p:ph type="body" idx="4294967295"/>
          </p:nvPr>
        </p:nvSpPr>
        <p:spPr/>
        <p:txBody>
          <a:bodyPr/>
          <a:lstStyle/>
          <a:p>
            <a:endParaRPr lang="zh-CN" altLang="en-US"/>
          </a:p>
        </p:txBody>
      </p:sp>
      <p:sp>
        <p:nvSpPr>
          <p:cNvPr id="40963" name="幻灯片编号占位符 3">
            <a:extLst>
              <a:ext uri="{FF2B5EF4-FFF2-40B4-BE49-F238E27FC236}">
                <a16:creationId xmlns:a16="http://schemas.microsoft.com/office/drawing/2014/main" id="{4422BF0E-272B-4011-A682-E164F055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BDA477CC-438B-4CB8-8DDD-9D541704263B}" type="slidenum">
              <a:rPr lang="zh-CN" altLang="en-US">
                <a:latin typeface="Calibri" panose="020F0502020204030204" pitchFamily="34" charset="0"/>
                <a:ea typeface="宋体" panose="02010600030101010101" pitchFamily="2" charset="-122"/>
              </a:rPr>
              <a:pPr fontAlgn="base"/>
              <a:t>26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1129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9DBB1733-E0DC-42E4-894E-5C0D0261A8B7}"/>
              </a:ext>
            </a:extLst>
          </p:cNvPr>
          <p:cNvSpPr>
            <a:spLocks noGrp="1" noRot="1" noChangeAspect="1" noChangeArrowheads="1"/>
          </p:cNvSpPr>
          <p:nvPr>
            <p:ph type="sldImg" idx="4294967295"/>
          </p:nvPr>
        </p:nvSpPr>
        <p:spPr>
          <a:ln>
            <a:miter lim="800000"/>
          </a:ln>
        </p:spPr>
      </p:sp>
      <p:sp>
        <p:nvSpPr>
          <p:cNvPr id="40962" name="备注占位符 2">
            <a:extLst>
              <a:ext uri="{FF2B5EF4-FFF2-40B4-BE49-F238E27FC236}">
                <a16:creationId xmlns:a16="http://schemas.microsoft.com/office/drawing/2014/main" id="{5021514D-463A-4AC4-8420-A1C33C557ABE}"/>
              </a:ext>
            </a:extLst>
          </p:cNvPr>
          <p:cNvSpPr>
            <a:spLocks noGrp="1" noChangeArrowheads="1"/>
          </p:cNvSpPr>
          <p:nvPr>
            <p:ph type="body" idx="4294967295"/>
          </p:nvPr>
        </p:nvSpPr>
        <p:spPr/>
        <p:txBody>
          <a:bodyPr/>
          <a:lstStyle/>
          <a:p>
            <a:endParaRPr lang="zh-CN" altLang="en-US"/>
          </a:p>
        </p:txBody>
      </p:sp>
      <p:sp>
        <p:nvSpPr>
          <p:cNvPr id="40963" name="幻灯片编号占位符 3">
            <a:extLst>
              <a:ext uri="{FF2B5EF4-FFF2-40B4-BE49-F238E27FC236}">
                <a16:creationId xmlns:a16="http://schemas.microsoft.com/office/drawing/2014/main" id="{4422BF0E-272B-4011-A682-E164F055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BDA477CC-438B-4CB8-8DDD-9D541704263B}" type="slidenum">
              <a:rPr lang="zh-CN" altLang="en-US">
                <a:latin typeface="Calibri" panose="020F0502020204030204" pitchFamily="34" charset="0"/>
                <a:ea typeface="宋体" panose="02010600030101010101" pitchFamily="2" charset="-122"/>
              </a:rPr>
              <a:pPr fontAlgn="base"/>
              <a:t>27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7759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26770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编译版本声明，</a:t>
            </a:r>
            <a:r>
              <a:rPr lang="en-US" altLang="zh-CN" sz="1200" dirty="0">
                <a:latin typeface="微软雅黑" panose="020B0503020204020204" pitchFamily="34" charset="-122"/>
                <a:ea typeface="微软雅黑" panose="020B0503020204020204" pitchFamily="34" charset="-122"/>
              </a:rPr>
              <a:t>Contract</a:t>
            </a:r>
            <a:r>
              <a:rPr lang="zh-CN" altLang="en-US" sz="1200" dirty="0">
                <a:latin typeface="微软雅黑" panose="020B0503020204020204" pitchFamily="34" charset="-122"/>
                <a:ea typeface="微软雅黑" panose="020B0503020204020204" pitchFamily="34" charset="-122"/>
              </a:rPr>
              <a:t>，变量，函数</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29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48067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带大家看一下手续费</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30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59505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pPr algn="l"/>
            <a:r>
              <a:rPr lang="zh-CN" altLang="en-US" b="0" i="0" dirty="0">
                <a:solidFill>
                  <a:srgbClr val="182026"/>
                </a:solidFill>
                <a:effectLst/>
                <a:latin typeface="-apple-system"/>
              </a:rPr>
              <a:t>如果智能合约的源代码可用，则可以更好地建立对智能合约的信任。由于提供源代码总是涉及版权方面的法律问题，</a:t>
            </a:r>
            <a:r>
              <a:rPr lang="en" altLang="zh-CN" b="0" i="0" dirty="0">
                <a:solidFill>
                  <a:srgbClr val="182026"/>
                </a:solidFill>
                <a:effectLst/>
                <a:latin typeface="-apple-system"/>
              </a:rPr>
              <a:t>Solidity </a:t>
            </a:r>
            <a:r>
              <a:rPr lang="zh-CN" altLang="en-US" b="0" i="0" dirty="0">
                <a:solidFill>
                  <a:srgbClr val="182026"/>
                </a:solidFill>
                <a:effectLst/>
                <a:latin typeface="-apple-system"/>
              </a:rPr>
              <a:t>编译器鼓励使用机器可读的 </a:t>
            </a:r>
            <a:r>
              <a:rPr lang="en" altLang="zh-CN" b="0" i="0" dirty="0">
                <a:solidFill>
                  <a:srgbClr val="182026"/>
                </a:solidFill>
                <a:effectLst/>
                <a:latin typeface="-apple-system"/>
              </a:rPr>
              <a:t>SPDX </a:t>
            </a:r>
            <a:r>
              <a:rPr lang="zh-CN" altLang="en-US" b="0" i="0" dirty="0">
                <a:solidFill>
                  <a:srgbClr val="182026"/>
                </a:solidFill>
                <a:effectLst/>
                <a:latin typeface="-apple-system"/>
              </a:rPr>
              <a:t>许可证标识符。每个源文件都应以说明其许可证的注释开头：</a:t>
            </a:r>
          </a:p>
          <a:p>
            <a:pPr algn="l"/>
            <a:r>
              <a:rPr lang="en-US" altLang="zh-CN" b="0" i="0" dirty="0">
                <a:solidFill>
                  <a:srgbClr val="182026"/>
                </a:solidFill>
                <a:effectLst/>
                <a:latin typeface="-apple-system"/>
              </a:rPr>
              <a:t>// </a:t>
            </a:r>
            <a:r>
              <a:rPr lang="en" altLang="zh-CN" b="0" i="0" dirty="0">
                <a:solidFill>
                  <a:srgbClr val="182026"/>
                </a:solidFill>
                <a:effectLst/>
                <a:latin typeface="-apple-system"/>
              </a:rPr>
              <a:t>SPDX </a:t>
            </a:r>
            <a:r>
              <a:rPr lang="zh-CN" altLang="en-US" b="0" i="0" dirty="0">
                <a:solidFill>
                  <a:srgbClr val="182026"/>
                </a:solidFill>
                <a:effectLst/>
                <a:latin typeface="-apple-system"/>
              </a:rPr>
              <a:t>许可证标识符：麻省理工学院</a:t>
            </a:r>
          </a:p>
          <a:p>
            <a:pPr algn="l"/>
            <a:r>
              <a:rPr lang="zh-CN" altLang="en-US" b="0" i="0" dirty="0">
                <a:solidFill>
                  <a:srgbClr val="182026"/>
                </a:solidFill>
                <a:effectLst/>
                <a:latin typeface="-apple-system"/>
              </a:rPr>
              <a:t>编译器不会验证许可证是否属于 </a:t>
            </a:r>
            <a:r>
              <a:rPr lang="en" altLang="zh-CN" b="0" i="0" dirty="0">
                <a:solidFill>
                  <a:srgbClr val="182026"/>
                </a:solidFill>
                <a:effectLst/>
                <a:latin typeface="-apple-system"/>
              </a:rPr>
              <a:t>SPDX </a:t>
            </a:r>
            <a:r>
              <a:rPr lang="zh-CN" altLang="en-US" b="0" i="0" dirty="0">
                <a:solidFill>
                  <a:srgbClr val="182026"/>
                </a:solidFill>
                <a:effectLst/>
                <a:latin typeface="-apple-system"/>
              </a:rPr>
              <a:t>允许的列表的一部分，但它会在字节码元数据中包含提供的字符串。</a:t>
            </a:r>
          </a:p>
          <a:p>
            <a:pPr algn="l"/>
            <a:r>
              <a:rPr lang="zh-CN" altLang="en-US" b="0" i="0" dirty="0">
                <a:solidFill>
                  <a:srgbClr val="182026"/>
                </a:solidFill>
                <a:effectLst/>
                <a:latin typeface="-apple-system"/>
              </a:rPr>
              <a:t>如果您不想指定许可证或源代码不是开源的，请使用特殊值 </a:t>
            </a:r>
            <a:r>
              <a:rPr lang="en" altLang="zh-CN" b="0" i="0" dirty="0">
                <a:solidFill>
                  <a:srgbClr val="182026"/>
                </a:solidFill>
                <a:effectLst/>
                <a:latin typeface="-apple-system"/>
              </a:rPr>
              <a:t>UNLICENSED</a:t>
            </a:r>
            <a:r>
              <a:rPr lang="zh-CN" altLang="en" b="0" i="0" dirty="0">
                <a:solidFill>
                  <a:srgbClr val="182026"/>
                </a:solidFill>
                <a:effectLst/>
                <a:latin typeface="-apple-system"/>
              </a:rPr>
              <a:t>。</a:t>
            </a:r>
            <a:r>
              <a:rPr lang="zh-CN" altLang="en-US" b="0" i="0" dirty="0">
                <a:solidFill>
                  <a:srgbClr val="182026"/>
                </a:solidFill>
                <a:effectLst/>
                <a:latin typeface="-apple-system"/>
              </a:rPr>
              <a:t>请注意，</a:t>
            </a:r>
            <a:r>
              <a:rPr lang="en" altLang="zh-CN" b="0" i="0" dirty="0">
                <a:solidFill>
                  <a:srgbClr val="182026"/>
                </a:solidFill>
                <a:effectLst/>
                <a:latin typeface="-apple-system"/>
              </a:rPr>
              <a:t>UNLICENSED</a:t>
            </a:r>
            <a:r>
              <a:rPr lang="zh-CN" altLang="en" b="0" i="0" dirty="0">
                <a:solidFill>
                  <a:srgbClr val="182026"/>
                </a:solidFill>
                <a:effectLst/>
                <a:latin typeface="-apple-system"/>
              </a:rPr>
              <a:t>（</a:t>
            </a:r>
            <a:r>
              <a:rPr lang="zh-CN" altLang="en-US" b="0" i="0" dirty="0">
                <a:solidFill>
                  <a:srgbClr val="182026"/>
                </a:solidFill>
                <a:effectLst/>
                <a:latin typeface="-apple-system"/>
              </a:rPr>
              <a:t>不允许使用，不在 </a:t>
            </a:r>
            <a:r>
              <a:rPr lang="en" altLang="zh-CN" b="0" i="0" dirty="0">
                <a:solidFill>
                  <a:srgbClr val="182026"/>
                </a:solidFill>
                <a:effectLst/>
                <a:latin typeface="-apple-system"/>
              </a:rPr>
              <a:t>SPDX </a:t>
            </a:r>
            <a:r>
              <a:rPr lang="zh-CN" altLang="en-US" b="0" i="0" dirty="0">
                <a:solidFill>
                  <a:srgbClr val="182026"/>
                </a:solidFill>
                <a:effectLst/>
                <a:latin typeface="-apple-system"/>
              </a:rPr>
              <a:t>许可证列表中）与 </a:t>
            </a:r>
            <a:r>
              <a:rPr lang="en" altLang="zh-CN" b="0" i="0" dirty="0">
                <a:solidFill>
                  <a:srgbClr val="182026"/>
                </a:solidFill>
                <a:effectLst/>
                <a:latin typeface="-apple-system"/>
              </a:rPr>
              <a:t>UNLICENSE</a:t>
            </a:r>
            <a:r>
              <a:rPr lang="zh-CN" altLang="en" b="0" i="0" dirty="0">
                <a:solidFill>
                  <a:srgbClr val="182026"/>
                </a:solidFill>
                <a:effectLst/>
                <a:latin typeface="-apple-system"/>
              </a:rPr>
              <a:t>（</a:t>
            </a:r>
            <a:r>
              <a:rPr lang="zh-CN" altLang="en-US" b="0" i="0" dirty="0">
                <a:solidFill>
                  <a:srgbClr val="182026"/>
                </a:solidFill>
                <a:effectLst/>
                <a:latin typeface="-apple-system"/>
              </a:rPr>
              <a:t>将所有权利授予所有人）不同。 </a:t>
            </a:r>
            <a:r>
              <a:rPr lang="en" altLang="zh-CN" b="0" i="0" dirty="0">
                <a:solidFill>
                  <a:srgbClr val="182026"/>
                </a:solidFill>
                <a:effectLst/>
                <a:latin typeface="-apple-system"/>
              </a:rPr>
              <a:t>Solidity </a:t>
            </a:r>
            <a:r>
              <a:rPr lang="zh-CN" altLang="en-US" b="0" i="0" dirty="0">
                <a:solidFill>
                  <a:srgbClr val="182026"/>
                </a:solidFill>
                <a:effectLst/>
                <a:latin typeface="-apple-system"/>
              </a:rPr>
              <a:t>遵循 </a:t>
            </a:r>
            <a:r>
              <a:rPr lang="en" altLang="zh-CN" b="0" i="0" dirty="0" err="1">
                <a:solidFill>
                  <a:srgbClr val="182026"/>
                </a:solidFill>
                <a:effectLst/>
                <a:latin typeface="-apple-system"/>
              </a:rPr>
              <a:t>npm</a:t>
            </a:r>
            <a:r>
              <a:rPr lang="en" altLang="zh-CN" b="0" i="0" dirty="0">
                <a:solidFill>
                  <a:srgbClr val="182026"/>
                </a:solidFill>
                <a:effectLst/>
                <a:latin typeface="-apple-system"/>
              </a:rPr>
              <a:t> </a:t>
            </a:r>
            <a:r>
              <a:rPr lang="zh-CN" altLang="en-US" b="0" i="0" dirty="0">
                <a:solidFill>
                  <a:srgbClr val="182026"/>
                </a:solidFill>
                <a:effectLst/>
                <a:latin typeface="-apple-system"/>
              </a:rPr>
              <a:t>的建议。</a:t>
            </a:r>
          </a:p>
          <a:p>
            <a:pPr algn="l"/>
            <a:r>
              <a:rPr lang="zh-CN" altLang="en-US" b="0" i="0" dirty="0">
                <a:solidFill>
                  <a:srgbClr val="182026"/>
                </a:solidFill>
                <a:effectLst/>
                <a:latin typeface="-apple-system"/>
              </a:rPr>
              <a:t>当然，提供此评论并不能免除您与许可相关的其他义务，例如必须在每个源文件或原始版权所有者中提及特定的许可标题。</a:t>
            </a:r>
          </a:p>
          <a:p>
            <a:pPr algn="l"/>
            <a:r>
              <a:rPr lang="zh-CN" altLang="en-US" b="0" i="0" dirty="0">
                <a:solidFill>
                  <a:srgbClr val="182026"/>
                </a:solidFill>
                <a:effectLst/>
                <a:latin typeface="-apple-system"/>
              </a:rPr>
              <a:t>编译器在文件级别的文件中的任何位置都可以识别注释，但建议将其放在文件的顶部。</a:t>
            </a:r>
          </a:p>
          <a:p>
            <a:pPr algn="l"/>
            <a:r>
              <a:rPr lang="zh-CN" altLang="en-US" b="0" i="0" dirty="0">
                <a:solidFill>
                  <a:srgbClr val="182026"/>
                </a:solidFill>
                <a:effectLst/>
                <a:latin typeface="-apple-system"/>
              </a:rPr>
              <a:t>有关如何使用 </a:t>
            </a:r>
            <a:r>
              <a:rPr lang="en" altLang="zh-CN" b="0" i="0" dirty="0">
                <a:solidFill>
                  <a:srgbClr val="182026"/>
                </a:solidFill>
                <a:effectLst/>
                <a:latin typeface="-apple-system"/>
              </a:rPr>
              <a:t>SPDX </a:t>
            </a:r>
            <a:r>
              <a:rPr lang="zh-CN" altLang="en-US" b="0" i="0" dirty="0">
                <a:solidFill>
                  <a:srgbClr val="182026"/>
                </a:solidFill>
                <a:effectLst/>
                <a:latin typeface="-apple-system"/>
              </a:rPr>
              <a:t>许可证标识符的更多信息，请访问 </a:t>
            </a:r>
            <a:r>
              <a:rPr lang="en" altLang="zh-CN" b="0" i="0" dirty="0">
                <a:solidFill>
                  <a:srgbClr val="182026"/>
                </a:solidFill>
                <a:effectLst/>
                <a:latin typeface="-apple-system"/>
              </a:rPr>
              <a:t>SPDX </a:t>
            </a:r>
            <a:r>
              <a:rPr lang="zh-CN" altLang="en-US" b="0" i="0" dirty="0">
                <a:solidFill>
                  <a:srgbClr val="182026"/>
                </a:solidFill>
                <a:effectLst/>
                <a:latin typeface="-apple-system"/>
              </a:rPr>
              <a:t>网站。</a:t>
            </a:r>
          </a:p>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31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98568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32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02976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33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6956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首先，必须有一个地方来存储基本数据，例如用户、帖子、标签、评论、喜欢，等等。这需要一个不断更新的数据库。</a:t>
            </a:r>
          </a:p>
          <a:p>
            <a:r>
              <a:rPr lang="zh-CN" altLang="en-US" dirty="0"/>
              <a:t>其次，后端代码（用 </a:t>
            </a:r>
            <a:r>
              <a:rPr lang="en" altLang="zh-CN" dirty="0"/>
              <a:t>Node.js</a:t>
            </a:r>
            <a:r>
              <a:rPr lang="zh-CN" altLang="en" dirty="0"/>
              <a:t>、</a:t>
            </a:r>
            <a:r>
              <a:rPr lang="en" altLang="zh-CN" dirty="0"/>
              <a:t>Java </a:t>
            </a:r>
            <a:r>
              <a:rPr lang="zh-CN" altLang="en-US" dirty="0"/>
              <a:t>或 </a:t>
            </a:r>
            <a:r>
              <a:rPr lang="en" altLang="zh-CN" dirty="0"/>
              <a:t>Python </a:t>
            </a:r>
            <a:r>
              <a:rPr lang="zh-CN" altLang="en-US" dirty="0"/>
              <a:t>等语言编写）必须定义 </a:t>
            </a:r>
            <a:r>
              <a:rPr lang="en" altLang="zh-CN" dirty="0"/>
              <a:t>Medium </a:t>
            </a:r>
            <a:r>
              <a:rPr lang="zh-CN" altLang="en-US" dirty="0"/>
              <a:t>的</a:t>
            </a:r>
            <a:r>
              <a:rPr lang="zh-CN" altLang="en-US" dirty="0">
                <a:hlinkClick r:id="rId3"/>
              </a:rPr>
              <a:t>业务逻辑</a:t>
            </a:r>
            <a:r>
              <a:rPr lang="zh-CN" altLang="en-US" dirty="0"/>
              <a:t>。例如，当新用户注册、 发布新博客或在其他人的博客上发表评论时会发生什么？</a:t>
            </a:r>
          </a:p>
          <a:p>
            <a:r>
              <a:rPr lang="zh-CN" altLang="en-US" dirty="0"/>
              <a:t>第三，</a:t>
            </a:r>
            <a:r>
              <a:rPr lang="zh-CN" altLang="en-US" dirty="0">
                <a:hlinkClick r:id="rId4"/>
              </a:rPr>
              <a:t>前端代码</a:t>
            </a:r>
            <a:r>
              <a:rPr lang="zh-CN" altLang="en-US" dirty="0"/>
              <a:t>（通常用 </a:t>
            </a:r>
            <a:r>
              <a:rPr lang="en" altLang="zh-CN" dirty="0"/>
              <a:t>JavaScript</a:t>
            </a:r>
            <a:r>
              <a:rPr lang="zh-CN" altLang="en" dirty="0"/>
              <a:t>、</a:t>
            </a:r>
            <a:r>
              <a:rPr lang="en" altLang="zh-CN" dirty="0"/>
              <a:t>HTML </a:t>
            </a:r>
            <a:r>
              <a:rPr lang="zh-CN" altLang="en-US" dirty="0"/>
              <a:t>和 </a:t>
            </a:r>
            <a:r>
              <a:rPr lang="en" altLang="zh-CN" dirty="0"/>
              <a:t>CSS </a:t>
            </a:r>
            <a:r>
              <a:rPr lang="zh-CN" altLang="en-US" dirty="0"/>
              <a:t>编写）必须定义 </a:t>
            </a:r>
            <a:r>
              <a:rPr lang="en" altLang="zh-CN" dirty="0"/>
              <a:t>Medium </a:t>
            </a:r>
            <a:r>
              <a:rPr lang="zh-CN" altLang="en-US" dirty="0"/>
              <a:t>的 </a:t>
            </a:r>
            <a:r>
              <a:rPr lang="en" altLang="zh-CN" dirty="0"/>
              <a:t>UI </a:t>
            </a:r>
            <a:r>
              <a:rPr lang="zh-CN" altLang="en-US" dirty="0"/>
              <a:t>逻辑。例如，网站是什么样的， 当用户与页面上的每个元素交互时会发生什么。</a:t>
            </a:r>
          </a:p>
          <a:p>
            <a:r>
              <a:rPr kumimoji="1" lang="zh-CN" altLang="en-US" dirty="0"/>
              <a:t>知乎可以暴露隐私用户</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4</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963829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en-US" altLang="zh-CN" sz="1200" dirty="0">
                <a:latin typeface="微软雅黑" panose="020B0503020204020204" pitchFamily="34" charset="-122"/>
                <a:ea typeface="微软雅黑" panose="020B0503020204020204" pitchFamily="34" charset="-122"/>
              </a:rPr>
              <a:t>https://</a:t>
            </a:r>
            <a:r>
              <a:rPr lang="en-US" altLang="zh-CN" sz="1200" dirty="0" err="1">
                <a:latin typeface="微软雅黑" panose="020B0503020204020204" pitchFamily="34" charset="-122"/>
                <a:ea typeface="微软雅黑" panose="020B0503020204020204" pitchFamily="34" charset="-122"/>
              </a:rPr>
              <a:t>github.com</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OpenZeppelin</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openzeppelin</a:t>
            </a:r>
            <a:r>
              <a:rPr lang="en-US" altLang="zh-CN" sz="1200" dirty="0">
                <a:latin typeface="微软雅黑" panose="020B0503020204020204" pitchFamily="34" charset="-122"/>
                <a:ea typeface="微软雅黑" panose="020B0503020204020204" pitchFamily="34" charset="-122"/>
              </a:rPr>
              <a:t>-contracts/tree/master/contracts/token/ERC721</a:t>
            </a: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34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21145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35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82013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强调，重点</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36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29484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强调</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37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53906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38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7500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强调</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39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07364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40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764568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42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129550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43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64005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44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91892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首先，必须有一个地方来存储基本数据，例如用户、帖子、标签、评论、喜欢，等等。这需要一个不断更新的数据库。</a:t>
            </a:r>
          </a:p>
          <a:p>
            <a:r>
              <a:rPr lang="zh-CN" altLang="en-US" dirty="0"/>
              <a:t>其次，后端代码（用 </a:t>
            </a:r>
            <a:r>
              <a:rPr lang="en" altLang="zh-CN" dirty="0"/>
              <a:t>Node.js</a:t>
            </a:r>
            <a:r>
              <a:rPr lang="zh-CN" altLang="en" dirty="0"/>
              <a:t>、</a:t>
            </a:r>
            <a:r>
              <a:rPr lang="en" altLang="zh-CN" dirty="0"/>
              <a:t>Java </a:t>
            </a:r>
            <a:r>
              <a:rPr lang="zh-CN" altLang="en-US" dirty="0"/>
              <a:t>或 </a:t>
            </a:r>
            <a:r>
              <a:rPr lang="en" altLang="zh-CN" dirty="0"/>
              <a:t>Python </a:t>
            </a:r>
            <a:r>
              <a:rPr lang="zh-CN" altLang="en-US" dirty="0"/>
              <a:t>等语言编写）必须定义 </a:t>
            </a:r>
            <a:r>
              <a:rPr lang="en" altLang="zh-CN" dirty="0"/>
              <a:t>Medium </a:t>
            </a:r>
            <a:r>
              <a:rPr lang="zh-CN" altLang="en-US" dirty="0"/>
              <a:t>的</a:t>
            </a:r>
            <a:r>
              <a:rPr lang="zh-CN" altLang="en-US" dirty="0">
                <a:hlinkClick r:id="rId3"/>
              </a:rPr>
              <a:t>业务逻辑</a:t>
            </a:r>
            <a:r>
              <a:rPr lang="zh-CN" altLang="en-US" dirty="0"/>
              <a:t>。例如，当新用户注册、 发布新博客或在其他人的博客上发表评论时会发生什么？</a:t>
            </a:r>
          </a:p>
          <a:p>
            <a:r>
              <a:rPr lang="zh-CN" altLang="en-US" dirty="0"/>
              <a:t>第三，</a:t>
            </a:r>
            <a:r>
              <a:rPr lang="zh-CN" altLang="en-US" dirty="0">
                <a:hlinkClick r:id="rId4"/>
              </a:rPr>
              <a:t>前端代码</a:t>
            </a:r>
            <a:r>
              <a:rPr lang="zh-CN" altLang="en-US" dirty="0"/>
              <a:t>（通常用 </a:t>
            </a:r>
            <a:r>
              <a:rPr lang="en" altLang="zh-CN" dirty="0"/>
              <a:t>JavaScript</a:t>
            </a:r>
            <a:r>
              <a:rPr lang="zh-CN" altLang="en" dirty="0"/>
              <a:t>、</a:t>
            </a:r>
            <a:r>
              <a:rPr lang="en" altLang="zh-CN" dirty="0"/>
              <a:t>HTML </a:t>
            </a:r>
            <a:r>
              <a:rPr lang="zh-CN" altLang="en-US" dirty="0"/>
              <a:t>和 </a:t>
            </a:r>
            <a:r>
              <a:rPr lang="en" altLang="zh-CN" dirty="0"/>
              <a:t>CSS </a:t>
            </a:r>
            <a:r>
              <a:rPr lang="zh-CN" altLang="en-US" dirty="0"/>
              <a:t>编写）必须定义 </a:t>
            </a:r>
            <a:r>
              <a:rPr lang="en" altLang="zh-CN" dirty="0"/>
              <a:t>Medium </a:t>
            </a:r>
            <a:r>
              <a:rPr lang="zh-CN" altLang="en-US" dirty="0"/>
              <a:t>的 </a:t>
            </a:r>
            <a:r>
              <a:rPr lang="en" altLang="zh-CN" dirty="0"/>
              <a:t>UI </a:t>
            </a:r>
            <a:r>
              <a:rPr lang="zh-CN" altLang="en-US" dirty="0"/>
              <a:t>逻辑。例如，网站是什么样的， 当用户与页面上的每个元素交互时会发生什么。</a:t>
            </a:r>
          </a:p>
          <a:p>
            <a:r>
              <a:rPr kumimoji="1" lang="zh-CN" altLang="en-US" dirty="0"/>
              <a:t>知乎可以暴露隐私用户</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5</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041930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45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93593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en" altLang="zh-CN" b="0" i="0" dirty="0">
                <a:solidFill>
                  <a:srgbClr val="404040"/>
                </a:solidFill>
                <a:effectLst/>
                <a:latin typeface="Lato" panose="020F0502020204030203" pitchFamily="34" charset="0"/>
              </a:rPr>
              <a:t>The call to </a:t>
            </a:r>
            <a:r>
              <a:rPr lang="en" altLang="zh-CN" dirty="0">
                <a:effectLst/>
              </a:rPr>
              <a:t>f(2,</a:t>
            </a:r>
            <a:r>
              <a:rPr lang="en" altLang="zh-CN" dirty="0"/>
              <a:t> </a:t>
            </a:r>
            <a:r>
              <a:rPr lang="en" altLang="zh-CN" dirty="0">
                <a:effectLst/>
              </a:rPr>
              <a:t>3)</a:t>
            </a:r>
            <a:r>
              <a:rPr lang="en" altLang="zh-CN" b="0" i="0" dirty="0">
                <a:solidFill>
                  <a:srgbClr val="404040"/>
                </a:solidFill>
                <a:effectLst/>
                <a:latin typeface="Lato" panose="020F0502020204030203" pitchFamily="34" charset="0"/>
              </a:rPr>
              <a:t> will return </a:t>
            </a:r>
            <a:r>
              <a:rPr lang="en" altLang="zh-CN" dirty="0">
                <a:effectLst/>
              </a:rPr>
              <a:t>2**256-1</a:t>
            </a:r>
            <a:r>
              <a:rPr lang="en" altLang="zh-CN" b="0" i="0" dirty="0">
                <a:solidFill>
                  <a:srgbClr val="404040"/>
                </a:solidFill>
                <a:effectLst/>
                <a:latin typeface="Lato" panose="020F0502020204030203" pitchFamily="34" charset="0"/>
              </a:rPr>
              <a:t>, while </a:t>
            </a:r>
            <a:r>
              <a:rPr lang="en" altLang="zh-CN" dirty="0">
                <a:effectLst/>
              </a:rPr>
              <a:t>g(2,</a:t>
            </a:r>
            <a:r>
              <a:rPr lang="en" altLang="zh-CN" dirty="0"/>
              <a:t> </a:t>
            </a:r>
            <a:r>
              <a:rPr lang="en" altLang="zh-CN" dirty="0">
                <a:effectLst/>
              </a:rPr>
              <a:t>3)</a:t>
            </a:r>
            <a:r>
              <a:rPr lang="en" altLang="zh-CN" b="0" i="0" dirty="0">
                <a:solidFill>
                  <a:srgbClr val="404040"/>
                </a:solidFill>
                <a:effectLst/>
                <a:latin typeface="Lato" panose="020F0502020204030203" pitchFamily="34" charset="0"/>
              </a:rPr>
              <a:t> will cause a failing assertion.</a:t>
            </a:r>
            <a:endParaRPr lang="en-US" altLang="zh-CN" sz="1200" b="0" i="0" dirty="0">
              <a:solidFill>
                <a:srgbClr val="404040"/>
              </a:solidFill>
              <a:effectLst/>
              <a:latin typeface="微软雅黑" panose="020B0503020204020204" pitchFamily="34" charset="-122"/>
              <a:ea typeface="微软雅黑" panose="020B0503020204020204" pitchFamily="34" charset="-122"/>
            </a:endParaRPr>
          </a:p>
          <a:p>
            <a:r>
              <a:rPr lang="zh-CN" altLang="en" b="0" i="0" dirty="0">
                <a:solidFill>
                  <a:srgbClr val="404040"/>
                </a:solidFill>
                <a:effectLst/>
                <a:latin typeface="Lato" panose="020F0502020204030203" pitchFamily="34" charset="0"/>
              </a:rPr>
              <a:t>看</a:t>
            </a:r>
            <a:r>
              <a:rPr lang="zh-CN" altLang="en-US" b="0" i="0" dirty="0">
                <a:solidFill>
                  <a:srgbClr val="404040"/>
                </a:solidFill>
                <a:effectLst/>
                <a:latin typeface="Lato" panose="020F0502020204030203" pitchFamily="34" charset="0"/>
              </a:rPr>
              <a:t>代码</a:t>
            </a:r>
            <a:endParaRPr lang="en" altLang="zh-CN" b="0" i="0" dirty="0">
              <a:solidFill>
                <a:srgbClr val="404040"/>
              </a:solidFill>
              <a:effectLst/>
              <a:latin typeface="Lato" panose="020F0502020204030203" pitchFamily="34" charset="0"/>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46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32003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47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97958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问题：</a:t>
            </a:r>
            <a:r>
              <a:rPr lang="en-US" altLang="zh-CN" sz="1200" dirty="0">
                <a:latin typeface="微软雅黑" panose="020B0503020204020204" pitchFamily="34" charset="-122"/>
                <a:ea typeface="微软雅黑" panose="020B0503020204020204" pitchFamily="34" charset="-122"/>
              </a:rPr>
              <a:t>send</a:t>
            </a:r>
            <a:r>
              <a:rPr lang="zh-CN" altLang="en-US" sz="1200" dirty="0">
                <a:latin typeface="微软雅黑" panose="020B0503020204020204" pitchFamily="34" charset="-122"/>
                <a:ea typeface="微软雅黑" panose="020B0503020204020204" pitchFamily="34" charset="-122"/>
              </a:rPr>
              <a:t>与</a:t>
            </a:r>
            <a:r>
              <a:rPr lang="en-US" altLang="zh-CN" sz="1200" dirty="0">
                <a:latin typeface="微软雅黑" panose="020B0503020204020204" pitchFamily="34" charset="-122"/>
                <a:ea typeface="微软雅黑" panose="020B0503020204020204" pitchFamily="34" charset="-122"/>
              </a:rPr>
              <a:t>transfer </a:t>
            </a:r>
            <a:r>
              <a:rPr lang="zh-CN" altLang="en-US" sz="1200" dirty="0">
                <a:latin typeface="微软雅黑" panose="020B0503020204020204" pitchFamily="34" charset="-122"/>
                <a:ea typeface="微软雅黑" panose="020B0503020204020204" pitchFamily="34" charset="-122"/>
              </a:rPr>
              <a:t>哪⼀种调用方式更加符合编码规范？</a:t>
            </a:r>
          </a:p>
          <a:p>
            <a:r>
              <a:rPr lang="en-US" altLang="zh-CN" sz="1200" dirty="0">
                <a:latin typeface="微软雅黑" panose="020B0503020204020204" pitchFamily="34" charset="-122"/>
                <a:ea typeface="微软雅黑" panose="020B0503020204020204" pitchFamily="34" charset="-122"/>
              </a:rPr>
              <a:t>Transfer</a:t>
            </a:r>
            <a:r>
              <a:rPr lang="zh-CN" altLang="en-US" sz="1200" dirty="0">
                <a:latin typeface="微软雅黑" panose="020B0503020204020204" pitchFamily="34" charset="-122"/>
                <a:ea typeface="微软雅黑" panose="020B0503020204020204" pitchFamily="34" charset="-122"/>
              </a:rPr>
              <a:t>。对于</a:t>
            </a:r>
            <a:r>
              <a:rPr lang="en-US" altLang="zh-CN" sz="1200" dirty="0">
                <a:latin typeface="微软雅黑" panose="020B0503020204020204" pitchFamily="34" charset="-122"/>
                <a:ea typeface="微软雅黑" panose="020B0503020204020204" pitchFamily="34" charset="-122"/>
              </a:rPr>
              <a:t>send</a:t>
            </a:r>
            <a:r>
              <a:rPr lang="zh-CN" altLang="en-US" sz="1200" dirty="0">
                <a:latin typeface="微软雅黑" panose="020B0503020204020204" pitchFamily="34" charset="-122"/>
                <a:ea typeface="微软雅黑" panose="020B0503020204020204" pitchFamily="34" charset="-122"/>
              </a:rPr>
              <a:t>来说，该指令会有若干情况导致执行失败，例如</a:t>
            </a:r>
            <a:r>
              <a:rPr lang="en-US" altLang="zh-CN" sz="1200" dirty="0">
                <a:latin typeface="微软雅黑" panose="020B0503020204020204" pitchFamily="34" charset="-122"/>
                <a:ea typeface="微软雅黑" panose="020B0503020204020204" pitchFamily="34" charset="-122"/>
              </a:rPr>
              <a:t>fallback</a:t>
            </a:r>
            <a:r>
              <a:rPr lang="zh-CN" altLang="en-US" sz="1200" dirty="0">
                <a:latin typeface="微软雅黑" panose="020B0503020204020204" pitchFamily="34" charset="-122"/>
                <a:ea typeface="微软雅黑" panose="020B0503020204020204" pitchFamily="34" charset="-122"/>
              </a:rPr>
              <a:t>函数执⾏时</a:t>
            </a:r>
            <a:r>
              <a:rPr lang="en-US" altLang="zh-CN" sz="1200" dirty="0">
                <a:latin typeface="微软雅黑" panose="020B0503020204020204" pitchFamily="34" charset="-122"/>
                <a:ea typeface="微软雅黑" panose="020B0503020204020204" pitchFamily="34" charset="-122"/>
              </a:rPr>
              <a:t>Out of Gas</a:t>
            </a:r>
            <a:r>
              <a:rPr lang="zh-CN" altLang="en-US" sz="1200" dirty="0">
                <a:latin typeface="微软雅黑" panose="020B0503020204020204" pitchFamily="34" charset="-122"/>
                <a:ea typeface="微软雅黑" panose="020B0503020204020204" pitchFamily="34" charset="-122"/>
              </a:rPr>
              <a:t>，或者调用栈深度超过</a:t>
            </a:r>
            <a:r>
              <a:rPr lang="en-US" altLang="zh-CN" sz="1200" dirty="0">
                <a:latin typeface="微软雅黑" panose="020B0503020204020204" pitchFamily="34" charset="-122"/>
                <a:ea typeface="微软雅黑" panose="020B0503020204020204" pitchFamily="34" charset="-122"/>
              </a:rPr>
              <a:t>1024 </a:t>
            </a:r>
            <a:r>
              <a:rPr lang="zh-CN" altLang="en-US" sz="1200" dirty="0">
                <a:latin typeface="微软雅黑" panose="020B0503020204020204" pitchFamily="34" charset="-122"/>
                <a:ea typeface="微软雅黑" panose="020B0503020204020204" pitchFamily="34" charset="-122"/>
              </a:rPr>
              <a:t>，调用者必须时刻检查</a:t>
            </a:r>
            <a:r>
              <a:rPr lang="en-US" altLang="zh-CN" sz="1200" dirty="0">
                <a:latin typeface="微软雅黑" panose="020B0503020204020204" pitchFamily="34" charset="-122"/>
                <a:ea typeface="微软雅黑" panose="020B0503020204020204" pitchFamily="34" charset="-122"/>
              </a:rPr>
              <a:t>send</a:t>
            </a:r>
            <a:r>
              <a:rPr lang="zh-CN" altLang="en-US" sz="1200" dirty="0">
                <a:latin typeface="微软雅黑" panose="020B0503020204020204" pitchFamily="34" charset="-122"/>
                <a:ea typeface="微软雅黑" panose="020B0503020204020204" pitchFamily="34" charset="-122"/>
              </a:rPr>
              <a:t>的返回值确保转账成功；对于</a:t>
            </a:r>
            <a:r>
              <a:rPr lang="en-US" altLang="zh-CN" sz="1200" dirty="0">
                <a:latin typeface="微软雅黑" panose="020B0503020204020204" pitchFamily="34" charset="-122"/>
                <a:ea typeface="微软雅黑" panose="020B0503020204020204" pitchFamily="34" charset="-122"/>
              </a:rPr>
              <a:t>transfer</a:t>
            </a:r>
            <a:r>
              <a:rPr lang="zh-CN" altLang="en-US" sz="1200" dirty="0">
                <a:latin typeface="微软雅黑" panose="020B0503020204020204" pitchFamily="34" charset="-122"/>
                <a:ea typeface="微软雅黑" panose="020B0503020204020204" pitchFamily="34" charset="-122"/>
              </a:rPr>
              <a:t>来说，任意的子调用异常都会直接抛起异常，并将异常传递给所有父调用，回滚整个交易的执行</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48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22011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问题：</a:t>
            </a:r>
            <a:r>
              <a:rPr lang="en-US" altLang="zh-CN" sz="1200" dirty="0">
                <a:latin typeface="微软雅黑" panose="020B0503020204020204" pitchFamily="34" charset="-122"/>
                <a:ea typeface="微软雅黑" panose="020B0503020204020204" pitchFamily="34" charset="-122"/>
              </a:rPr>
              <a:t>send</a:t>
            </a:r>
            <a:r>
              <a:rPr lang="zh-CN" altLang="en-US" sz="1200" dirty="0">
                <a:latin typeface="微软雅黑" panose="020B0503020204020204" pitchFamily="34" charset="-122"/>
                <a:ea typeface="微软雅黑" panose="020B0503020204020204" pitchFamily="34" charset="-122"/>
              </a:rPr>
              <a:t>与</a:t>
            </a:r>
            <a:r>
              <a:rPr lang="en-US" altLang="zh-CN" sz="1200" dirty="0">
                <a:latin typeface="微软雅黑" panose="020B0503020204020204" pitchFamily="34" charset="-122"/>
                <a:ea typeface="微软雅黑" panose="020B0503020204020204" pitchFamily="34" charset="-122"/>
              </a:rPr>
              <a:t>transfer </a:t>
            </a:r>
            <a:r>
              <a:rPr lang="zh-CN" altLang="en-US" sz="1200" dirty="0">
                <a:latin typeface="微软雅黑" panose="020B0503020204020204" pitchFamily="34" charset="-122"/>
                <a:ea typeface="微软雅黑" panose="020B0503020204020204" pitchFamily="34" charset="-122"/>
              </a:rPr>
              <a:t>哪⼀种调用方式更加符合编码规范？</a:t>
            </a:r>
          </a:p>
          <a:p>
            <a:r>
              <a:rPr lang="en-US" altLang="zh-CN" sz="1200" dirty="0">
                <a:latin typeface="微软雅黑" panose="020B0503020204020204" pitchFamily="34" charset="-122"/>
                <a:ea typeface="微软雅黑" panose="020B0503020204020204" pitchFamily="34" charset="-122"/>
              </a:rPr>
              <a:t>Transfer</a:t>
            </a:r>
            <a:r>
              <a:rPr lang="zh-CN" altLang="en-US" sz="1200" dirty="0">
                <a:latin typeface="微软雅黑" panose="020B0503020204020204" pitchFamily="34" charset="-122"/>
                <a:ea typeface="微软雅黑" panose="020B0503020204020204" pitchFamily="34" charset="-122"/>
              </a:rPr>
              <a:t>。对于</a:t>
            </a:r>
            <a:r>
              <a:rPr lang="en-US" altLang="zh-CN" sz="1200" dirty="0">
                <a:latin typeface="微软雅黑" panose="020B0503020204020204" pitchFamily="34" charset="-122"/>
                <a:ea typeface="微软雅黑" panose="020B0503020204020204" pitchFamily="34" charset="-122"/>
              </a:rPr>
              <a:t>send</a:t>
            </a:r>
            <a:r>
              <a:rPr lang="zh-CN" altLang="en-US" sz="1200" dirty="0">
                <a:latin typeface="微软雅黑" panose="020B0503020204020204" pitchFamily="34" charset="-122"/>
                <a:ea typeface="微软雅黑" panose="020B0503020204020204" pitchFamily="34" charset="-122"/>
              </a:rPr>
              <a:t>来说，该指令会有若干情况导致执行失败，例如</a:t>
            </a:r>
            <a:r>
              <a:rPr lang="en-US" altLang="zh-CN" sz="1200" dirty="0">
                <a:latin typeface="微软雅黑" panose="020B0503020204020204" pitchFamily="34" charset="-122"/>
                <a:ea typeface="微软雅黑" panose="020B0503020204020204" pitchFamily="34" charset="-122"/>
              </a:rPr>
              <a:t>fallback</a:t>
            </a:r>
            <a:r>
              <a:rPr lang="zh-CN" altLang="en-US" sz="1200" dirty="0">
                <a:latin typeface="微软雅黑" panose="020B0503020204020204" pitchFamily="34" charset="-122"/>
                <a:ea typeface="微软雅黑" panose="020B0503020204020204" pitchFamily="34" charset="-122"/>
              </a:rPr>
              <a:t>函数执⾏时</a:t>
            </a:r>
            <a:r>
              <a:rPr lang="en-US" altLang="zh-CN" sz="1200" dirty="0">
                <a:latin typeface="微软雅黑" panose="020B0503020204020204" pitchFamily="34" charset="-122"/>
                <a:ea typeface="微软雅黑" panose="020B0503020204020204" pitchFamily="34" charset="-122"/>
              </a:rPr>
              <a:t>Out of Gas</a:t>
            </a:r>
            <a:r>
              <a:rPr lang="zh-CN" altLang="en-US" sz="1200" dirty="0">
                <a:latin typeface="微软雅黑" panose="020B0503020204020204" pitchFamily="34" charset="-122"/>
                <a:ea typeface="微软雅黑" panose="020B0503020204020204" pitchFamily="34" charset="-122"/>
              </a:rPr>
              <a:t>，或者调用栈深度超过</a:t>
            </a:r>
            <a:r>
              <a:rPr lang="en-US" altLang="zh-CN" sz="1200" dirty="0">
                <a:latin typeface="微软雅黑" panose="020B0503020204020204" pitchFamily="34" charset="-122"/>
                <a:ea typeface="微软雅黑" panose="020B0503020204020204" pitchFamily="34" charset="-122"/>
              </a:rPr>
              <a:t>1024 </a:t>
            </a:r>
            <a:r>
              <a:rPr lang="zh-CN" altLang="en-US" sz="1200" dirty="0">
                <a:latin typeface="微软雅黑" panose="020B0503020204020204" pitchFamily="34" charset="-122"/>
                <a:ea typeface="微软雅黑" panose="020B0503020204020204" pitchFamily="34" charset="-122"/>
              </a:rPr>
              <a:t>，调用者必须时刻检查</a:t>
            </a:r>
            <a:r>
              <a:rPr lang="en-US" altLang="zh-CN" sz="1200" dirty="0">
                <a:latin typeface="微软雅黑" panose="020B0503020204020204" pitchFamily="34" charset="-122"/>
                <a:ea typeface="微软雅黑" panose="020B0503020204020204" pitchFamily="34" charset="-122"/>
              </a:rPr>
              <a:t>send</a:t>
            </a:r>
            <a:r>
              <a:rPr lang="zh-CN" altLang="en-US" sz="1200" dirty="0">
                <a:latin typeface="微软雅黑" panose="020B0503020204020204" pitchFamily="34" charset="-122"/>
                <a:ea typeface="微软雅黑" panose="020B0503020204020204" pitchFamily="34" charset="-122"/>
              </a:rPr>
              <a:t>的返回值确保转账成功；对于</a:t>
            </a:r>
            <a:r>
              <a:rPr lang="en-US" altLang="zh-CN" sz="1200" dirty="0">
                <a:latin typeface="微软雅黑" panose="020B0503020204020204" pitchFamily="34" charset="-122"/>
                <a:ea typeface="微软雅黑" panose="020B0503020204020204" pitchFamily="34" charset="-122"/>
              </a:rPr>
              <a:t>transfer</a:t>
            </a:r>
            <a:r>
              <a:rPr lang="zh-CN" altLang="en-US" sz="1200" dirty="0">
                <a:latin typeface="微软雅黑" panose="020B0503020204020204" pitchFamily="34" charset="-122"/>
                <a:ea typeface="微软雅黑" panose="020B0503020204020204" pitchFamily="34" charset="-122"/>
              </a:rPr>
              <a:t>来说，任意的子调用异常都会直接抛起异常，并将异常传递给所有父调用，回滚整个交易的执行</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49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741153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50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87534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pPr algn="l"/>
            <a:r>
              <a:rPr lang="zh-CN" altLang="en-US" b="0" i="0" dirty="0">
                <a:solidFill>
                  <a:srgbClr val="121212"/>
                </a:solidFill>
                <a:effectLst/>
                <a:latin typeface="-apple-system"/>
              </a:rPr>
              <a:t>相同之处</a:t>
            </a: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1</a:t>
            </a:r>
            <a:r>
              <a:rPr lang="zh-CN" altLang="en-US" b="0" i="0" dirty="0">
                <a:solidFill>
                  <a:srgbClr val="121212"/>
                </a:solidFill>
                <a:effectLst/>
                <a:latin typeface="-apple-system"/>
              </a:rPr>
              <a:t>）调用时会将本合约所有可用的</a:t>
            </a:r>
            <a:r>
              <a:rPr lang="en-US" altLang="zh-CN" b="0" i="0" dirty="0">
                <a:solidFill>
                  <a:srgbClr val="121212"/>
                </a:solidFill>
                <a:effectLst/>
                <a:latin typeface="-apple-system"/>
              </a:rPr>
              <a:t>gas</a:t>
            </a:r>
            <a:r>
              <a:rPr lang="zh-CN" altLang="en-US" b="0" i="0" dirty="0">
                <a:solidFill>
                  <a:srgbClr val="121212"/>
                </a:solidFill>
                <a:effectLst/>
                <a:latin typeface="-apple-system"/>
              </a:rPr>
              <a:t>传输过去</a:t>
            </a: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2</a:t>
            </a:r>
            <a:r>
              <a:rPr lang="zh-CN" altLang="en-US" b="0" i="0" dirty="0">
                <a:solidFill>
                  <a:srgbClr val="121212"/>
                </a:solidFill>
                <a:effectLst/>
                <a:latin typeface="-apple-system"/>
              </a:rPr>
              <a:t>）执行失败均返回</a:t>
            </a:r>
            <a:r>
              <a:rPr lang="en-US" altLang="zh-CN" b="0" i="0" dirty="0">
                <a:solidFill>
                  <a:srgbClr val="121212"/>
                </a:solidFill>
                <a:effectLst/>
                <a:latin typeface="-apple-system"/>
              </a:rPr>
              <a:t>false</a:t>
            </a:r>
          </a:p>
          <a:p>
            <a:pPr algn="l"/>
            <a:r>
              <a:rPr lang="zh-CN" altLang="en-US" b="0" i="0" dirty="0">
                <a:solidFill>
                  <a:srgbClr val="121212"/>
                </a:solidFill>
                <a:effectLst/>
                <a:latin typeface="-apple-system"/>
              </a:rPr>
              <a:t>不同之处</a:t>
            </a: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1</a:t>
            </a:r>
            <a:r>
              <a:rPr lang="zh-CN" altLang="en-US" b="0" i="0" dirty="0">
                <a:solidFill>
                  <a:srgbClr val="121212"/>
                </a:solidFill>
                <a:effectLst/>
                <a:latin typeface="-apple-system"/>
              </a:rPr>
              <a:t>）</a:t>
            </a:r>
            <a:r>
              <a:rPr lang="en-US" altLang="zh-CN" b="0" i="0" dirty="0">
                <a:solidFill>
                  <a:srgbClr val="121212"/>
                </a:solidFill>
                <a:effectLst/>
                <a:latin typeface="-apple-system"/>
              </a:rPr>
              <a:t>call</a:t>
            </a:r>
            <a:r>
              <a:rPr lang="zh-CN" altLang="en-US" b="0" i="0" dirty="0">
                <a:solidFill>
                  <a:srgbClr val="121212"/>
                </a:solidFill>
                <a:effectLst/>
                <a:latin typeface="-apple-system"/>
              </a:rPr>
              <a:t>可以使用</a:t>
            </a:r>
            <a:r>
              <a:rPr lang="en-US" altLang="zh-CN" b="0" i="0" dirty="0">
                <a:solidFill>
                  <a:srgbClr val="121212"/>
                </a:solidFill>
                <a:effectLst/>
                <a:latin typeface="-apple-system"/>
              </a:rPr>
              <a:t>.value</a:t>
            </a:r>
            <a:r>
              <a:rPr lang="zh-CN" altLang="en-US" b="0" i="0" dirty="0">
                <a:solidFill>
                  <a:srgbClr val="121212"/>
                </a:solidFill>
                <a:effectLst/>
                <a:latin typeface="-apple-system"/>
              </a:rPr>
              <a:t>传</a:t>
            </a:r>
            <a:r>
              <a:rPr lang="en-US" altLang="zh-CN" b="0" i="0" dirty="0">
                <a:solidFill>
                  <a:srgbClr val="121212"/>
                </a:solidFill>
                <a:effectLst/>
                <a:latin typeface="-apple-system"/>
              </a:rPr>
              <a:t>ETH</a:t>
            </a:r>
            <a:r>
              <a:rPr lang="zh-CN" altLang="en-US" b="0" i="0" dirty="0">
                <a:solidFill>
                  <a:srgbClr val="121212"/>
                </a:solidFill>
                <a:effectLst/>
                <a:latin typeface="-apple-system"/>
              </a:rPr>
              <a:t>给被调用合约</a:t>
            </a: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2</a:t>
            </a:r>
            <a:r>
              <a:rPr lang="zh-CN" altLang="en-US" b="0" i="0" dirty="0">
                <a:solidFill>
                  <a:srgbClr val="121212"/>
                </a:solidFill>
                <a:effectLst/>
                <a:latin typeface="-apple-system"/>
              </a:rPr>
              <a:t>）假设在</a:t>
            </a:r>
            <a:r>
              <a:rPr lang="en-US" altLang="zh-CN" b="0" i="0" dirty="0" err="1">
                <a:solidFill>
                  <a:srgbClr val="121212"/>
                </a:solidFill>
                <a:effectLst/>
                <a:latin typeface="-apple-system"/>
              </a:rPr>
              <a:t>contract_test</a:t>
            </a:r>
            <a:r>
              <a:rPr lang="zh-CN" altLang="en-US" b="0" i="0" dirty="0">
                <a:solidFill>
                  <a:srgbClr val="121212"/>
                </a:solidFill>
                <a:effectLst/>
                <a:latin typeface="-apple-system"/>
              </a:rPr>
              <a:t>合约中分别有</a:t>
            </a:r>
            <a:r>
              <a:rPr lang="en-US" altLang="zh-CN" b="0" i="0" dirty="0" err="1">
                <a:solidFill>
                  <a:srgbClr val="121212"/>
                </a:solidFill>
                <a:effectLst/>
                <a:latin typeface="-apple-system"/>
              </a:rPr>
              <a:t>nameReg.call</a:t>
            </a:r>
            <a:r>
              <a:rPr lang="en-US" altLang="zh-CN" b="0" i="0" dirty="0">
                <a:solidFill>
                  <a:srgbClr val="121212"/>
                </a:solidFill>
                <a:effectLst/>
                <a:latin typeface="-apple-system"/>
              </a:rPr>
              <a:t>("</a:t>
            </a:r>
            <a:r>
              <a:rPr lang="en-US" altLang="zh-CN" b="0" i="0" dirty="0" err="1">
                <a:solidFill>
                  <a:srgbClr val="121212"/>
                </a:solidFill>
                <a:effectLst/>
                <a:latin typeface="-apple-system"/>
              </a:rPr>
              <a:t>somefunction</a:t>
            </a:r>
            <a:r>
              <a:rPr lang="en-US" altLang="zh-CN" b="0" i="0" dirty="0">
                <a:solidFill>
                  <a:srgbClr val="121212"/>
                </a:solidFill>
                <a:effectLst/>
                <a:latin typeface="-apple-system"/>
              </a:rPr>
              <a:t>")</a:t>
            </a:r>
            <a:r>
              <a:rPr lang="zh-CN" altLang="en-US" b="0" i="0" dirty="0">
                <a:solidFill>
                  <a:srgbClr val="121212"/>
                </a:solidFill>
                <a:effectLst/>
                <a:latin typeface="-apple-system"/>
              </a:rPr>
              <a:t>以及</a:t>
            </a:r>
            <a:r>
              <a:rPr lang="en-US" altLang="zh-CN" b="0" i="0" dirty="0" err="1">
                <a:solidFill>
                  <a:srgbClr val="121212"/>
                </a:solidFill>
                <a:effectLst/>
                <a:latin typeface="-apple-system"/>
              </a:rPr>
              <a:t>nameReg.delegatecall</a:t>
            </a:r>
            <a:r>
              <a:rPr lang="en-US" altLang="zh-CN" b="0" i="0" dirty="0">
                <a:solidFill>
                  <a:srgbClr val="121212"/>
                </a:solidFill>
                <a:effectLst/>
                <a:latin typeface="-apple-system"/>
              </a:rPr>
              <a:t>("</a:t>
            </a:r>
            <a:r>
              <a:rPr lang="en-US" altLang="zh-CN" b="0" i="0" dirty="0" err="1">
                <a:solidFill>
                  <a:srgbClr val="121212"/>
                </a:solidFill>
                <a:effectLst/>
                <a:latin typeface="-apple-system"/>
              </a:rPr>
              <a:t>somefunction</a:t>
            </a:r>
            <a:r>
              <a:rPr lang="en-US" altLang="zh-CN" b="0" i="0" dirty="0">
                <a:solidFill>
                  <a:srgbClr val="121212"/>
                </a:solidFill>
                <a:effectLst/>
                <a:latin typeface="-apple-system"/>
              </a:rPr>
              <a:t>")</a:t>
            </a:r>
          </a:p>
          <a:p>
            <a:pPr algn="l"/>
            <a:r>
              <a:rPr lang="en-US" altLang="zh-CN" b="0" i="0" dirty="0" err="1">
                <a:solidFill>
                  <a:srgbClr val="121212"/>
                </a:solidFill>
                <a:effectLst/>
                <a:latin typeface="-apple-system"/>
              </a:rPr>
              <a:t>nameReg.call</a:t>
            </a:r>
            <a:r>
              <a:rPr lang="zh-CN" altLang="en-US" b="0" i="0" dirty="0">
                <a:solidFill>
                  <a:srgbClr val="121212"/>
                </a:solidFill>
                <a:effectLst/>
                <a:latin typeface="-apple-system"/>
              </a:rPr>
              <a:t>以</a:t>
            </a:r>
            <a:r>
              <a:rPr lang="en-US" altLang="zh-CN" b="0" i="0" dirty="0" err="1">
                <a:solidFill>
                  <a:srgbClr val="121212"/>
                </a:solidFill>
                <a:effectLst/>
                <a:latin typeface="-apple-system"/>
              </a:rPr>
              <a:t>nameReg</a:t>
            </a:r>
            <a:r>
              <a:rPr lang="zh-CN" altLang="en-US" b="0" i="0" dirty="0">
                <a:solidFill>
                  <a:srgbClr val="121212"/>
                </a:solidFill>
                <a:effectLst/>
                <a:latin typeface="-apple-system"/>
              </a:rPr>
              <a:t>合约的身份在</a:t>
            </a:r>
            <a:r>
              <a:rPr lang="en-US" altLang="zh-CN" b="0" i="0" dirty="0" err="1">
                <a:solidFill>
                  <a:srgbClr val="121212"/>
                </a:solidFill>
                <a:effectLst/>
                <a:latin typeface="-apple-system"/>
              </a:rPr>
              <a:t>nameReg</a:t>
            </a:r>
            <a:r>
              <a:rPr lang="zh-CN" altLang="en-US" b="0" i="0" dirty="0">
                <a:solidFill>
                  <a:srgbClr val="121212"/>
                </a:solidFill>
                <a:effectLst/>
                <a:latin typeface="-apple-system"/>
              </a:rPr>
              <a:t>中执行</a:t>
            </a:r>
            <a:r>
              <a:rPr lang="en-US" altLang="zh-CN" b="0" i="0" dirty="0" err="1">
                <a:solidFill>
                  <a:srgbClr val="121212"/>
                </a:solidFill>
                <a:effectLst/>
                <a:latin typeface="-apple-system"/>
              </a:rPr>
              <a:t>somefunction</a:t>
            </a:r>
            <a:endParaRPr lang="en-US" altLang="zh-CN" b="0" i="0" dirty="0">
              <a:solidFill>
                <a:srgbClr val="121212"/>
              </a:solidFill>
              <a:effectLst/>
              <a:latin typeface="-apple-system"/>
            </a:endParaRPr>
          </a:p>
          <a:p>
            <a:pPr algn="l"/>
            <a:r>
              <a:rPr lang="en-US" altLang="zh-CN" b="0" i="0" dirty="0" err="1">
                <a:solidFill>
                  <a:srgbClr val="121212"/>
                </a:solidFill>
                <a:effectLst/>
                <a:latin typeface="-apple-system"/>
              </a:rPr>
              <a:t>nameReg.delegatecall</a:t>
            </a:r>
            <a:r>
              <a:rPr lang="zh-CN" altLang="en-US" b="0" i="0" dirty="0">
                <a:solidFill>
                  <a:srgbClr val="121212"/>
                </a:solidFill>
                <a:effectLst/>
                <a:latin typeface="-apple-system"/>
              </a:rPr>
              <a:t>以</a:t>
            </a:r>
            <a:r>
              <a:rPr lang="en-US" altLang="zh-CN" b="0" i="0" dirty="0" err="1">
                <a:solidFill>
                  <a:srgbClr val="121212"/>
                </a:solidFill>
                <a:effectLst/>
                <a:latin typeface="-apple-system"/>
              </a:rPr>
              <a:t>contract_test</a:t>
            </a:r>
            <a:r>
              <a:rPr lang="zh-CN" altLang="en-US" b="0" i="0" dirty="0">
                <a:solidFill>
                  <a:srgbClr val="121212"/>
                </a:solidFill>
                <a:effectLst/>
                <a:latin typeface="-apple-system"/>
              </a:rPr>
              <a:t>合约的身份在</a:t>
            </a:r>
            <a:r>
              <a:rPr lang="en-US" altLang="zh-CN" b="0" i="0" dirty="0" err="1">
                <a:solidFill>
                  <a:srgbClr val="121212"/>
                </a:solidFill>
                <a:effectLst/>
                <a:latin typeface="-apple-system"/>
              </a:rPr>
              <a:t>nameReg</a:t>
            </a:r>
            <a:r>
              <a:rPr lang="zh-CN" altLang="en-US" b="0" i="0" dirty="0">
                <a:solidFill>
                  <a:srgbClr val="121212"/>
                </a:solidFill>
                <a:effectLst/>
                <a:latin typeface="-apple-system"/>
              </a:rPr>
              <a:t>中执行</a:t>
            </a:r>
            <a:r>
              <a:rPr lang="en-US" altLang="zh-CN" b="0" i="0" dirty="0" err="1">
                <a:solidFill>
                  <a:srgbClr val="121212"/>
                </a:solidFill>
                <a:effectLst/>
                <a:latin typeface="-apple-system"/>
              </a:rPr>
              <a:t>somefunction</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3</a:t>
            </a:r>
            <a:r>
              <a:rPr lang="zh-CN" altLang="en-US" b="0" i="0" dirty="0">
                <a:solidFill>
                  <a:srgbClr val="121212"/>
                </a:solidFill>
                <a:effectLst/>
                <a:latin typeface="-apple-system"/>
              </a:rPr>
              <a:t>）</a:t>
            </a:r>
            <a:r>
              <a:rPr lang="en-US" altLang="zh-CN" b="0" i="0" dirty="0" err="1">
                <a:solidFill>
                  <a:srgbClr val="121212"/>
                </a:solidFill>
                <a:effectLst/>
                <a:latin typeface="-apple-system"/>
              </a:rPr>
              <a:t>delegatecall</a:t>
            </a:r>
            <a:r>
              <a:rPr lang="zh-CN" altLang="en-US" b="0" i="0" dirty="0">
                <a:solidFill>
                  <a:srgbClr val="121212"/>
                </a:solidFill>
                <a:effectLst/>
                <a:latin typeface="-apple-system"/>
              </a:rPr>
              <a:t>的目的就是让合约在不用传输自身状态</a:t>
            </a:r>
            <a:r>
              <a:rPr lang="en-US" altLang="zh-CN" b="0" i="0" dirty="0">
                <a:solidFill>
                  <a:srgbClr val="121212"/>
                </a:solidFill>
                <a:effectLst/>
                <a:latin typeface="-apple-system"/>
              </a:rPr>
              <a:t>(</a:t>
            </a:r>
            <a:r>
              <a:rPr lang="zh-CN" altLang="en-US" b="0" i="0" dirty="0">
                <a:solidFill>
                  <a:srgbClr val="121212"/>
                </a:solidFill>
                <a:effectLst/>
                <a:latin typeface="-apple-system"/>
              </a:rPr>
              <a:t>如</a:t>
            </a:r>
            <a:r>
              <a:rPr lang="en-US" altLang="zh-CN" b="0" i="0" dirty="0">
                <a:solidFill>
                  <a:srgbClr val="121212"/>
                </a:solidFill>
                <a:effectLst/>
                <a:latin typeface="-apple-system"/>
              </a:rPr>
              <a:t>balance</a:t>
            </a:r>
            <a:r>
              <a:rPr lang="zh-CN" altLang="en-US" b="0" i="0" dirty="0">
                <a:solidFill>
                  <a:srgbClr val="121212"/>
                </a:solidFill>
                <a:effectLst/>
                <a:latin typeface="-apple-system"/>
              </a:rPr>
              <a:t>、</a:t>
            </a:r>
            <a:r>
              <a:rPr lang="en-US" altLang="zh-CN" b="0" i="0" dirty="0">
                <a:solidFill>
                  <a:srgbClr val="121212"/>
                </a:solidFill>
                <a:effectLst/>
                <a:latin typeface="-apple-system"/>
              </a:rPr>
              <a:t>storage)</a:t>
            </a:r>
            <a:r>
              <a:rPr lang="zh-CN" altLang="en-US" b="0" i="0" dirty="0">
                <a:solidFill>
                  <a:srgbClr val="121212"/>
                </a:solidFill>
                <a:effectLst/>
                <a:latin typeface="-apple-system"/>
              </a:rPr>
              <a:t>的情况下可以使用其他合约的代码</a:t>
            </a:r>
          </a:p>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51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28083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dirty="0">
                <a:latin typeface="微软雅黑" panose="020B0503020204020204" pitchFamily="34" charset="-122"/>
                <a:ea typeface="微软雅黑" panose="020B0503020204020204" pitchFamily="34" charset="-122"/>
              </a:rPr>
              <a:t>重点</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52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008792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53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63427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重点</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对于</a:t>
            </a:r>
            <a:r>
              <a:rPr lang="en-US" altLang="zh-CN" sz="1200" dirty="0">
                <a:latin typeface="微软雅黑" panose="020B0503020204020204" pitchFamily="34" charset="-122"/>
                <a:ea typeface="微软雅黑" panose="020B0503020204020204" pitchFamily="34" charset="-122"/>
              </a:rPr>
              <a:t>external </a:t>
            </a:r>
            <a:r>
              <a:rPr lang="zh-CN" altLang="en-US" sz="1200" dirty="0">
                <a:latin typeface="微软雅黑" panose="020B0503020204020204" pitchFamily="34" charset="-122"/>
                <a:ea typeface="微软雅黑" panose="020B0503020204020204" pitchFamily="34" charset="-122"/>
              </a:rPr>
              <a:t>函数，其调用时会产生一个</a:t>
            </a:r>
            <a:r>
              <a:rPr lang="en-US" altLang="zh-CN" sz="1200" dirty="0">
                <a:latin typeface="微软雅黑" panose="020B0503020204020204" pitchFamily="34" charset="-122"/>
                <a:ea typeface="微软雅黑" panose="020B0503020204020204" pitchFamily="34" charset="-122"/>
              </a:rPr>
              <a:t>child message </a:t>
            </a:r>
            <a:r>
              <a:rPr lang="zh-CN" altLang="en-US" sz="1200" dirty="0">
                <a:latin typeface="微软雅黑" panose="020B0503020204020204" pitchFamily="34" charset="-122"/>
                <a:ea typeface="微软雅黑" panose="020B0503020204020204" pitchFamily="34" charset="-122"/>
              </a:rPr>
              <a:t>，会将</a:t>
            </a:r>
            <a:r>
              <a:rPr lang="en-US" altLang="zh-CN" sz="1200" dirty="0">
                <a:latin typeface="微软雅黑" panose="020B0503020204020204" pitchFamily="34" charset="-122"/>
                <a:ea typeface="微软雅黑" panose="020B0503020204020204" pitchFamily="34" charset="-122"/>
              </a:rPr>
              <a:t>call data </a:t>
            </a:r>
            <a:r>
              <a:rPr lang="zh-CN" altLang="en-US" sz="1200" dirty="0">
                <a:latin typeface="微软雅黑" panose="020B0503020204020204" pitchFamily="34" charset="-122"/>
                <a:ea typeface="微软雅黑" panose="020B0503020204020204" pitchFamily="34" charset="-122"/>
              </a:rPr>
              <a:t>放入指定的堆空间，进行更深一层的调用，同时调用的返回值</a:t>
            </a:r>
            <a:r>
              <a:rPr lang="en-US" altLang="zh-CN" sz="1200" dirty="0">
                <a:latin typeface="微软雅黑" panose="020B0503020204020204" pitchFamily="34" charset="-122"/>
                <a:ea typeface="微软雅黑" panose="020B0503020204020204" pitchFamily="34" charset="-122"/>
              </a:rPr>
              <a:t>return data </a:t>
            </a:r>
            <a:r>
              <a:rPr lang="zh-CN" altLang="en-US" sz="1200" dirty="0">
                <a:latin typeface="微软雅黑" panose="020B0503020204020204" pitchFamily="34" charset="-122"/>
                <a:ea typeface="微软雅黑" panose="020B0503020204020204" pitchFamily="34" charset="-122"/>
              </a:rPr>
              <a:t>会被放置在指定的堆空间</a:t>
            </a:r>
          </a:p>
          <a:p>
            <a:r>
              <a:rPr lang="zh-CN" altLang="en-US" sz="1200" dirty="0">
                <a:latin typeface="微软雅黑" panose="020B0503020204020204" pitchFamily="34" charset="-122"/>
                <a:ea typeface="微软雅黑" panose="020B0503020204020204" pitchFamily="34" charset="-122"/>
              </a:rPr>
              <a:t>对于 非</a:t>
            </a:r>
            <a:r>
              <a:rPr lang="en-US" altLang="zh-CN" sz="1200" dirty="0">
                <a:latin typeface="微软雅黑" panose="020B0503020204020204" pitchFamily="34" charset="-122"/>
                <a:ea typeface="微软雅黑" panose="020B0503020204020204" pitchFamily="34" charset="-122"/>
              </a:rPr>
              <a:t>external </a:t>
            </a:r>
            <a:r>
              <a:rPr lang="zh-CN" altLang="en-US" sz="1200" dirty="0">
                <a:latin typeface="微软雅黑" panose="020B0503020204020204" pitchFamily="34" charset="-122"/>
                <a:ea typeface="微软雅黑" panose="020B0503020204020204" pitchFamily="34" charset="-122"/>
              </a:rPr>
              <a:t>函数，其调用本质上是指令跳转，不会产生</a:t>
            </a:r>
            <a:r>
              <a:rPr lang="en-US" altLang="zh-CN" sz="1200" dirty="0">
                <a:latin typeface="微软雅黑" panose="020B0503020204020204" pitchFamily="34" charset="-122"/>
                <a:ea typeface="微软雅黑" panose="020B0503020204020204" pitchFamily="34" charset="-122"/>
              </a:rPr>
              <a:t>call data, return data </a:t>
            </a:r>
            <a:r>
              <a:rPr lang="zh-CN" altLang="en-US" sz="1200" dirty="0">
                <a:latin typeface="微软雅黑" panose="020B0503020204020204" pitchFamily="34" charset="-122"/>
                <a:ea typeface="微软雅黑" panose="020B0503020204020204" pitchFamily="34" charset="-122"/>
              </a:rPr>
              <a:t>，所有执行环境（堆栈等）都是共有的</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54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96581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117000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55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365146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56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11582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57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463534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学生和管理员的例子</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58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264798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59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75199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pPr algn="l"/>
            <a:r>
              <a:rPr lang="zh-CN" altLang="en-US" b="0" i="0" dirty="0">
                <a:solidFill>
                  <a:srgbClr val="404040"/>
                </a:solidFill>
                <a:effectLst/>
                <a:latin typeface="Lato" panose="020F0502020204030203" pitchFamily="34" charset="0"/>
              </a:rPr>
              <a:t>所有的复杂类型，即 </a:t>
            </a:r>
            <a:r>
              <a:rPr lang="zh-CN" altLang="en-US" b="0" i="1" dirty="0">
                <a:solidFill>
                  <a:srgbClr val="404040"/>
                </a:solidFill>
                <a:effectLst/>
                <a:latin typeface="Lato" panose="020F0502020204030203" pitchFamily="34" charset="0"/>
              </a:rPr>
              <a:t>数组</a:t>
            </a:r>
            <a:r>
              <a:rPr lang="zh-CN" altLang="en-US" b="0" i="0" dirty="0">
                <a:solidFill>
                  <a:srgbClr val="404040"/>
                </a:solidFill>
                <a:effectLst/>
                <a:latin typeface="Lato" panose="020F0502020204030203" pitchFamily="34" charset="0"/>
              </a:rPr>
              <a:t> 和 </a:t>
            </a:r>
            <a:r>
              <a:rPr lang="zh-CN" altLang="en-US" b="0" i="1" dirty="0">
                <a:solidFill>
                  <a:srgbClr val="404040"/>
                </a:solidFill>
                <a:effectLst/>
                <a:latin typeface="Lato" panose="020F0502020204030203" pitchFamily="34" charset="0"/>
              </a:rPr>
              <a:t>结构</a:t>
            </a:r>
            <a:r>
              <a:rPr lang="zh-CN" altLang="en-US" b="0" i="0" dirty="0">
                <a:solidFill>
                  <a:srgbClr val="404040"/>
                </a:solidFill>
                <a:effectLst/>
                <a:latin typeface="Lato" panose="020F0502020204030203" pitchFamily="34" charset="0"/>
              </a:rPr>
              <a:t> 类型，都有一个额外属性，“数据位置”，说明数据是保存在 内存</a:t>
            </a:r>
            <a:r>
              <a:rPr lang="en" altLang="zh-CN" b="0" i="0" dirty="0">
                <a:solidFill>
                  <a:srgbClr val="404040"/>
                </a:solidFill>
                <a:effectLst/>
                <a:latin typeface="Lato" panose="020F0502020204030203" pitchFamily="34" charset="0"/>
              </a:rPr>
              <a:t>memory </a:t>
            </a:r>
            <a:r>
              <a:rPr lang="zh-CN" altLang="en-US" b="0" i="0" dirty="0">
                <a:solidFill>
                  <a:srgbClr val="404040"/>
                </a:solidFill>
                <a:effectLst/>
                <a:latin typeface="Lato" panose="020F0502020204030203" pitchFamily="34" charset="0"/>
              </a:rPr>
              <a:t>中还是 存储</a:t>
            </a:r>
            <a:r>
              <a:rPr lang="en" altLang="zh-CN" b="0" i="0" dirty="0">
                <a:solidFill>
                  <a:srgbClr val="404040"/>
                </a:solidFill>
                <a:effectLst/>
                <a:latin typeface="Lato" panose="020F0502020204030203" pitchFamily="34" charset="0"/>
              </a:rPr>
              <a:t>storage </a:t>
            </a:r>
            <a:r>
              <a:rPr lang="zh-CN" altLang="en-US" b="0" i="0" dirty="0">
                <a:solidFill>
                  <a:srgbClr val="404040"/>
                </a:solidFill>
                <a:effectLst/>
                <a:latin typeface="Lato" panose="020F0502020204030203" pitchFamily="34" charset="0"/>
              </a:rPr>
              <a:t>中。 根据上下文不同，大多数时候数据有默认的位置，但也可以通过在类型名后增加关键字 </a:t>
            </a:r>
            <a:r>
              <a:rPr lang="en" altLang="zh-CN" b="0" i="0" dirty="0">
                <a:solidFill>
                  <a:srgbClr val="404040"/>
                </a:solidFill>
                <a:effectLst/>
                <a:latin typeface="Lato" panose="020F0502020204030203" pitchFamily="34" charset="0"/>
              </a:rPr>
              <a:t>storage </a:t>
            </a:r>
            <a:r>
              <a:rPr lang="zh-CN" altLang="en-US" b="0" i="0" dirty="0">
                <a:solidFill>
                  <a:srgbClr val="404040"/>
                </a:solidFill>
                <a:effectLst/>
                <a:latin typeface="Lato" panose="020F0502020204030203" pitchFamily="34" charset="0"/>
              </a:rPr>
              <a:t>或 </a:t>
            </a:r>
            <a:r>
              <a:rPr lang="en" altLang="zh-CN" b="0" i="0" dirty="0">
                <a:solidFill>
                  <a:srgbClr val="404040"/>
                </a:solidFill>
                <a:effectLst/>
                <a:latin typeface="Lato" panose="020F0502020204030203" pitchFamily="34" charset="0"/>
              </a:rPr>
              <a:t>memory </a:t>
            </a:r>
            <a:r>
              <a:rPr lang="zh-CN" altLang="en-US" b="0" i="0" dirty="0">
                <a:solidFill>
                  <a:srgbClr val="404040"/>
                </a:solidFill>
                <a:effectLst/>
                <a:latin typeface="Lato" panose="020F0502020204030203" pitchFamily="34" charset="0"/>
              </a:rPr>
              <a:t>进行修改。 函数参数（包括返回的参数）的数据位置默认是 </a:t>
            </a:r>
            <a:r>
              <a:rPr lang="en" altLang="zh-CN" b="0" i="0" dirty="0">
                <a:solidFill>
                  <a:srgbClr val="404040"/>
                </a:solidFill>
                <a:effectLst/>
                <a:latin typeface="Lato" panose="020F0502020204030203" pitchFamily="34" charset="0"/>
              </a:rPr>
              <a:t>memory</a:t>
            </a:r>
            <a:r>
              <a:rPr lang="zh-CN" altLang="en" b="0" i="0" dirty="0">
                <a:solidFill>
                  <a:srgbClr val="404040"/>
                </a:solidFill>
                <a:effectLst/>
                <a:latin typeface="Lato" panose="020F0502020204030203" pitchFamily="34" charset="0"/>
              </a:rPr>
              <a:t>， </a:t>
            </a:r>
            <a:r>
              <a:rPr lang="zh-CN" altLang="en-US" b="0" i="0" dirty="0">
                <a:solidFill>
                  <a:srgbClr val="404040"/>
                </a:solidFill>
                <a:effectLst/>
                <a:latin typeface="Lato" panose="020F0502020204030203" pitchFamily="34" charset="0"/>
              </a:rPr>
              <a:t>局部变量的数据位置默认是 </a:t>
            </a:r>
            <a:r>
              <a:rPr lang="en" altLang="zh-CN" b="0" i="0" dirty="0">
                <a:solidFill>
                  <a:srgbClr val="404040"/>
                </a:solidFill>
                <a:effectLst/>
                <a:latin typeface="Lato" panose="020F0502020204030203" pitchFamily="34" charset="0"/>
              </a:rPr>
              <a:t>memory</a:t>
            </a:r>
            <a:r>
              <a:rPr lang="zh-CN" altLang="en" b="0" i="0" dirty="0">
                <a:solidFill>
                  <a:srgbClr val="404040"/>
                </a:solidFill>
                <a:effectLst/>
                <a:latin typeface="Lato" panose="020F0502020204030203" pitchFamily="34" charset="0"/>
              </a:rPr>
              <a:t>，</a:t>
            </a:r>
            <a:r>
              <a:rPr lang="zh-CN" altLang="en-US" b="0" i="0" dirty="0">
                <a:solidFill>
                  <a:srgbClr val="404040"/>
                </a:solidFill>
                <a:effectLst/>
                <a:latin typeface="Lato" panose="020F0502020204030203" pitchFamily="34" charset="0"/>
              </a:rPr>
              <a:t>状态变量的数据位置强制是 </a:t>
            </a:r>
            <a:r>
              <a:rPr lang="en" altLang="zh-CN" b="0" i="0" dirty="0">
                <a:solidFill>
                  <a:srgbClr val="404040"/>
                </a:solidFill>
                <a:effectLst/>
                <a:latin typeface="Lato" panose="020F0502020204030203" pitchFamily="34" charset="0"/>
              </a:rPr>
              <a:t>storage </a:t>
            </a:r>
            <a:r>
              <a:rPr lang="zh-CN" altLang="en" b="0" i="0" dirty="0">
                <a:solidFill>
                  <a:srgbClr val="404040"/>
                </a:solidFill>
                <a:effectLst/>
                <a:latin typeface="Lato" panose="020F0502020204030203" pitchFamily="34" charset="0"/>
              </a:rPr>
              <a:t>（</a:t>
            </a:r>
            <a:r>
              <a:rPr lang="zh-CN" altLang="en-US" b="0" i="0" dirty="0">
                <a:solidFill>
                  <a:srgbClr val="404040"/>
                </a:solidFill>
                <a:effectLst/>
                <a:latin typeface="Lato" panose="020F0502020204030203" pitchFamily="34" charset="0"/>
              </a:rPr>
              <a:t>这是显而易见的）。</a:t>
            </a:r>
          </a:p>
          <a:p>
            <a:pPr algn="l"/>
            <a:r>
              <a:rPr lang="zh-CN" altLang="en-US" b="0" i="0" dirty="0">
                <a:solidFill>
                  <a:srgbClr val="404040"/>
                </a:solidFill>
                <a:effectLst/>
                <a:latin typeface="Lato" panose="020F0502020204030203" pitchFamily="34" charset="0"/>
              </a:rPr>
              <a:t>也存在第三种数据位置， </a:t>
            </a:r>
            <a:r>
              <a:rPr lang="en" altLang="zh-CN" b="0" i="0" dirty="0" err="1">
                <a:solidFill>
                  <a:srgbClr val="404040"/>
                </a:solidFill>
                <a:effectLst/>
                <a:latin typeface="Lato" panose="020F0502020204030203" pitchFamily="34" charset="0"/>
              </a:rPr>
              <a:t>calldata</a:t>
            </a:r>
            <a:r>
              <a:rPr lang="en" altLang="zh-CN" b="0" i="0" dirty="0">
                <a:solidFill>
                  <a:srgbClr val="404040"/>
                </a:solidFill>
                <a:effectLst/>
                <a:latin typeface="Lato" panose="020F0502020204030203" pitchFamily="34" charset="0"/>
              </a:rPr>
              <a:t> </a:t>
            </a:r>
            <a:r>
              <a:rPr lang="zh-CN" altLang="en" b="0" i="0" dirty="0">
                <a:solidFill>
                  <a:srgbClr val="404040"/>
                </a:solidFill>
                <a:effectLst/>
                <a:latin typeface="Lato" panose="020F0502020204030203" pitchFamily="34" charset="0"/>
              </a:rPr>
              <a:t>，</a:t>
            </a:r>
            <a:r>
              <a:rPr lang="zh-CN" altLang="en-US" b="0" i="0" dirty="0">
                <a:solidFill>
                  <a:srgbClr val="404040"/>
                </a:solidFill>
                <a:effectLst/>
                <a:latin typeface="Lato" panose="020F0502020204030203" pitchFamily="34" charset="0"/>
              </a:rPr>
              <a:t>这是一块只读的，且不会永久存储的位置，用来存储函数参数。 外部函数的参数（非返回参数）的数据位置被强制指定为 </a:t>
            </a:r>
            <a:r>
              <a:rPr lang="en" altLang="zh-CN" b="0" i="0" dirty="0" err="1">
                <a:solidFill>
                  <a:srgbClr val="404040"/>
                </a:solidFill>
                <a:effectLst/>
                <a:latin typeface="Lato" panose="020F0502020204030203" pitchFamily="34" charset="0"/>
              </a:rPr>
              <a:t>calldata</a:t>
            </a:r>
            <a:r>
              <a:rPr lang="en" altLang="zh-CN" b="0" i="0" dirty="0">
                <a:solidFill>
                  <a:srgbClr val="404040"/>
                </a:solidFill>
                <a:effectLst/>
                <a:latin typeface="Lato" panose="020F0502020204030203" pitchFamily="34" charset="0"/>
              </a:rPr>
              <a:t> </a:t>
            </a:r>
            <a:r>
              <a:rPr lang="zh-CN" altLang="en" b="0" i="0" dirty="0">
                <a:solidFill>
                  <a:srgbClr val="404040"/>
                </a:solidFill>
                <a:effectLst/>
                <a:latin typeface="Lato" panose="020F0502020204030203" pitchFamily="34" charset="0"/>
              </a:rPr>
              <a:t>，</a:t>
            </a:r>
            <a:r>
              <a:rPr lang="zh-CN" altLang="en-US" b="0" i="0" dirty="0">
                <a:solidFill>
                  <a:srgbClr val="404040"/>
                </a:solidFill>
                <a:effectLst/>
                <a:latin typeface="Lato" panose="020F0502020204030203" pitchFamily="34" charset="0"/>
              </a:rPr>
              <a:t>效果跟 </a:t>
            </a:r>
            <a:r>
              <a:rPr lang="en" altLang="zh-CN" b="0" i="0" dirty="0">
                <a:solidFill>
                  <a:srgbClr val="404040"/>
                </a:solidFill>
                <a:effectLst/>
                <a:latin typeface="Lato" panose="020F0502020204030203" pitchFamily="34" charset="0"/>
              </a:rPr>
              <a:t>memory </a:t>
            </a:r>
            <a:r>
              <a:rPr lang="zh-CN" altLang="en-US" b="0" i="0" dirty="0">
                <a:solidFill>
                  <a:srgbClr val="404040"/>
                </a:solidFill>
                <a:effectLst/>
                <a:latin typeface="Lato" panose="020F0502020204030203" pitchFamily="34" charset="0"/>
              </a:rPr>
              <a:t>差不多。</a:t>
            </a:r>
          </a:p>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60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28444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61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1520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62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286311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63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22747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64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96460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20</a:t>
            </a:r>
            <a:r>
              <a:rPr kumimoji="1" lang="zh-CN" altLang="en-US" dirty="0"/>
              <a:t>分</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1833551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可遍历的</a:t>
            </a:r>
            <a:r>
              <a:rPr lang="en-US" altLang="zh-CN" sz="1200" dirty="0">
                <a:latin typeface="微软雅黑" panose="020B0503020204020204" pitchFamily="34" charset="-122"/>
                <a:ea typeface="微软雅黑" panose="020B0503020204020204" pitchFamily="34" charset="-122"/>
              </a:rPr>
              <a:t>map</a:t>
            </a: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65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792127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66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41826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67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23589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68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3338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69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673597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70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378065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71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65254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72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79132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73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437891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74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83685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pPr indent="457200"/>
            <a:r>
              <a:rPr lang="zh-CN" altLang="en-US" sz="1200" dirty="0">
                <a:latin typeface="微软雅黑" panose="020B0503020204020204" pitchFamily="34" charset="-122"/>
                <a:ea typeface="微软雅黑" panose="020B0503020204020204" pitchFamily="34" charset="-122"/>
              </a:rPr>
              <a:t>数字合约是在互联网上运行的数字化签名合约。举个例子，乘客在 </a:t>
            </a:r>
            <a:r>
              <a:rPr lang="en-US" altLang="zh-CN" sz="1200" dirty="0">
                <a:latin typeface="微软雅黑" panose="020B0503020204020204" pitchFamily="34" charset="-122"/>
                <a:ea typeface="微软雅黑" panose="020B0503020204020204" pitchFamily="34" charset="-122"/>
              </a:rPr>
              <a:t>Uber </a:t>
            </a:r>
            <a:r>
              <a:rPr lang="zh-CN" altLang="en-US" sz="1200" dirty="0">
                <a:latin typeface="微软雅黑" panose="020B0503020204020204" pitchFamily="34" charset="-122"/>
                <a:ea typeface="微软雅黑" panose="020B0503020204020204" pitchFamily="34" charset="-122"/>
              </a:rPr>
              <a:t>的用户条款中点击“同意”，即同意在车辆将其送达目的地时付款给司机。</a:t>
            </a:r>
          </a:p>
          <a:p>
            <a:pPr indent="457200"/>
            <a:r>
              <a:rPr lang="zh-CN" altLang="en-US" sz="1200" dirty="0">
                <a:latin typeface="微软雅黑" panose="020B0503020204020204" pitchFamily="34" charset="-122"/>
                <a:ea typeface="微软雅黑" panose="020B0503020204020204" pitchFamily="34" charset="-122"/>
              </a:rPr>
              <a:t>在大部分数字协议中，双方都互不认识，这种情况下如果任意一方不履约就会产生风险。为了规避此类对手方风险，数字协议通常由具有一定规模的营利性企业从中执行，这些企业能够可靠地执行合约条款。这类数字合约可以在用户与大公司之间签署，也可以在两个用户之间签署，而大公司则作为可信中介从中协调。虽然这个机制大大降低了对手方风险，拓宽了合约的应用场景，但却给了这些大公司极大的合约控制权。</a:t>
            </a:r>
            <a:endParaRPr lang="en-US" altLang="zh-CN" sz="1200" dirty="0">
              <a:latin typeface="微软雅黑" panose="020B0503020204020204" pitchFamily="34" charset="-122"/>
              <a:ea typeface="微软雅黑" panose="020B0503020204020204" pitchFamily="34" charset="-122"/>
            </a:endParaRPr>
          </a:p>
          <a:p>
            <a:pPr indent="457200"/>
            <a:r>
              <a:rPr lang="zh-CN" altLang="en-US" sz="1200" dirty="0">
                <a:latin typeface="微软雅黑" panose="020B0503020204020204" pitchFamily="34" charset="-122"/>
                <a:ea typeface="微软雅黑" panose="020B0503020204020204" pitchFamily="34" charset="-122"/>
              </a:rPr>
              <a:t>智能合约本身也是一个数字协议，只是它是在区块链上不可篡改的程序，严格按照约定的条款执行。最简单的条件逻辑是：“如果事件 </a:t>
            </a:r>
            <a:r>
              <a:rPr lang="en-US" altLang="zh-CN" sz="1200" dirty="0">
                <a:latin typeface="微软雅黑" panose="020B0503020204020204" pitchFamily="34" charset="-122"/>
                <a:ea typeface="微软雅黑" panose="020B0503020204020204" pitchFamily="34" charset="-122"/>
              </a:rPr>
              <a:t>X </a:t>
            </a:r>
            <a:r>
              <a:rPr lang="zh-CN" altLang="en-US" sz="1200" dirty="0">
                <a:latin typeface="微软雅黑" panose="020B0503020204020204" pitchFamily="34" charset="-122"/>
                <a:ea typeface="微软雅黑" panose="020B0503020204020204" pitchFamily="34" charset="-122"/>
              </a:rPr>
              <a:t>发生，则执行行为 </a:t>
            </a:r>
            <a:r>
              <a:rPr lang="en-US" altLang="zh-CN" sz="1200" dirty="0">
                <a:latin typeface="微软雅黑" panose="020B0503020204020204" pitchFamily="34" charset="-122"/>
                <a:ea typeface="微软雅黑" panose="020B0503020204020204" pitchFamily="34" charset="-122"/>
              </a:rPr>
              <a:t>Y</a:t>
            </a:r>
            <a:r>
              <a:rPr lang="zh-CN" altLang="en-US" sz="1200" dirty="0">
                <a:latin typeface="微软雅黑" panose="020B0503020204020204" pitchFamily="34" charset="-122"/>
                <a:ea typeface="微软雅黑" panose="020B0503020204020204" pitchFamily="34" charset="-122"/>
              </a:rPr>
              <a:t>。”举个例子，如果 </a:t>
            </a:r>
            <a:r>
              <a:rPr lang="en-US" altLang="zh-CN" sz="1200" dirty="0">
                <a:latin typeface="微软雅黑" panose="020B0503020204020204" pitchFamily="34" charset="-122"/>
                <a:ea typeface="微软雅黑" panose="020B0503020204020204" pitchFamily="34" charset="-122"/>
              </a:rPr>
              <a:t>A </a:t>
            </a:r>
            <a:r>
              <a:rPr lang="zh-CN" altLang="en-US" sz="1200" dirty="0">
                <a:latin typeface="微软雅黑" panose="020B0503020204020204" pitchFamily="34" charset="-122"/>
                <a:ea typeface="微软雅黑" panose="020B0503020204020204" pitchFamily="34" charset="-122"/>
              </a:rPr>
              <a:t>队赢得体育比赛，则付款给 </a:t>
            </a:r>
            <a:r>
              <a:rPr lang="en-US" altLang="zh-CN" sz="1200" dirty="0">
                <a:latin typeface="微软雅黑" panose="020B0503020204020204" pitchFamily="34" charset="-122"/>
                <a:ea typeface="微软雅黑" panose="020B0503020204020204" pitchFamily="34" charset="-122"/>
              </a:rPr>
              <a:t>Bob</a:t>
            </a:r>
            <a:r>
              <a:rPr lang="zh-CN" altLang="en-US" sz="1200" dirty="0">
                <a:latin typeface="微软雅黑" panose="020B0503020204020204" pitchFamily="34" charset="-122"/>
                <a:ea typeface="微软雅黑" panose="020B0503020204020204" pitchFamily="34" charset="-122"/>
              </a:rPr>
              <a:t>；如果 </a:t>
            </a:r>
            <a:r>
              <a:rPr lang="en-US" altLang="zh-CN" sz="1200" dirty="0">
                <a:latin typeface="微软雅黑" panose="020B0503020204020204" pitchFamily="34" charset="-122"/>
                <a:ea typeface="微软雅黑" panose="020B0503020204020204" pitchFamily="34" charset="-122"/>
              </a:rPr>
              <a:t>B </a:t>
            </a:r>
            <a:r>
              <a:rPr lang="zh-CN" altLang="en-US" sz="1200" dirty="0">
                <a:latin typeface="微软雅黑" panose="020B0503020204020204" pitchFamily="34" charset="-122"/>
                <a:ea typeface="微软雅黑" panose="020B0503020204020204" pitchFamily="34" charset="-122"/>
              </a:rPr>
              <a:t>队赢得比赛，则付款给 </a:t>
            </a:r>
            <a:r>
              <a:rPr lang="en-US" altLang="zh-CN" sz="1200" dirty="0">
                <a:latin typeface="微软雅黑" panose="020B0503020204020204" pitchFamily="34" charset="-122"/>
                <a:ea typeface="微软雅黑" panose="020B0503020204020204" pitchFamily="34" charset="-122"/>
              </a:rPr>
              <a:t>Steve</a:t>
            </a:r>
            <a:r>
              <a:rPr lang="zh-CN" altLang="en-US" sz="1200" dirty="0">
                <a:latin typeface="微软雅黑" panose="020B0503020204020204" pitchFamily="34" charset="-122"/>
                <a:ea typeface="微软雅黑" panose="020B0503020204020204" pitchFamily="34" charset="-122"/>
              </a:rPr>
              <a:t>。智能合约无须手动输入比赛结果，而是直接连接比赛结果数据触发执行。智能合约收到数据后，会自动执行，通常执行的任务是付款。</a:t>
            </a:r>
            <a:endParaRPr lang="en-US" altLang="zh-CN" sz="1200" dirty="0">
              <a:latin typeface="微软雅黑" panose="020B0503020204020204" pitchFamily="34" charset="-122"/>
              <a:ea typeface="微软雅黑" panose="020B0503020204020204" pitchFamily="34" charset="-122"/>
            </a:endParaRPr>
          </a:p>
          <a:p>
            <a:pPr indent="457200"/>
            <a:r>
              <a:rPr lang="zh-CN" altLang="en-US" b="0" i="0" dirty="0">
                <a:solidFill>
                  <a:srgbClr val="24292E"/>
                </a:solidFill>
                <a:effectLst/>
                <a:latin typeface="Helvetica Neue"/>
              </a:rPr>
              <a:t>商业逻辑（即合约）是基于概率的，也就是说合约有可能会按照约定条款执行也有可能不会；而智能合约则是高度确定的，也就是说合约百分之百会给按照规定条款执行。智能合约之所以能分毫不差地执行，是因为它们所在的区块链环境具有去中心化、无须许可、防篡改和永远在线的特性。在这个框架下，合约是在中立的去中心化网络中运行，而且通过技术手段保障执行。</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72662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75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284075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76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88116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77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167822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78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78973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79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185180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可以添加</a:t>
            </a:r>
            <a:r>
              <a:rPr lang="en-US" altLang="zh-CN" sz="1200" dirty="0">
                <a:latin typeface="微软雅黑" panose="020B0503020204020204" pitchFamily="34" charset="-122"/>
                <a:ea typeface="微软雅黑" panose="020B0503020204020204" pitchFamily="34" charset="-122"/>
              </a:rPr>
              <a:t>option</a:t>
            </a:r>
            <a:r>
              <a:rPr lang="zh-CN" altLang="en-US" sz="1200" dirty="0">
                <a:latin typeface="微软雅黑" panose="020B0503020204020204" pitchFamily="34" charset="-122"/>
                <a:ea typeface="微软雅黑" panose="020B0503020204020204" pitchFamily="34" charset="-122"/>
              </a:rPr>
              <a:t>，来对事件进行过滤</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80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404185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81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717620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82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371997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83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796945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87</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670732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543B1012-E619-4E36-84D4-9A23B794B7CA}"/>
              </a:ext>
            </a:extLst>
          </p:cNvPr>
          <p:cNvSpPr>
            <a:spLocks noGrp="1" noRot="1" noChangeAspect="1" noChangeArrowheads="1"/>
          </p:cNvSpPr>
          <p:nvPr>
            <p:ph type="sldImg" idx="4294967295"/>
          </p:nvPr>
        </p:nvSpPr>
        <p:spPr>
          <a:ln>
            <a:miter lim="800000"/>
          </a:ln>
        </p:spPr>
      </p:sp>
      <p:sp>
        <p:nvSpPr>
          <p:cNvPr id="21506" name="备注占位符 2">
            <a:extLst>
              <a:ext uri="{FF2B5EF4-FFF2-40B4-BE49-F238E27FC236}">
                <a16:creationId xmlns:a16="http://schemas.microsoft.com/office/drawing/2014/main" id="{5C175661-800C-498E-858D-260CC92233C5}"/>
              </a:ext>
            </a:extLst>
          </p:cNvPr>
          <p:cNvSpPr>
            <a:spLocks noGrp="1" noChangeArrowheads="1"/>
          </p:cNvSpPr>
          <p:nvPr>
            <p:ph type="body" idx="4294967295"/>
          </p:nvPr>
        </p:nvSpPr>
        <p:spPr/>
        <p:txBody>
          <a:bodyPr/>
          <a:lstStyle/>
          <a:p>
            <a:r>
              <a:rPr lang="zh-CN" altLang="en-US" dirty="0"/>
              <a:t>智能合约可能会对以太坊的状态进行修改，正是因为以上的一些性质，智能合约可以被用来当做可信的执行环境，</a:t>
            </a:r>
            <a:endParaRPr lang="en-US" altLang="zh-CN" dirty="0"/>
          </a:p>
          <a:p>
            <a:r>
              <a:rPr lang="en-US" altLang="zh-CN" dirty="0" err="1"/>
              <a:t>Etherscan</a:t>
            </a:r>
            <a:endParaRPr lang="zh-CN" altLang="en-US" dirty="0"/>
          </a:p>
        </p:txBody>
      </p:sp>
      <p:sp>
        <p:nvSpPr>
          <p:cNvPr id="21507" name="幻灯片编号占位符 3">
            <a:extLst>
              <a:ext uri="{FF2B5EF4-FFF2-40B4-BE49-F238E27FC236}">
                <a16:creationId xmlns:a16="http://schemas.microsoft.com/office/drawing/2014/main" id="{F4464E96-9811-4EB4-912A-E915A7FC71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1B59388-516C-4EF6-BC28-A46409F86293}" type="slidenum">
              <a:rPr lang="zh-CN" altLang="en-US">
                <a:latin typeface="Calibri" panose="020F0502020204030204" pitchFamily="34" charset="0"/>
                <a:ea typeface="宋体" panose="02010600030101010101" pitchFamily="2" charset="-122"/>
              </a:rPr>
              <a:pPr fontAlgn="base"/>
              <a:t>11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943024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88</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9507518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b="0" i="0" dirty="0">
                <a:solidFill>
                  <a:srgbClr val="24292E"/>
                </a:solidFill>
                <a:effectLst/>
                <a:latin typeface="Helvetica Neue"/>
              </a:rPr>
              <a:t>如果不那么追求精确的定义，代币就是数字货币，比特币、以太币就是一个代币。</a:t>
            </a:r>
            <a:br>
              <a:rPr lang="zh-CN" altLang="en-US" dirty="0"/>
            </a:br>
            <a:r>
              <a:rPr lang="zh-CN" altLang="en-US" b="0" i="0" dirty="0">
                <a:solidFill>
                  <a:srgbClr val="24292E"/>
                </a:solidFill>
                <a:effectLst/>
                <a:latin typeface="Helvetica Neue"/>
              </a:rPr>
              <a:t>利用</a:t>
            </a:r>
            <a:r>
              <a:rPr lang="zh-CN" altLang="en-US" b="0" i="0" u="none" strike="noStrike" dirty="0">
                <a:solidFill>
                  <a:srgbClr val="0767C8"/>
                </a:solidFill>
                <a:effectLst/>
                <a:latin typeface="Helvetica Neue"/>
                <a:hlinkClick r:id="rId3"/>
              </a:rPr>
              <a:t>以太坊</a:t>
            </a:r>
            <a:r>
              <a:rPr lang="zh-CN" altLang="en-US" b="0" i="0" dirty="0">
                <a:solidFill>
                  <a:srgbClr val="24292E"/>
                </a:solidFill>
                <a:effectLst/>
                <a:latin typeface="Helvetica Neue"/>
              </a:rPr>
              <a:t>的智能合约可以轻松编写出属于自己的代币，代币可以代表任何可以交易的东西，如：积分、财产、证书等等。</a:t>
            </a:r>
            <a:br>
              <a:rPr lang="zh-CN" altLang="en-US" dirty="0"/>
            </a:br>
            <a:r>
              <a:rPr lang="zh-CN" altLang="en-US" b="0" i="0" dirty="0">
                <a:solidFill>
                  <a:srgbClr val="24292E"/>
                </a:solidFill>
                <a:effectLst/>
                <a:latin typeface="Helvetica Neue"/>
              </a:rPr>
              <a:t>因此不管是出于商业，还是学习很多人想创建一个自己的代币，先贴一个图看看创建的代币是什么样子。</a:t>
            </a:r>
            <a:br>
              <a:rPr lang="zh-CN" altLang="en-US" dirty="0"/>
            </a:br>
            <a:endParaRPr lang="en-US" altLang="zh-CN" dirty="0"/>
          </a:p>
          <a:p>
            <a:r>
              <a:rPr lang="zh-CN" altLang="en-US" sz="1200" dirty="0">
                <a:latin typeface="微软雅黑" panose="020B0503020204020204" pitchFamily="34" charset="-122"/>
                <a:ea typeface="微软雅黑" panose="020B0503020204020204" pitchFamily="34" charset="-122"/>
              </a:rPr>
              <a:t>最重要的以太坊代币之一被称为</a:t>
            </a:r>
            <a:r>
              <a:rPr lang="en-US" altLang="zh-CN" sz="1200" dirty="0">
                <a:latin typeface="微软雅黑" panose="020B0503020204020204" pitchFamily="34" charset="-122"/>
                <a:ea typeface="微软雅黑" panose="020B0503020204020204" pitchFamily="34" charset="-122"/>
              </a:rPr>
              <a:t>ERC-20</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ERC-20</a:t>
            </a:r>
            <a:r>
              <a:rPr lang="zh-CN" altLang="en-US" sz="1200" dirty="0">
                <a:latin typeface="微软雅黑" panose="020B0503020204020204" pitchFamily="34" charset="-122"/>
                <a:ea typeface="微软雅黑" panose="020B0503020204020204" pitchFamily="34" charset="-122"/>
              </a:rPr>
              <a:t>已成为技术标准。 它用于以太坊区块链上的所有智能合约以实现令牌，并提供所有基于以太坊的令牌必须遵循的规则列表。</a:t>
            </a:r>
          </a:p>
          <a:p>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ERC-20</a:t>
            </a:r>
            <a:r>
              <a:rPr lang="zh-CN" altLang="en-US" sz="1200" dirty="0">
                <a:latin typeface="微软雅黑" panose="020B0503020204020204" pitchFamily="34" charset="-122"/>
                <a:ea typeface="微软雅黑" panose="020B0503020204020204" pitchFamily="34" charset="-122"/>
              </a:rPr>
              <a:t>在某些方面类似于比特币，莱特币和任何其他加密货币。 </a:t>
            </a:r>
            <a:r>
              <a:rPr lang="en-US" altLang="zh-CN" sz="1200" dirty="0">
                <a:latin typeface="微软雅黑" panose="020B0503020204020204" pitchFamily="34" charset="-122"/>
                <a:ea typeface="微软雅黑" panose="020B0503020204020204" pitchFamily="34" charset="-122"/>
              </a:rPr>
              <a:t>ERC-20</a:t>
            </a:r>
            <a:r>
              <a:rPr lang="zh-CN" altLang="en-US" sz="1200" dirty="0">
                <a:latin typeface="微软雅黑" panose="020B0503020204020204" pitchFamily="34" charset="-122"/>
                <a:ea typeface="微软雅黑" panose="020B0503020204020204" pitchFamily="34" charset="-122"/>
              </a:rPr>
              <a:t>令牌是基于区块链的资产，具有价值，可以发送和接收。 主要区别在于，</a:t>
            </a:r>
            <a:r>
              <a:rPr lang="en-US" altLang="zh-CN" sz="1200" dirty="0">
                <a:latin typeface="微软雅黑" panose="020B0503020204020204" pitchFamily="34" charset="-122"/>
                <a:ea typeface="微软雅黑" panose="020B0503020204020204" pitchFamily="34" charset="-122"/>
              </a:rPr>
              <a:t>ERC-20</a:t>
            </a:r>
            <a:r>
              <a:rPr lang="zh-CN" altLang="en-US" sz="1200" dirty="0">
                <a:latin typeface="微软雅黑" panose="020B0503020204020204" pitchFamily="34" charset="-122"/>
                <a:ea typeface="微软雅黑" panose="020B0503020204020204" pitchFamily="34" charset="-122"/>
              </a:rPr>
              <a:t>令牌不是在自己的区块链上运行，而是在以太坊网络上发行。</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89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68368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90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267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91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625298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92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398241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93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105151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pPr algn="l"/>
            <a:r>
              <a:rPr lang="en-US" altLang="zh-CN" b="0" i="0" dirty="0">
                <a:solidFill>
                  <a:srgbClr val="121212"/>
                </a:solidFill>
                <a:effectLst/>
                <a:latin typeface="-apple-system"/>
              </a:rPr>
              <a:t>1.ERC721 </a:t>
            </a:r>
            <a:r>
              <a:rPr lang="zh-CN" altLang="en-US" b="0" i="0" dirty="0">
                <a:solidFill>
                  <a:srgbClr val="121212"/>
                </a:solidFill>
                <a:effectLst/>
                <a:latin typeface="-apple-system"/>
              </a:rPr>
              <a:t>简要解释是“</a:t>
            </a:r>
            <a:r>
              <a:rPr lang="en-US" altLang="zh-CN" b="0" i="0" dirty="0">
                <a:solidFill>
                  <a:srgbClr val="121212"/>
                </a:solidFill>
                <a:effectLst/>
                <a:latin typeface="-apple-system"/>
              </a:rPr>
              <a:t>Non-Fungible Tokens”</a:t>
            </a:r>
            <a:r>
              <a:rPr lang="zh-CN" altLang="en-US" b="0" i="0" dirty="0">
                <a:solidFill>
                  <a:srgbClr val="121212"/>
                </a:solidFill>
                <a:effectLst/>
                <a:latin typeface="-apple-system"/>
              </a:rPr>
              <a:t>，翻译为不可互换的</a:t>
            </a:r>
            <a:r>
              <a:rPr lang="en-US" altLang="zh-CN" b="0" i="0" dirty="0">
                <a:solidFill>
                  <a:srgbClr val="121212"/>
                </a:solidFill>
                <a:effectLst/>
                <a:latin typeface="-apple-system"/>
              </a:rPr>
              <a:t>Token, </a:t>
            </a:r>
            <a:r>
              <a:rPr lang="zh-CN" altLang="en-US" b="0" i="0" dirty="0">
                <a:solidFill>
                  <a:srgbClr val="121212"/>
                </a:solidFill>
                <a:effectLst/>
                <a:latin typeface="-apple-system"/>
              </a:rPr>
              <a:t>英文简写为</a:t>
            </a:r>
            <a:r>
              <a:rPr lang="en-US" altLang="zh-CN" b="0" i="0" dirty="0">
                <a:solidFill>
                  <a:srgbClr val="121212"/>
                </a:solidFill>
                <a:effectLst/>
                <a:latin typeface="-apple-system"/>
              </a:rPr>
              <a:t>"NFT"</a:t>
            </a:r>
            <a:r>
              <a:rPr lang="zh-CN" altLang="en-US" b="0" i="0" dirty="0">
                <a:solidFill>
                  <a:srgbClr val="121212"/>
                </a:solidFill>
                <a:effectLst/>
                <a:latin typeface="-apple-system"/>
              </a:rPr>
              <a:t>，简单理解为每个</a:t>
            </a:r>
            <a:r>
              <a:rPr lang="en-US" altLang="zh-CN" b="0" i="0" dirty="0">
                <a:solidFill>
                  <a:srgbClr val="121212"/>
                </a:solidFill>
                <a:effectLst/>
                <a:latin typeface="-apple-system"/>
              </a:rPr>
              <a:t>Token</a:t>
            </a:r>
            <a:r>
              <a:rPr lang="zh-CN" altLang="en-US" b="0" i="0" dirty="0">
                <a:solidFill>
                  <a:srgbClr val="121212"/>
                </a:solidFill>
                <a:effectLst/>
                <a:latin typeface="-apple-system"/>
              </a:rPr>
              <a:t>都是独一无二的。也就是说</a:t>
            </a:r>
            <a:r>
              <a:rPr lang="en-US" altLang="zh-CN" b="0" i="0" dirty="0">
                <a:solidFill>
                  <a:srgbClr val="121212"/>
                </a:solidFill>
                <a:effectLst/>
                <a:latin typeface="-apple-system"/>
              </a:rPr>
              <a:t>ERC721</a:t>
            </a:r>
            <a:r>
              <a:rPr lang="zh-CN" altLang="en-US" b="0" i="0" dirty="0">
                <a:solidFill>
                  <a:srgbClr val="121212"/>
                </a:solidFill>
                <a:effectLst/>
                <a:latin typeface="-apple-system"/>
              </a:rPr>
              <a:t>的每个</a:t>
            </a:r>
            <a:r>
              <a:rPr lang="en-US" altLang="zh-CN" b="0" i="0" dirty="0">
                <a:solidFill>
                  <a:srgbClr val="121212"/>
                </a:solidFill>
                <a:effectLst/>
                <a:latin typeface="-apple-system"/>
              </a:rPr>
              <a:t>Token</a:t>
            </a:r>
            <a:r>
              <a:rPr lang="zh-CN" altLang="en-US" b="0" i="0" dirty="0">
                <a:solidFill>
                  <a:srgbClr val="121212"/>
                </a:solidFill>
                <a:effectLst/>
                <a:latin typeface="-apple-system"/>
              </a:rPr>
              <a:t>都拥有独立唯一的</a:t>
            </a:r>
            <a:r>
              <a:rPr lang="en-US" altLang="zh-CN" b="0" i="0" dirty="0" err="1">
                <a:solidFill>
                  <a:srgbClr val="121212"/>
                </a:solidFill>
                <a:effectLst/>
                <a:latin typeface="-apple-system"/>
              </a:rPr>
              <a:t>token_id</a:t>
            </a:r>
            <a:r>
              <a:rPr lang="zh-CN" altLang="en-US" b="0" i="0" dirty="0">
                <a:solidFill>
                  <a:srgbClr val="121212"/>
                </a:solidFill>
                <a:effectLst/>
                <a:latin typeface="-apple-system"/>
              </a:rPr>
              <a:t>编号，</a:t>
            </a:r>
            <a:r>
              <a:rPr lang="en-US" altLang="zh-CN" b="0" i="0" dirty="0" err="1">
                <a:solidFill>
                  <a:srgbClr val="121212"/>
                </a:solidFill>
                <a:effectLst/>
                <a:latin typeface="-apple-system"/>
              </a:rPr>
              <a:t>token_id</a:t>
            </a:r>
            <a:r>
              <a:rPr lang="zh-CN" altLang="en-US" b="0" i="0" dirty="0">
                <a:solidFill>
                  <a:srgbClr val="121212"/>
                </a:solidFill>
                <a:effectLst/>
                <a:latin typeface="-apple-system"/>
              </a:rPr>
              <a:t>只能被一个</a:t>
            </a:r>
            <a:r>
              <a:rPr lang="en-US" altLang="zh-CN" b="0" i="0" dirty="0">
                <a:solidFill>
                  <a:srgbClr val="121212"/>
                </a:solidFill>
                <a:effectLst/>
                <a:latin typeface="-apple-system"/>
              </a:rPr>
              <a:t>owner(i.e. eth address) </a:t>
            </a:r>
            <a:r>
              <a:rPr lang="zh-CN" altLang="en-US" b="0" i="0" dirty="0">
                <a:solidFill>
                  <a:srgbClr val="121212"/>
                </a:solidFill>
                <a:effectLst/>
                <a:latin typeface="-apple-system"/>
              </a:rPr>
              <a:t>所拥有；</a:t>
            </a:r>
          </a:p>
          <a:p>
            <a:pPr algn="l"/>
            <a:r>
              <a:rPr lang="en-US" altLang="zh-CN" b="0" i="0" dirty="0">
                <a:solidFill>
                  <a:srgbClr val="121212"/>
                </a:solidFill>
                <a:effectLst/>
                <a:latin typeface="-apple-system"/>
              </a:rPr>
              <a:t>2.ERC20</a:t>
            </a:r>
            <a:r>
              <a:rPr lang="zh-CN" altLang="en-US" b="0" i="0" dirty="0">
                <a:solidFill>
                  <a:srgbClr val="121212"/>
                </a:solidFill>
                <a:effectLst/>
                <a:latin typeface="-apple-system"/>
              </a:rPr>
              <a:t>是标准</a:t>
            </a:r>
            <a:r>
              <a:rPr lang="en-US" altLang="zh-CN" b="0" i="0" dirty="0">
                <a:solidFill>
                  <a:srgbClr val="121212"/>
                </a:solidFill>
                <a:effectLst/>
                <a:latin typeface="-apple-system"/>
              </a:rPr>
              <a:t>Token</a:t>
            </a:r>
            <a:r>
              <a:rPr lang="zh-CN" altLang="en-US" b="0" i="0" dirty="0">
                <a:solidFill>
                  <a:srgbClr val="121212"/>
                </a:solidFill>
                <a:effectLst/>
                <a:latin typeface="-apple-system"/>
              </a:rPr>
              <a:t>接口，</a:t>
            </a:r>
            <a:r>
              <a:rPr lang="en-US" altLang="zh-CN" b="0" i="0" dirty="0">
                <a:solidFill>
                  <a:srgbClr val="121212"/>
                </a:solidFill>
                <a:effectLst/>
                <a:latin typeface="-apple-system"/>
              </a:rPr>
              <a:t>ERC20</a:t>
            </a:r>
            <a:r>
              <a:rPr lang="zh-CN" altLang="en-US" b="0" i="0" dirty="0">
                <a:solidFill>
                  <a:srgbClr val="121212"/>
                </a:solidFill>
                <a:effectLst/>
                <a:latin typeface="-apple-system"/>
              </a:rPr>
              <a:t>的</a:t>
            </a:r>
            <a:r>
              <a:rPr lang="en-US" altLang="zh-CN" b="0" i="0" dirty="0">
                <a:solidFill>
                  <a:srgbClr val="121212"/>
                </a:solidFill>
                <a:effectLst/>
                <a:latin typeface="-apple-system"/>
              </a:rPr>
              <a:t>Token</a:t>
            </a:r>
            <a:r>
              <a:rPr lang="zh-CN" altLang="en-US" b="0" i="0" dirty="0">
                <a:solidFill>
                  <a:srgbClr val="121212"/>
                </a:solidFill>
                <a:effectLst/>
                <a:latin typeface="-apple-system"/>
              </a:rPr>
              <a:t>可以无限细分为</a:t>
            </a:r>
            <a:r>
              <a:rPr lang="en-US" altLang="zh-CN" b="0" i="0" dirty="0">
                <a:solidFill>
                  <a:srgbClr val="121212"/>
                </a:solidFill>
                <a:effectLst/>
                <a:latin typeface="-apple-system"/>
              </a:rPr>
              <a:t>10^18</a:t>
            </a:r>
            <a:r>
              <a:rPr lang="zh-CN" altLang="en-US" b="0" i="0" dirty="0">
                <a:solidFill>
                  <a:srgbClr val="121212"/>
                </a:solidFill>
                <a:effectLst/>
                <a:latin typeface="-apple-system"/>
              </a:rPr>
              <a:t>份，而</a:t>
            </a:r>
            <a:r>
              <a:rPr lang="en-US" altLang="zh-CN" b="0" i="0" dirty="0">
                <a:solidFill>
                  <a:srgbClr val="121212"/>
                </a:solidFill>
                <a:effectLst/>
                <a:latin typeface="-apple-system"/>
              </a:rPr>
              <a:t>ERC721</a:t>
            </a:r>
            <a:r>
              <a:rPr lang="zh-CN" altLang="en-US" b="0" i="0" dirty="0">
                <a:solidFill>
                  <a:srgbClr val="121212"/>
                </a:solidFill>
                <a:effectLst/>
                <a:latin typeface="-apple-system"/>
              </a:rPr>
              <a:t>定义了一种</a:t>
            </a:r>
            <a:r>
              <a:rPr lang="en-US" altLang="zh-CN" b="0" i="0" dirty="0">
                <a:solidFill>
                  <a:srgbClr val="121212"/>
                </a:solidFill>
                <a:effectLst/>
                <a:latin typeface="-apple-system"/>
              </a:rPr>
              <a:t>Ethereum</a:t>
            </a:r>
            <a:r>
              <a:rPr lang="zh-CN" altLang="en-US" b="0" i="0" dirty="0">
                <a:solidFill>
                  <a:srgbClr val="121212"/>
                </a:solidFill>
                <a:effectLst/>
                <a:latin typeface="-apple-system"/>
              </a:rPr>
              <a:t>生态中不可分割的、具有唯一性的</a:t>
            </a:r>
            <a:r>
              <a:rPr lang="en-US" altLang="zh-CN" b="0" i="0" dirty="0">
                <a:solidFill>
                  <a:srgbClr val="121212"/>
                </a:solidFill>
                <a:effectLst/>
                <a:latin typeface="-apple-system"/>
              </a:rPr>
              <a:t>token</a:t>
            </a:r>
            <a:r>
              <a:rPr lang="zh-CN" altLang="en-US" b="0" i="0" dirty="0">
                <a:solidFill>
                  <a:srgbClr val="121212"/>
                </a:solidFill>
                <a:effectLst/>
                <a:latin typeface="-apple-system"/>
              </a:rPr>
              <a:t>交互、流通的接口规范，</a:t>
            </a:r>
            <a:r>
              <a:rPr lang="en-US" altLang="zh-CN" b="0" i="0" dirty="0">
                <a:solidFill>
                  <a:srgbClr val="121212"/>
                </a:solidFill>
                <a:effectLst/>
                <a:latin typeface="-apple-system"/>
              </a:rPr>
              <a:t>Token</a:t>
            </a:r>
            <a:r>
              <a:rPr lang="zh-CN" altLang="en-US" b="0" i="0" dirty="0">
                <a:solidFill>
                  <a:srgbClr val="121212"/>
                </a:solidFill>
                <a:effectLst/>
                <a:latin typeface="-apple-system"/>
              </a:rPr>
              <a:t>最小的单位为</a:t>
            </a:r>
            <a:r>
              <a:rPr lang="en-US" altLang="zh-CN" b="0" i="0" dirty="0">
                <a:solidFill>
                  <a:srgbClr val="121212"/>
                </a:solidFill>
                <a:effectLst/>
                <a:latin typeface="-apple-system"/>
              </a:rPr>
              <a:t>1</a:t>
            </a:r>
            <a:r>
              <a:rPr lang="zh-CN" altLang="en-US" b="0" i="0" dirty="0">
                <a:solidFill>
                  <a:srgbClr val="121212"/>
                </a:solidFill>
                <a:effectLst/>
                <a:latin typeface="-apple-system"/>
              </a:rPr>
              <a:t>，无法再分割；</a:t>
            </a:r>
          </a:p>
          <a:p>
            <a:pPr algn="l"/>
            <a:r>
              <a:rPr lang="en-US" altLang="zh-CN" b="0" i="0" dirty="0">
                <a:solidFill>
                  <a:srgbClr val="121212"/>
                </a:solidFill>
                <a:effectLst/>
                <a:latin typeface="-apple-system"/>
              </a:rPr>
              <a:t>3.</a:t>
            </a:r>
            <a:r>
              <a:rPr lang="zh-CN" altLang="en-US" b="0" i="0" dirty="0">
                <a:solidFill>
                  <a:srgbClr val="121212"/>
                </a:solidFill>
                <a:effectLst/>
                <a:latin typeface="-apple-system"/>
              </a:rPr>
              <a:t>一个</a:t>
            </a:r>
            <a:r>
              <a:rPr lang="en-US" altLang="zh-CN" b="0" i="0" dirty="0">
                <a:solidFill>
                  <a:srgbClr val="121212"/>
                </a:solidFill>
                <a:effectLst/>
                <a:latin typeface="-apple-system"/>
              </a:rPr>
              <a:t>owner</a:t>
            </a:r>
            <a:r>
              <a:rPr lang="zh-CN" altLang="en-US" b="0" i="0" dirty="0">
                <a:solidFill>
                  <a:srgbClr val="121212"/>
                </a:solidFill>
                <a:effectLst/>
                <a:latin typeface="-apple-system"/>
              </a:rPr>
              <a:t>可以拥有多个</a:t>
            </a:r>
            <a:r>
              <a:rPr lang="en-US" altLang="zh-CN" b="0" i="0" dirty="0">
                <a:solidFill>
                  <a:srgbClr val="121212"/>
                </a:solidFill>
                <a:effectLst/>
                <a:latin typeface="-apple-system"/>
              </a:rPr>
              <a:t>NFTs</a:t>
            </a:r>
            <a:r>
              <a:rPr lang="zh-CN" altLang="en-US" b="0" i="0" dirty="0">
                <a:solidFill>
                  <a:srgbClr val="121212"/>
                </a:solidFill>
                <a:effectLst/>
                <a:latin typeface="-apple-system"/>
              </a:rPr>
              <a:t>，它的</a:t>
            </a:r>
            <a:r>
              <a:rPr lang="en-US" altLang="zh-CN" b="0" i="0" dirty="0">
                <a:solidFill>
                  <a:srgbClr val="121212"/>
                </a:solidFill>
                <a:effectLst/>
                <a:latin typeface="-apple-system"/>
              </a:rPr>
              <a:t>balance</a:t>
            </a:r>
            <a:r>
              <a:rPr lang="zh-CN" altLang="en-US" b="0" i="0" dirty="0">
                <a:solidFill>
                  <a:srgbClr val="121212"/>
                </a:solidFill>
                <a:effectLst/>
                <a:latin typeface="-apple-system"/>
              </a:rPr>
              <a:t>只记数量。有另外的存储列表记录</a:t>
            </a:r>
            <a:r>
              <a:rPr lang="en-US" altLang="zh-CN" b="0" i="0" dirty="0" err="1">
                <a:solidFill>
                  <a:srgbClr val="121212"/>
                </a:solidFill>
                <a:effectLst/>
                <a:latin typeface="-apple-system"/>
              </a:rPr>
              <a:t>token_id</a:t>
            </a:r>
            <a:r>
              <a:rPr lang="en-US" altLang="zh-CN" b="0" i="0" dirty="0">
                <a:solidFill>
                  <a:srgbClr val="121212"/>
                </a:solidFill>
                <a:effectLst/>
                <a:latin typeface="-apple-system"/>
              </a:rPr>
              <a:t> - </a:t>
            </a:r>
            <a:r>
              <a:rPr lang="en-US" altLang="zh-CN" b="0" i="0" dirty="0" err="1">
                <a:solidFill>
                  <a:srgbClr val="121212"/>
                </a:solidFill>
                <a:effectLst/>
                <a:latin typeface="-apple-system"/>
              </a:rPr>
              <a:t>owner_addr</a:t>
            </a:r>
            <a:r>
              <a:rPr lang="zh-CN" altLang="en-US" b="0" i="0" dirty="0">
                <a:solidFill>
                  <a:srgbClr val="121212"/>
                </a:solidFill>
                <a:effectLst/>
                <a:latin typeface="-apple-system"/>
              </a:rPr>
              <a:t>的对应关系；</a:t>
            </a:r>
          </a:p>
          <a:p>
            <a:pPr algn="l"/>
            <a:r>
              <a:rPr lang="en-US" altLang="zh-CN" b="0" i="0" dirty="0">
                <a:solidFill>
                  <a:srgbClr val="121212"/>
                </a:solidFill>
                <a:effectLst/>
                <a:latin typeface="-apple-system"/>
              </a:rPr>
              <a:t>4.NFT</a:t>
            </a:r>
            <a:r>
              <a:rPr lang="zh-CN" altLang="en-US" b="0" i="0" dirty="0">
                <a:solidFill>
                  <a:srgbClr val="121212"/>
                </a:solidFill>
                <a:effectLst/>
                <a:latin typeface="-apple-system"/>
              </a:rPr>
              <a:t>有</a:t>
            </a:r>
            <a:r>
              <a:rPr lang="en-US" altLang="zh-CN" b="0" i="0" dirty="0">
                <a:solidFill>
                  <a:srgbClr val="121212"/>
                </a:solidFill>
                <a:effectLst/>
                <a:latin typeface="-apple-system"/>
              </a:rPr>
              <a:t>approve, transfer, </a:t>
            </a:r>
            <a:r>
              <a:rPr lang="en-US" altLang="zh-CN" b="0" i="0" dirty="0" err="1">
                <a:solidFill>
                  <a:srgbClr val="121212"/>
                </a:solidFill>
                <a:effectLst/>
                <a:latin typeface="-apple-system"/>
              </a:rPr>
              <a:t>takeOwnerShip</a:t>
            </a:r>
            <a:r>
              <a:rPr lang="zh-CN" altLang="en-US" b="0" i="0" dirty="0">
                <a:solidFill>
                  <a:srgbClr val="121212"/>
                </a:solidFill>
                <a:effectLst/>
                <a:latin typeface="-apple-system"/>
              </a:rPr>
              <a:t>等接口方法适于流通的功能，即所属权转移；</a:t>
            </a:r>
          </a:p>
          <a:p>
            <a:pPr algn="l"/>
            <a:r>
              <a:rPr lang="zh-CN" altLang="en-US" b="0" i="0" dirty="0">
                <a:solidFill>
                  <a:srgbClr val="121212"/>
                </a:solidFill>
                <a:effectLst/>
                <a:latin typeface="-apple-system"/>
              </a:rPr>
              <a:t>所以</a:t>
            </a:r>
            <a:r>
              <a:rPr lang="en-US" altLang="zh-CN" b="0" i="0" dirty="0">
                <a:solidFill>
                  <a:srgbClr val="121212"/>
                </a:solidFill>
                <a:effectLst/>
                <a:latin typeface="-apple-system"/>
              </a:rPr>
              <a:t>ERC721</a:t>
            </a:r>
            <a:r>
              <a:rPr lang="zh-CN" altLang="en-US" b="0" i="0" dirty="0">
                <a:solidFill>
                  <a:srgbClr val="121212"/>
                </a:solidFill>
                <a:effectLst/>
                <a:latin typeface="-apple-system"/>
              </a:rPr>
              <a:t>标准将在需要表征“独一无二”的场景中得到很重要的应用，早期加密猫（</a:t>
            </a:r>
            <a:r>
              <a:rPr lang="en-US" altLang="zh-CN" b="0" i="0" dirty="0" err="1">
                <a:solidFill>
                  <a:srgbClr val="121212"/>
                </a:solidFill>
                <a:effectLst/>
                <a:latin typeface="-apple-system"/>
              </a:rPr>
              <a:t>CryptoKitties</a:t>
            </a:r>
            <a:r>
              <a:rPr lang="zh-CN" altLang="en-US" b="0" i="0" dirty="0">
                <a:solidFill>
                  <a:srgbClr val="121212"/>
                </a:solidFill>
                <a:effectLst/>
                <a:latin typeface="-apple-system"/>
              </a:rPr>
              <a:t>）实际上是运用</a:t>
            </a:r>
            <a:r>
              <a:rPr lang="en-US" altLang="zh-CN" b="0" i="0" dirty="0">
                <a:solidFill>
                  <a:srgbClr val="121212"/>
                </a:solidFill>
                <a:effectLst/>
                <a:latin typeface="-apple-system"/>
              </a:rPr>
              <a:t>NFT</a:t>
            </a:r>
            <a:r>
              <a:rPr lang="zh-CN" altLang="en-US" b="0" i="0" dirty="0">
                <a:solidFill>
                  <a:srgbClr val="121212"/>
                </a:solidFill>
                <a:effectLst/>
                <a:latin typeface="-apple-system"/>
              </a:rPr>
              <a:t>通证的第一个例子，也是</a:t>
            </a:r>
            <a:r>
              <a:rPr lang="en-US" altLang="zh-CN" b="0" i="0" dirty="0">
                <a:solidFill>
                  <a:srgbClr val="121212"/>
                </a:solidFill>
                <a:effectLst/>
                <a:latin typeface="-apple-system"/>
              </a:rPr>
              <a:t>ERC721</a:t>
            </a:r>
            <a:r>
              <a:rPr lang="zh-CN" altLang="en-US" b="0" i="0" dirty="0">
                <a:solidFill>
                  <a:srgbClr val="121212"/>
                </a:solidFill>
                <a:effectLst/>
                <a:latin typeface="-apple-system"/>
              </a:rPr>
              <a:t>标准的基础，它为</a:t>
            </a:r>
            <a:r>
              <a:rPr lang="en-US" altLang="zh-CN" b="0" i="0" dirty="0">
                <a:solidFill>
                  <a:srgbClr val="121212"/>
                </a:solidFill>
                <a:effectLst/>
                <a:latin typeface="-apple-system"/>
              </a:rPr>
              <a:t>Token</a:t>
            </a:r>
            <a:r>
              <a:rPr lang="zh-CN" altLang="en-US" b="0" i="0" dirty="0">
                <a:solidFill>
                  <a:srgbClr val="121212"/>
                </a:solidFill>
                <a:effectLst/>
                <a:latin typeface="-apple-system"/>
              </a:rPr>
              <a:t>增添了收藏价值的属性。</a:t>
            </a:r>
          </a:p>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94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119819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pPr algn="l">
              <a:buFont typeface="Arial" panose="020B0604020202020204" pitchFamily="34" charset="0"/>
              <a:buChar char="•"/>
            </a:pPr>
            <a:r>
              <a:rPr lang="en-US" altLang="zh-CN" b="0" i="0" dirty="0" err="1">
                <a:solidFill>
                  <a:srgbClr val="24292E"/>
                </a:solidFill>
                <a:effectLst/>
                <a:latin typeface="Helvetica Neue"/>
              </a:rPr>
              <a:t>balanceOf</a:t>
            </a:r>
            <a:r>
              <a:rPr lang="en-US" altLang="zh-CN" b="0" i="0" dirty="0">
                <a:solidFill>
                  <a:srgbClr val="24292E"/>
                </a:solidFill>
                <a:effectLst/>
                <a:latin typeface="Helvetica Neue"/>
              </a:rPr>
              <a:t>(): </a:t>
            </a:r>
            <a:r>
              <a:rPr lang="zh-CN" altLang="en-US" b="0" i="0" dirty="0">
                <a:solidFill>
                  <a:srgbClr val="24292E"/>
                </a:solidFill>
                <a:effectLst/>
                <a:latin typeface="Helvetica Neue"/>
              </a:rPr>
              <a:t>返回由</a:t>
            </a:r>
            <a:r>
              <a:rPr lang="en-US" altLang="zh-CN" b="0" i="0" dirty="0">
                <a:solidFill>
                  <a:srgbClr val="24292E"/>
                </a:solidFill>
                <a:effectLst/>
                <a:latin typeface="Helvetica Neue"/>
              </a:rPr>
              <a:t>_owner </a:t>
            </a:r>
            <a:r>
              <a:rPr lang="zh-CN" altLang="en-US" b="0" i="0" dirty="0">
                <a:solidFill>
                  <a:srgbClr val="24292E"/>
                </a:solidFill>
                <a:effectLst/>
                <a:latin typeface="Helvetica Neue"/>
              </a:rPr>
              <a:t>持有的 </a:t>
            </a:r>
            <a:r>
              <a:rPr lang="en-US" altLang="zh-CN" b="0" i="0" dirty="0">
                <a:solidFill>
                  <a:srgbClr val="24292E"/>
                </a:solidFill>
                <a:effectLst/>
                <a:latin typeface="Helvetica Neue"/>
              </a:rPr>
              <a:t>NFTs </a:t>
            </a:r>
            <a:r>
              <a:rPr lang="zh-CN" altLang="en-US" b="0" i="0" dirty="0">
                <a:solidFill>
                  <a:srgbClr val="24292E"/>
                </a:solidFill>
                <a:effectLst/>
                <a:latin typeface="Helvetica Neue"/>
              </a:rPr>
              <a:t>的数量。</a:t>
            </a:r>
          </a:p>
          <a:p>
            <a:pPr algn="l">
              <a:buFont typeface="Arial" panose="020B0604020202020204" pitchFamily="34" charset="0"/>
              <a:buChar char="•"/>
            </a:pPr>
            <a:r>
              <a:rPr lang="en-US" altLang="zh-CN" b="0" i="0" dirty="0" err="1">
                <a:solidFill>
                  <a:srgbClr val="24292E"/>
                </a:solidFill>
                <a:effectLst/>
                <a:latin typeface="Helvetica Neue"/>
              </a:rPr>
              <a:t>ownerOf</a:t>
            </a:r>
            <a:r>
              <a:rPr lang="en-US" altLang="zh-CN" b="0" i="0" dirty="0">
                <a:solidFill>
                  <a:srgbClr val="24292E"/>
                </a:solidFill>
                <a:effectLst/>
                <a:latin typeface="Helvetica Neue"/>
              </a:rPr>
              <a:t>(): </a:t>
            </a:r>
            <a:r>
              <a:rPr lang="zh-CN" altLang="en-US" b="0" i="0" dirty="0">
                <a:solidFill>
                  <a:srgbClr val="24292E"/>
                </a:solidFill>
                <a:effectLst/>
                <a:latin typeface="Helvetica Neue"/>
              </a:rPr>
              <a:t>返回 </a:t>
            </a:r>
            <a:r>
              <a:rPr lang="en-US" altLang="zh-CN" b="0" i="0" dirty="0" err="1">
                <a:solidFill>
                  <a:srgbClr val="24292E"/>
                </a:solidFill>
                <a:effectLst/>
                <a:latin typeface="Helvetica Neue"/>
              </a:rPr>
              <a:t>tokenId</a:t>
            </a:r>
            <a:r>
              <a:rPr lang="en-US" altLang="zh-CN" b="0" i="0" dirty="0">
                <a:solidFill>
                  <a:srgbClr val="24292E"/>
                </a:solidFill>
                <a:effectLst/>
                <a:latin typeface="Helvetica Neue"/>
              </a:rPr>
              <a:t> </a:t>
            </a:r>
            <a:r>
              <a:rPr lang="zh-CN" altLang="en-US" b="0" i="0" dirty="0">
                <a:solidFill>
                  <a:srgbClr val="24292E"/>
                </a:solidFill>
                <a:effectLst/>
                <a:latin typeface="Helvetica Neue"/>
              </a:rPr>
              <a:t>代币持有者的地址。</a:t>
            </a:r>
          </a:p>
          <a:p>
            <a:pPr algn="l">
              <a:buFont typeface="Arial" panose="020B0604020202020204" pitchFamily="34" charset="0"/>
              <a:buChar char="•"/>
            </a:pPr>
            <a:r>
              <a:rPr lang="en-US" altLang="zh-CN" b="0" i="0" dirty="0">
                <a:solidFill>
                  <a:srgbClr val="24292E"/>
                </a:solidFill>
                <a:effectLst/>
                <a:latin typeface="Helvetica Neue"/>
              </a:rPr>
              <a:t>approve(): </a:t>
            </a:r>
            <a:r>
              <a:rPr lang="zh-CN" altLang="en-US" b="0" i="0" dirty="0">
                <a:solidFill>
                  <a:srgbClr val="24292E"/>
                </a:solidFill>
                <a:effectLst/>
                <a:latin typeface="Helvetica Neue"/>
              </a:rPr>
              <a:t>授予地址</a:t>
            </a:r>
            <a:r>
              <a:rPr lang="en-US" altLang="zh-CN" b="0" i="0" dirty="0">
                <a:solidFill>
                  <a:srgbClr val="24292E"/>
                </a:solidFill>
                <a:effectLst/>
                <a:latin typeface="Helvetica Neue"/>
              </a:rPr>
              <a:t>_to </a:t>
            </a:r>
            <a:r>
              <a:rPr lang="zh-CN" altLang="en-US" b="0" i="0" dirty="0">
                <a:solidFill>
                  <a:srgbClr val="24292E"/>
                </a:solidFill>
                <a:effectLst/>
                <a:latin typeface="Helvetica Neue"/>
              </a:rPr>
              <a:t>具有</a:t>
            </a:r>
            <a:r>
              <a:rPr lang="en-US" altLang="zh-CN" b="0" i="0" dirty="0">
                <a:solidFill>
                  <a:srgbClr val="24292E"/>
                </a:solidFill>
                <a:effectLst/>
                <a:latin typeface="Helvetica Neue"/>
              </a:rPr>
              <a:t>_</a:t>
            </a:r>
            <a:r>
              <a:rPr lang="en-US" altLang="zh-CN" b="0" i="0" dirty="0" err="1">
                <a:solidFill>
                  <a:srgbClr val="24292E"/>
                </a:solidFill>
                <a:effectLst/>
                <a:latin typeface="Helvetica Neue"/>
              </a:rPr>
              <a:t>tokenId</a:t>
            </a:r>
            <a:r>
              <a:rPr lang="en-US" altLang="zh-CN" b="0" i="0" dirty="0">
                <a:solidFill>
                  <a:srgbClr val="24292E"/>
                </a:solidFill>
                <a:effectLst/>
                <a:latin typeface="Helvetica Neue"/>
              </a:rPr>
              <a:t> </a:t>
            </a:r>
            <a:r>
              <a:rPr lang="zh-CN" altLang="en-US" b="0" i="0" dirty="0">
                <a:solidFill>
                  <a:srgbClr val="24292E"/>
                </a:solidFill>
                <a:effectLst/>
                <a:latin typeface="Helvetica Neue"/>
              </a:rPr>
              <a:t>的控制权，方法成功后需触发 </a:t>
            </a:r>
            <a:r>
              <a:rPr lang="en-US" altLang="zh-CN" b="0" i="0" dirty="0">
                <a:solidFill>
                  <a:srgbClr val="24292E"/>
                </a:solidFill>
                <a:effectLst/>
                <a:latin typeface="Helvetica Neue"/>
              </a:rPr>
              <a:t>Approval </a:t>
            </a:r>
            <a:r>
              <a:rPr lang="zh-CN" altLang="en-US" b="0" i="0" dirty="0">
                <a:solidFill>
                  <a:srgbClr val="24292E"/>
                </a:solidFill>
                <a:effectLst/>
                <a:latin typeface="Helvetica Neue"/>
              </a:rPr>
              <a:t>事件。</a:t>
            </a:r>
          </a:p>
          <a:p>
            <a:pPr algn="l">
              <a:buFont typeface="Arial" panose="020B0604020202020204" pitchFamily="34" charset="0"/>
              <a:buChar char="•"/>
            </a:pPr>
            <a:r>
              <a:rPr lang="en-US" altLang="zh-CN" b="0" i="0" dirty="0" err="1">
                <a:solidFill>
                  <a:srgbClr val="24292E"/>
                </a:solidFill>
                <a:effectLst/>
                <a:latin typeface="Helvetica Neue"/>
              </a:rPr>
              <a:t>setApprovalForAll</a:t>
            </a:r>
            <a:r>
              <a:rPr lang="en-US" altLang="zh-CN" b="0" i="0" dirty="0">
                <a:solidFill>
                  <a:srgbClr val="24292E"/>
                </a:solidFill>
                <a:effectLst/>
                <a:latin typeface="Helvetica Neue"/>
              </a:rPr>
              <a:t>(): </a:t>
            </a:r>
            <a:r>
              <a:rPr lang="zh-CN" altLang="en-US" b="0" i="0" dirty="0">
                <a:solidFill>
                  <a:srgbClr val="24292E"/>
                </a:solidFill>
                <a:effectLst/>
                <a:latin typeface="Helvetica Neue"/>
              </a:rPr>
              <a:t>授予地址</a:t>
            </a:r>
            <a:r>
              <a:rPr lang="en-US" altLang="zh-CN" b="0" i="0" dirty="0">
                <a:solidFill>
                  <a:srgbClr val="24292E"/>
                </a:solidFill>
                <a:effectLst/>
                <a:latin typeface="Helvetica Neue"/>
              </a:rPr>
              <a:t>_operator </a:t>
            </a:r>
            <a:r>
              <a:rPr lang="zh-CN" altLang="en-US" b="0" i="0" dirty="0">
                <a:solidFill>
                  <a:srgbClr val="24292E"/>
                </a:solidFill>
                <a:effectLst/>
                <a:latin typeface="Helvetica Neue"/>
              </a:rPr>
              <a:t>具有所有 </a:t>
            </a:r>
            <a:r>
              <a:rPr lang="en-US" altLang="zh-CN" b="0" i="0" dirty="0">
                <a:solidFill>
                  <a:srgbClr val="24292E"/>
                </a:solidFill>
                <a:effectLst/>
                <a:latin typeface="Helvetica Neue"/>
              </a:rPr>
              <a:t>NFTs </a:t>
            </a:r>
            <a:r>
              <a:rPr lang="zh-CN" altLang="en-US" b="0" i="0" dirty="0">
                <a:solidFill>
                  <a:srgbClr val="24292E"/>
                </a:solidFill>
                <a:effectLst/>
                <a:latin typeface="Helvetica Neue"/>
              </a:rPr>
              <a:t>的控制权，成功后需触发 </a:t>
            </a:r>
            <a:r>
              <a:rPr lang="en-US" altLang="zh-CN" b="0" i="0" dirty="0" err="1">
                <a:solidFill>
                  <a:srgbClr val="24292E"/>
                </a:solidFill>
                <a:effectLst/>
                <a:latin typeface="Helvetica Neue"/>
              </a:rPr>
              <a:t>ApprovalForAll</a:t>
            </a:r>
            <a:r>
              <a:rPr lang="en-US" altLang="zh-CN" b="0" i="0" dirty="0">
                <a:solidFill>
                  <a:srgbClr val="24292E"/>
                </a:solidFill>
                <a:effectLst/>
                <a:latin typeface="Helvetica Neue"/>
              </a:rPr>
              <a:t> </a:t>
            </a:r>
            <a:r>
              <a:rPr lang="zh-CN" altLang="en-US" b="0" i="0" dirty="0">
                <a:solidFill>
                  <a:srgbClr val="24292E"/>
                </a:solidFill>
                <a:effectLst/>
                <a:latin typeface="Helvetica Neue"/>
              </a:rPr>
              <a:t>事件。</a:t>
            </a:r>
          </a:p>
          <a:p>
            <a:pPr algn="l">
              <a:buFont typeface="Arial" panose="020B0604020202020204" pitchFamily="34" charset="0"/>
              <a:buChar char="•"/>
            </a:pPr>
            <a:r>
              <a:rPr lang="en-US" altLang="zh-CN" b="0" i="0" dirty="0" err="1">
                <a:solidFill>
                  <a:srgbClr val="24292E"/>
                </a:solidFill>
                <a:effectLst/>
                <a:latin typeface="Helvetica Neue"/>
              </a:rPr>
              <a:t>getApproved</a:t>
            </a:r>
            <a:r>
              <a:rPr lang="en-US" altLang="zh-CN" b="0" i="0" dirty="0">
                <a:solidFill>
                  <a:srgbClr val="24292E"/>
                </a:solidFill>
                <a:effectLst/>
                <a:latin typeface="Helvetica Neue"/>
              </a:rPr>
              <a:t>()</a:t>
            </a:r>
            <a:r>
              <a:rPr lang="zh-CN" altLang="en-US" b="0" i="0" dirty="0">
                <a:solidFill>
                  <a:srgbClr val="24292E"/>
                </a:solidFill>
                <a:effectLst/>
                <a:latin typeface="Helvetica Neue"/>
              </a:rPr>
              <a:t>、</a:t>
            </a:r>
            <a:r>
              <a:rPr lang="en-US" altLang="zh-CN" b="0" i="0" dirty="0" err="1">
                <a:solidFill>
                  <a:srgbClr val="24292E"/>
                </a:solidFill>
                <a:effectLst/>
                <a:latin typeface="Helvetica Neue"/>
              </a:rPr>
              <a:t>isApprovedForAll</a:t>
            </a:r>
            <a:r>
              <a:rPr lang="en-US" altLang="zh-CN" b="0" i="0" dirty="0">
                <a:solidFill>
                  <a:srgbClr val="24292E"/>
                </a:solidFill>
                <a:effectLst/>
                <a:latin typeface="Helvetica Neue"/>
              </a:rPr>
              <a:t>(): </a:t>
            </a:r>
            <a:r>
              <a:rPr lang="zh-CN" altLang="en-US" b="0" i="0" dirty="0">
                <a:solidFill>
                  <a:srgbClr val="24292E"/>
                </a:solidFill>
                <a:effectLst/>
                <a:latin typeface="Helvetica Neue"/>
              </a:rPr>
              <a:t>用来查询授权。</a:t>
            </a:r>
          </a:p>
          <a:p>
            <a:pPr algn="l">
              <a:buFont typeface="Arial" panose="020B0604020202020204" pitchFamily="34" charset="0"/>
              <a:buChar char="•"/>
            </a:pPr>
            <a:r>
              <a:rPr lang="en-US" altLang="zh-CN" b="0" i="0" dirty="0" err="1">
                <a:solidFill>
                  <a:srgbClr val="24292E"/>
                </a:solidFill>
                <a:effectLst/>
                <a:latin typeface="Helvetica Neue"/>
              </a:rPr>
              <a:t>safeTransferFrom</a:t>
            </a:r>
            <a:r>
              <a:rPr lang="en-US" altLang="zh-CN" b="0" i="0" dirty="0">
                <a:solidFill>
                  <a:srgbClr val="24292E"/>
                </a:solidFill>
                <a:effectLst/>
                <a:latin typeface="Helvetica Neue"/>
              </a:rPr>
              <a:t>(): </a:t>
            </a:r>
            <a:r>
              <a:rPr lang="zh-CN" altLang="en-US" b="0" i="0" dirty="0">
                <a:solidFill>
                  <a:srgbClr val="24292E"/>
                </a:solidFill>
                <a:effectLst/>
                <a:latin typeface="Helvetica Neue"/>
              </a:rPr>
              <a:t>转移 </a:t>
            </a:r>
            <a:r>
              <a:rPr lang="en-US" altLang="zh-CN" b="0" i="0" dirty="0">
                <a:solidFill>
                  <a:srgbClr val="24292E"/>
                </a:solidFill>
                <a:effectLst/>
                <a:latin typeface="Helvetica Neue"/>
              </a:rPr>
              <a:t>NFT </a:t>
            </a:r>
            <a:r>
              <a:rPr lang="zh-CN" altLang="en-US" b="0" i="0" dirty="0">
                <a:solidFill>
                  <a:srgbClr val="24292E"/>
                </a:solidFill>
                <a:effectLst/>
                <a:latin typeface="Helvetica Neue"/>
              </a:rPr>
              <a:t>所有权，一次成功的转移操作必须发起 </a:t>
            </a:r>
            <a:r>
              <a:rPr lang="en-US" altLang="zh-CN" b="0" i="0" dirty="0" err="1">
                <a:solidFill>
                  <a:srgbClr val="24292E"/>
                </a:solidFill>
                <a:effectLst/>
                <a:latin typeface="Helvetica Neue"/>
              </a:rPr>
              <a:t>Transer</a:t>
            </a:r>
            <a:r>
              <a:rPr lang="en-US" altLang="zh-CN" b="0" i="0" dirty="0">
                <a:solidFill>
                  <a:srgbClr val="24292E"/>
                </a:solidFill>
                <a:effectLst/>
                <a:latin typeface="Helvetica Neue"/>
              </a:rPr>
              <a:t> </a:t>
            </a:r>
            <a:r>
              <a:rPr lang="zh-CN" altLang="en-US" b="0" i="0" dirty="0">
                <a:solidFill>
                  <a:srgbClr val="24292E"/>
                </a:solidFill>
                <a:effectLst/>
                <a:latin typeface="Helvetica Neue"/>
              </a:rPr>
              <a:t>事件。函数的实现需要做一下几种检查：</a:t>
            </a:r>
          </a:p>
          <a:p>
            <a:pPr algn="l">
              <a:buFont typeface="+mj-lt"/>
              <a:buAutoNum type="arabicPeriod"/>
            </a:pPr>
            <a:r>
              <a:rPr lang="zh-CN" altLang="en-US" b="0" i="0" dirty="0">
                <a:solidFill>
                  <a:srgbClr val="24292E"/>
                </a:solidFill>
                <a:effectLst/>
                <a:latin typeface="Helvetica Neue"/>
              </a:rPr>
              <a:t>调用者 </a:t>
            </a:r>
            <a:r>
              <a:rPr lang="en-US" altLang="zh-CN" b="0" i="0" dirty="0" err="1">
                <a:solidFill>
                  <a:srgbClr val="24292E"/>
                </a:solidFill>
                <a:effectLst/>
                <a:latin typeface="Helvetica Neue"/>
              </a:rPr>
              <a:t>msg.sender</a:t>
            </a:r>
            <a:r>
              <a:rPr lang="en-US" altLang="zh-CN" b="0" i="0" dirty="0">
                <a:solidFill>
                  <a:srgbClr val="24292E"/>
                </a:solidFill>
                <a:effectLst/>
                <a:latin typeface="Helvetica Neue"/>
              </a:rPr>
              <a:t> </a:t>
            </a:r>
            <a:r>
              <a:rPr lang="zh-CN" altLang="en-US" b="0" i="0" dirty="0">
                <a:solidFill>
                  <a:srgbClr val="24292E"/>
                </a:solidFill>
                <a:effectLst/>
                <a:latin typeface="Helvetica Neue"/>
              </a:rPr>
              <a:t>应该是当前 </a:t>
            </a:r>
            <a:r>
              <a:rPr lang="en-US" altLang="zh-CN" b="0" i="0" dirty="0" err="1">
                <a:solidFill>
                  <a:srgbClr val="24292E"/>
                </a:solidFill>
                <a:effectLst/>
                <a:latin typeface="Helvetica Neue"/>
              </a:rPr>
              <a:t>tokenId</a:t>
            </a:r>
            <a:r>
              <a:rPr lang="en-US" altLang="zh-CN" b="0" i="0" dirty="0">
                <a:solidFill>
                  <a:srgbClr val="24292E"/>
                </a:solidFill>
                <a:effectLst/>
                <a:latin typeface="Helvetica Neue"/>
              </a:rPr>
              <a:t> </a:t>
            </a:r>
            <a:r>
              <a:rPr lang="zh-CN" altLang="en-US" b="0" i="0" dirty="0">
                <a:solidFill>
                  <a:srgbClr val="24292E"/>
                </a:solidFill>
                <a:effectLst/>
                <a:latin typeface="Helvetica Neue"/>
              </a:rPr>
              <a:t>的所有者或被授权的地址</a:t>
            </a:r>
          </a:p>
          <a:p>
            <a:pPr algn="l">
              <a:buFont typeface="+mj-lt"/>
              <a:buAutoNum type="arabicPeriod"/>
            </a:pPr>
            <a:r>
              <a:rPr lang="en-US" altLang="zh-CN" b="0" i="0" dirty="0">
                <a:solidFill>
                  <a:srgbClr val="24292E"/>
                </a:solidFill>
                <a:effectLst/>
                <a:latin typeface="Helvetica Neue"/>
              </a:rPr>
              <a:t>_from </a:t>
            </a:r>
            <a:r>
              <a:rPr lang="zh-CN" altLang="en-US" b="0" i="0" dirty="0">
                <a:solidFill>
                  <a:srgbClr val="24292E"/>
                </a:solidFill>
                <a:effectLst/>
                <a:latin typeface="Helvetica Neue"/>
              </a:rPr>
              <a:t>必须是 </a:t>
            </a:r>
            <a:r>
              <a:rPr lang="en-US" altLang="zh-CN" b="0" i="0" dirty="0">
                <a:solidFill>
                  <a:srgbClr val="24292E"/>
                </a:solidFill>
                <a:effectLst/>
                <a:latin typeface="Helvetica Neue"/>
              </a:rPr>
              <a:t>_</a:t>
            </a:r>
            <a:r>
              <a:rPr lang="en-US" altLang="zh-CN" b="0" i="0" dirty="0" err="1">
                <a:solidFill>
                  <a:srgbClr val="24292E"/>
                </a:solidFill>
                <a:effectLst/>
                <a:latin typeface="Helvetica Neue"/>
              </a:rPr>
              <a:t>tokenId</a:t>
            </a:r>
            <a:r>
              <a:rPr lang="en-US" altLang="zh-CN" b="0" i="0" dirty="0">
                <a:solidFill>
                  <a:srgbClr val="24292E"/>
                </a:solidFill>
                <a:effectLst/>
                <a:latin typeface="Helvetica Neue"/>
              </a:rPr>
              <a:t> </a:t>
            </a:r>
            <a:r>
              <a:rPr lang="zh-CN" altLang="en-US" b="0" i="0" dirty="0">
                <a:solidFill>
                  <a:srgbClr val="24292E"/>
                </a:solidFill>
                <a:effectLst/>
                <a:latin typeface="Helvetica Neue"/>
              </a:rPr>
              <a:t>的所有者</a:t>
            </a:r>
          </a:p>
          <a:p>
            <a:pPr algn="l">
              <a:buFont typeface="+mj-lt"/>
              <a:buAutoNum type="arabicPeriod"/>
            </a:pPr>
            <a:r>
              <a:rPr lang="en-US" altLang="zh-CN" b="0" i="0" dirty="0">
                <a:solidFill>
                  <a:srgbClr val="24292E"/>
                </a:solidFill>
                <a:effectLst/>
                <a:latin typeface="Helvetica Neue"/>
              </a:rPr>
              <a:t>_</a:t>
            </a:r>
            <a:r>
              <a:rPr lang="en-US" altLang="zh-CN" b="0" i="0" dirty="0" err="1">
                <a:solidFill>
                  <a:srgbClr val="24292E"/>
                </a:solidFill>
                <a:effectLst/>
                <a:latin typeface="Helvetica Neue"/>
              </a:rPr>
              <a:t>tokenId</a:t>
            </a:r>
            <a:r>
              <a:rPr lang="en-US" altLang="zh-CN" b="0" i="0" dirty="0">
                <a:solidFill>
                  <a:srgbClr val="24292E"/>
                </a:solidFill>
                <a:effectLst/>
                <a:latin typeface="Helvetica Neue"/>
              </a:rPr>
              <a:t> </a:t>
            </a:r>
            <a:r>
              <a:rPr lang="zh-CN" altLang="en-US" b="0" i="0" dirty="0">
                <a:solidFill>
                  <a:srgbClr val="24292E"/>
                </a:solidFill>
                <a:effectLst/>
                <a:latin typeface="Helvetica Neue"/>
              </a:rPr>
              <a:t>应该是当前合约正在监测的 </a:t>
            </a:r>
            <a:r>
              <a:rPr lang="en-US" altLang="zh-CN" b="0" i="0" dirty="0">
                <a:solidFill>
                  <a:srgbClr val="24292E"/>
                </a:solidFill>
                <a:effectLst/>
                <a:latin typeface="Helvetica Neue"/>
              </a:rPr>
              <a:t>NFTs </a:t>
            </a:r>
            <a:r>
              <a:rPr lang="zh-CN" altLang="en-US" b="0" i="0" dirty="0">
                <a:solidFill>
                  <a:srgbClr val="24292E"/>
                </a:solidFill>
                <a:effectLst/>
                <a:latin typeface="Helvetica Neue"/>
              </a:rPr>
              <a:t>中的任何一个</a:t>
            </a:r>
          </a:p>
          <a:p>
            <a:pPr algn="l">
              <a:buFont typeface="+mj-lt"/>
              <a:buAutoNum type="arabicPeriod"/>
            </a:pPr>
            <a:r>
              <a:rPr lang="en-US" altLang="zh-CN" b="0" i="0" dirty="0">
                <a:solidFill>
                  <a:srgbClr val="24292E"/>
                </a:solidFill>
                <a:effectLst/>
                <a:latin typeface="Helvetica Neue"/>
              </a:rPr>
              <a:t>_to </a:t>
            </a:r>
            <a:r>
              <a:rPr lang="zh-CN" altLang="en-US" b="0" i="0" dirty="0">
                <a:solidFill>
                  <a:srgbClr val="24292E"/>
                </a:solidFill>
                <a:effectLst/>
                <a:latin typeface="Helvetica Neue"/>
              </a:rPr>
              <a:t>地址不应该为 </a:t>
            </a:r>
            <a:r>
              <a:rPr lang="en-US" altLang="zh-CN" b="0" i="0" dirty="0">
                <a:solidFill>
                  <a:srgbClr val="24292E"/>
                </a:solidFill>
                <a:effectLst/>
                <a:latin typeface="Helvetica Neue"/>
              </a:rPr>
              <a:t>0</a:t>
            </a:r>
          </a:p>
          <a:p>
            <a:pPr algn="l">
              <a:buFont typeface="+mj-lt"/>
              <a:buAutoNum type="arabicPeriod"/>
            </a:pPr>
            <a:r>
              <a:rPr lang="zh-CN" altLang="en-US" b="0" i="0" dirty="0">
                <a:solidFill>
                  <a:srgbClr val="24292E"/>
                </a:solidFill>
                <a:effectLst/>
                <a:latin typeface="Helvetica Neue"/>
              </a:rPr>
              <a:t>如果</a:t>
            </a:r>
            <a:r>
              <a:rPr lang="en-US" altLang="zh-CN" b="0" i="0" dirty="0">
                <a:solidFill>
                  <a:srgbClr val="24292E"/>
                </a:solidFill>
                <a:effectLst/>
                <a:latin typeface="Helvetica Neue"/>
              </a:rPr>
              <a:t>_to </a:t>
            </a:r>
            <a:r>
              <a:rPr lang="zh-CN" altLang="en-US" b="0" i="0" dirty="0">
                <a:solidFill>
                  <a:srgbClr val="24292E"/>
                </a:solidFill>
                <a:effectLst/>
                <a:latin typeface="Helvetica Neue"/>
              </a:rPr>
              <a:t>是一个合约应该调用其 </a:t>
            </a:r>
            <a:r>
              <a:rPr lang="en-US" altLang="zh-CN" b="0" i="0" dirty="0">
                <a:solidFill>
                  <a:srgbClr val="24292E"/>
                </a:solidFill>
                <a:effectLst/>
                <a:latin typeface="Helvetica Neue"/>
              </a:rPr>
              <a:t>onERC721Received </a:t>
            </a:r>
            <a:r>
              <a:rPr lang="zh-CN" altLang="en-US" b="0" i="0" dirty="0">
                <a:solidFill>
                  <a:srgbClr val="24292E"/>
                </a:solidFill>
                <a:effectLst/>
                <a:latin typeface="Helvetica Neue"/>
              </a:rPr>
              <a:t>方法， 并且检查其返回值，如果返回值不为 </a:t>
            </a:r>
            <a:r>
              <a:rPr lang="en-US" altLang="zh-CN" b="0" i="0" dirty="0">
                <a:solidFill>
                  <a:srgbClr val="24292E"/>
                </a:solidFill>
                <a:effectLst/>
                <a:latin typeface="Helvetica Neue"/>
              </a:rPr>
              <a:t>bytes4(keccak256("onERC721Received(address,uint256,bytes)")) </a:t>
            </a:r>
            <a:r>
              <a:rPr lang="zh-CN" altLang="en-US" b="0" i="0" dirty="0">
                <a:solidFill>
                  <a:srgbClr val="24292E"/>
                </a:solidFill>
                <a:effectLst/>
                <a:latin typeface="Helvetica Neue"/>
              </a:rPr>
              <a:t>抛出异常。</a:t>
            </a:r>
            <a:br>
              <a:rPr lang="zh-CN" altLang="en-US" b="0" i="0" dirty="0">
                <a:solidFill>
                  <a:srgbClr val="24292E"/>
                </a:solidFill>
                <a:effectLst/>
                <a:latin typeface="Helvetica Neue"/>
              </a:rPr>
            </a:br>
            <a:r>
              <a:rPr lang="zh-CN" altLang="en-US" b="0" i="0" dirty="0">
                <a:solidFill>
                  <a:srgbClr val="24292E"/>
                </a:solidFill>
                <a:effectLst/>
                <a:latin typeface="Helvetica Neue"/>
              </a:rPr>
              <a:t>一个可接收 </a:t>
            </a:r>
            <a:r>
              <a:rPr lang="en-US" altLang="zh-CN" b="0" i="0" dirty="0">
                <a:solidFill>
                  <a:srgbClr val="24292E"/>
                </a:solidFill>
                <a:effectLst/>
                <a:latin typeface="Helvetica Neue"/>
              </a:rPr>
              <a:t>NFT </a:t>
            </a:r>
            <a:r>
              <a:rPr lang="zh-CN" altLang="en-US" b="0" i="0" dirty="0">
                <a:solidFill>
                  <a:srgbClr val="24292E"/>
                </a:solidFill>
                <a:effectLst/>
                <a:latin typeface="Helvetica Neue"/>
              </a:rPr>
              <a:t>的合约必须实现 </a:t>
            </a:r>
            <a:r>
              <a:rPr lang="en-US" altLang="zh-CN" b="0" i="0" dirty="0">
                <a:solidFill>
                  <a:srgbClr val="24292E"/>
                </a:solidFill>
                <a:effectLst/>
                <a:latin typeface="Helvetica Neue"/>
              </a:rPr>
              <a:t>ERC721TokenReceiver </a:t>
            </a:r>
            <a:r>
              <a:rPr lang="zh-CN" altLang="en-US" b="0" i="0" dirty="0">
                <a:solidFill>
                  <a:srgbClr val="24292E"/>
                </a:solidFill>
                <a:effectLst/>
                <a:latin typeface="Helvetica Neue"/>
              </a:rPr>
              <a:t>接口：</a:t>
            </a:r>
          </a:p>
          <a:p>
            <a:pPr algn="l">
              <a:buFont typeface="Arial" panose="020B0604020202020204" pitchFamily="34" charset="0"/>
              <a:buChar char="•"/>
            </a:pPr>
            <a:r>
              <a:rPr lang="en-US" altLang="zh-CN" dirty="0"/>
              <a:t>interface ERC721TokenReceiver { </a:t>
            </a:r>
            <a:r>
              <a:rPr lang="en-US" altLang="zh-CN" i="1" dirty="0">
                <a:solidFill>
                  <a:srgbClr val="999988"/>
                </a:solidFill>
                <a:effectLst/>
              </a:rPr>
              <a:t>/// @return `bytes4(keccak256("onERC721Received(address,uint256,bytes)"))`</a:t>
            </a:r>
            <a:r>
              <a:rPr lang="en-US" altLang="zh-CN" dirty="0"/>
              <a:t> </a:t>
            </a:r>
            <a:r>
              <a:rPr lang="en-US" altLang="zh-CN" b="1" dirty="0">
                <a:solidFill>
                  <a:srgbClr val="333333"/>
                </a:solidFill>
                <a:effectLst/>
              </a:rPr>
              <a:t>function</a:t>
            </a:r>
            <a:r>
              <a:rPr lang="en-US" altLang="zh-CN" dirty="0">
                <a:effectLst/>
              </a:rPr>
              <a:t> </a:t>
            </a:r>
            <a:r>
              <a:rPr lang="en-US" altLang="zh-CN" b="1" dirty="0">
                <a:solidFill>
                  <a:srgbClr val="990000"/>
                </a:solidFill>
                <a:effectLst/>
              </a:rPr>
              <a:t>onERC721Received</a:t>
            </a:r>
            <a:r>
              <a:rPr lang="en-US" altLang="zh-CN" dirty="0">
                <a:effectLst/>
              </a:rPr>
              <a:t>(address _from, uint256 _</a:t>
            </a:r>
            <a:r>
              <a:rPr lang="en-US" altLang="zh-CN" dirty="0" err="1">
                <a:effectLst/>
              </a:rPr>
              <a:t>tokenId</a:t>
            </a:r>
            <a:r>
              <a:rPr lang="en-US" altLang="zh-CN" dirty="0">
                <a:effectLst/>
              </a:rPr>
              <a:t>, bytes data) </a:t>
            </a:r>
            <a:r>
              <a:rPr lang="en-US" altLang="zh-CN" b="1" dirty="0">
                <a:solidFill>
                  <a:srgbClr val="990000"/>
                </a:solidFill>
                <a:effectLst/>
              </a:rPr>
              <a:t>external</a:t>
            </a:r>
            <a:r>
              <a:rPr lang="en-US" altLang="zh-CN" dirty="0">
                <a:effectLst/>
              </a:rPr>
              <a:t> </a:t>
            </a:r>
            <a:r>
              <a:rPr lang="en-US" altLang="zh-CN" b="1" dirty="0">
                <a:solidFill>
                  <a:srgbClr val="990000"/>
                </a:solidFill>
                <a:effectLst/>
              </a:rPr>
              <a:t>returns</a:t>
            </a:r>
            <a:r>
              <a:rPr lang="en-US" altLang="zh-CN" dirty="0">
                <a:effectLst/>
              </a:rPr>
              <a:t>(bytes4); } </a:t>
            </a:r>
            <a:r>
              <a:rPr lang="en-US" altLang="zh-CN" b="0" i="0" dirty="0" err="1">
                <a:solidFill>
                  <a:srgbClr val="24292E"/>
                </a:solidFill>
                <a:effectLst/>
                <a:latin typeface="Helvetica Neue"/>
              </a:rPr>
              <a:t>transferFrom</a:t>
            </a:r>
            <a:r>
              <a:rPr lang="en-US" altLang="zh-CN" b="0" i="0" dirty="0">
                <a:solidFill>
                  <a:srgbClr val="24292E"/>
                </a:solidFill>
                <a:effectLst/>
                <a:latin typeface="Helvetica Neue"/>
              </a:rPr>
              <a:t>(): </a:t>
            </a:r>
            <a:r>
              <a:rPr lang="zh-CN" altLang="en-US" b="0" i="0" dirty="0">
                <a:solidFill>
                  <a:srgbClr val="24292E"/>
                </a:solidFill>
                <a:effectLst/>
                <a:latin typeface="Helvetica Neue"/>
              </a:rPr>
              <a:t>用来转移 </a:t>
            </a:r>
            <a:r>
              <a:rPr lang="en-US" altLang="zh-CN" b="0" i="0" dirty="0">
                <a:solidFill>
                  <a:srgbClr val="24292E"/>
                </a:solidFill>
                <a:effectLst/>
                <a:latin typeface="Helvetica Neue"/>
              </a:rPr>
              <a:t>NFTs, </a:t>
            </a:r>
            <a:r>
              <a:rPr lang="zh-CN" altLang="en-US" b="0" i="0" dirty="0">
                <a:solidFill>
                  <a:srgbClr val="24292E"/>
                </a:solidFill>
                <a:effectLst/>
                <a:latin typeface="Helvetica Neue"/>
              </a:rPr>
              <a:t>方法成功后需触发 </a:t>
            </a:r>
            <a:r>
              <a:rPr lang="en-US" altLang="zh-CN" b="0" i="0" dirty="0">
                <a:solidFill>
                  <a:srgbClr val="24292E"/>
                </a:solidFill>
                <a:effectLst/>
                <a:latin typeface="Helvetica Neue"/>
              </a:rPr>
              <a:t>Transfer </a:t>
            </a:r>
            <a:r>
              <a:rPr lang="zh-CN" altLang="en-US" b="0" i="0" dirty="0">
                <a:solidFill>
                  <a:srgbClr val="24292E"/>
                </a:solidFill>
                <a:effectLst/>
                <a:latin typeface="Helvetica Neue"/>
              </a:rPr>
              <a:t>事件。调用者自己确认</a:t>
            </a:r>
            <a:r>
              <a:rPr lang="en-US" altLang="zh-CN" b="0" i="0" dirty="0">
                <a:solidFill>
                  <a:srgbClr val="24292E"/>
                </a:solidFill>
                <a:effectLst/>
                <a:latin typeface="Helvetica Neue"/>
              </a:rPr>
              <a:t>_to </a:t>
            </a:r>
            <a:r>
              <a:rPr lang="zh-CN" altLang="en-US" b="0" i="0" dirty="0">
                <a:solidFill>
                  <a:srgbClr val="24292E"/>
                </a:solidFill>
                <a:effectLst/>
                <a:latin typeface="Helvetica Neue"/>
              </a:rPr>
              <a:t>地址能正常接收 </a:t>
            </a:r>
            <a:r>
              <a:rPr lang="en-US" altLang="zh-CN" b="0" i="0" dirty="0">
                <a:solidFill>
                  <a:srgbClr val="24292E"/>
                </a:solidFill>
                <a:effectLst/>
                <a:latin typeface="Helvetica Neue"/>
              </a:rPr>
              <a:t>NFT</a:t>
            </a:r>
            <a:r>
              <a:rPr lang="zh-CN" altLang="en-US" b="0" i="0" dirty="0">
                <a:solidFill>
                  <a:srgbClr val="24292E"/>
                </a:solidFill>
                <a:effectLst/>
                <a:latin typeface="Helvetica Neue"/>
              </a:rPr>
              <a:t>，否则将丢失此 </a:t>
            </a:r>
            <a:r>
              <a:rPr lang="en-US" altLang="zh-CN" b="0" i="0" dirty="0">
                <a:solidFill>
                  <a:srgbClr val="24292E"/>
                </a:solidFill>
                <a:effectLst/>
                <a:latin typeface="Helvetica Neue"/>
              </a:rPr>
              <a:t>NFT</a:t>
            </a:r>
            <a:r>
              <a:rPr lang="zh-CN" altLang="en-US" b="0" i="0" dirty="0">
                <a:solidFill>
                  <a:srgbClr val="24292E"/>
                </a:solidFill>
                <a:effectLst/>
                <a:latin typeface="Helvetica Neue"/>
              </a:rPr>
              <a:t>。此函数实现时需要检查上面条件的前 </a:t>
            </a:r>
            <a:r>
              <a:rPr lang="en-US" altLang="zh-CN" b="0" i="0" dirty="0">
                <a:solidFill>
                  <a:srgbClr val="24292E"/>
                </a:solidFill>
                <a:effectLst/>
                <a:latin typeface="Helvetica Neue"/>
              </a:rPr>
              <a:t>4 </a:t>
            </a:r>
            <a:r>
              <a:rPr lang="zh-CN" altLang="en-US" b="0" i="0" dirty="0">
                <a:solidFill>
                  <a:srgbClr val="24292E"/>
                </a:solidFill>
                <a:effectLst/>
                <a:latin typeface="Helvetica Neue"/>
              </a:rPr>
              <a:t>条。</a:t>
            </a: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95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198923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sz="1200" dirty="0">
                <a:latin typeface="微软雅黑" panose="020B0503020204020204" pitchFamily="34" charset="-122"/>
                <a:ea typeface="微软雅黑" panose="020B0503020204020204" pitchFamily="34" charset="-122"/>
              </a:rPr>
              <a:t>为什么没有转让逻辑</a:t>
            </a:r>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96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99225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en-US" altLang="zh-CN" sz="1200" dirty="0">
              <a:latin typeface="微软雅黑" panose="020B0503020204020204" pitchFamily="34" charset="-122"/>
              <a:ea typeface="微软雅黑" panose="020B0503020204020204" pitchFamily="34" charset="-122"/>
            </a:endParaRPr>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97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7281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12</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9793717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a:t>
            </a:r>
            <a:r>
              <a:rPr lang="en" altLang="zh-CN" dirty="0"/>
              <a:t>ERC20</a:t>
            </a:r>
            <a:r>
              <a:rPr lang="zh-CN" altLang="en-US" dirty="0"/>
              <a:t>为例，假设</a:t>
            </a:r>
            <a:r>
              <a:rPr lang="en" altLang="zh-CN" dirty="0"/>
              <a:t>A</a:t>
            </a:r>
            <a:r>
              <a:rPr lang="zh-CN" altLang="en-US" dirty="0"/>
              <a:t>有</a:t>
            </a:r>
            <a:r>
              <a:rPr lang="en-US" altLang="zh-CN" dirty="0"/>
              <a:t>10000</a:t>
            </a:r>
            <a:r>
              <a:rPr lang="zh-CN" altLang="en-US" dirty="0"/>
              <a:t>个</a:t>
            </a:r>
            <a:r>
              <a:rPr lang="en" altLang="zh-CN" dirty="0"/>
              <a:t>Token</a:t>
            </a:r>
            <a:r>
              <a:rPr lang="zh-CN" altLang="en-US" dirty="0"/>
              <a:t>积分，</a:t>
            </a:r>
            <a:r>
              <a:rPr lang="en" altLang="zh-CN" dirty="0"/>
              <a:t>B</a:t>
            </a:r>
            <a:r>
              <a:rPr lang="zh-CN" altLang="en-US" dirty="0"/>
              <a:t>有</a:t>
            </a:r>
            <a:r>
              <a:rPr lang="en-US" altLang="zh-CN" dirty="0"/>
              <a:t>0</a:t>
            </a:r>
            <a:r>
              <a:rPr lang="zh-CN" altLang="en-US" dirty="0"/>
              <a:t>个</a:t>
            </a:r>
            <a:r>
              <a:rPr lang="en" altLang="zh-CN" dirty="0"/>
              <a:t>Token</a:t>
            </a:r>
            <a:r>
              <a:rPr lang="zh-CN" altLang="en-US" dirty="0"/>
              <a:t>积分。有一个</a:t>
            </a:r>
            <a:r>
              <a:rPr lang="en" altLang="zh-CN" dirty="0"/>
              <a:t>C</a:t>
            </a:r>
            <a:r>
              <a:rPr lang="zh-CN" altLang="en-US" dirty="0"/>
              <a:t>合约，积分数量也是</a:t>
            </a:r>
            <a:r>
              <a:rPr lang="en-US" altLang="zh-CN" dirty="0"/>
              <a:t>0</a:t>
            </a:r>
            <a:r>
              <a:rPr lang="zh-CN" altLang="en-US" dirty="0"/>
              <a:t>。</a:t>
            </a:r>
          </a:p>
          <a:p>
            <a:r>
              <a:rPr lang="zh-CN" altLang="en-US" dirty="0"/>
              <a:t>显然</a:t>
            </a:r>
            <a:r>
              <a:rPr lang="en" altLang="zh-CN" dirty="0"/>
              <a:t>A</a:t>
            </a:r>
            <a:r>
              <a:rPr lang="zh-CN" altLang="en-US" dirty="0"/>
              <a:t>是可以直接调用</a:t>
            </a:r>
            <a:r>
              <a:rPr lang="en" altLang="zh-CN" dirty="0"/>
              <a:t>ERC20</a:t>
            </a:r>
            <a:r>
              <a:rPr lang="zh-CN" altLang="en-US" dirty="0"/>
              <a:t>的</a:t>
            </a:r>
            <a:r>
              <a:rPr lang="en" altLang="zh-CN" dirty="0"/>
              <a:t>transfer</a:t>
            </a:r>
            <a:r>
              <a:rPr lang="zh-CN" altLang="en-US" dirty="0"/>
              <a:t>方法，转让积分给</a:t>
            </a:r>
            <a:r>
              <a:rPr lang="en" altLang="zh-CN" dirty="0"/>
              <a:t>B</a:t>
            </a:r>
            <a:r>
              <a:rPr lang="zh-CN" altLang="en-US" dirty="0"/>
              <a:t>的。</a:t>
            </a:r>
          </a:p>
          <a:p>
            <a:r>
              <a:rPr lang="zh-CN" altLang="en-US" dirty="0"/>
              <a:t>但是，如果我们希望</a:t>
            </a:r>
            <a:r>
              <a:rPr lang="en" altLang="zh-CN" dirty="0"/>
              <a:t>C</a:t>
            </a:r>
            <a:r>
              <a:rPr lang="zh-CN" altLang="en-US" dirty="0"/>
              <a:t>合约能够在某种情况下帮我们完成转账的操作，就需要引入委托转账机制。这是因为在</a:t>
            </a:r>
            <a:r>
              <a:rPr lang="en" altLang="zh-CN" dirty="0"/>
              <a:t>C</a:t>
            </a:r>
            <a:r>
              <a:rPr lang="zh-CN" altLang="en-US" dirty="0"/>
              <a:t>合约里间接调用</a:t>
            </a:r>
            <a:r>
              <a:rPr lang="en" altLang="zh-CN" dirty="0"/>
              <a:t>ERC20</a:t>
            </a:r>
            <a:r>
              <a:rPr lang="zh-CN" altLang="en-US" dirty="0"/>
              <a:t>的</a:t>
            </a:r>
            <a:r>
              <a:rPr lang="en" altLang="zh-CN" dirty="0"/>
              <a:t>transfer/</a:t>
            </a:r>
            <a:r>
              <a:rPr lang="en" altLang="zh-CN" dirty="0" err="1"/>
              <a:t>trransferFrom</a:t>
            </a:r>
            <a:r>
              <a:rPr lang="zh-CN" altLang="en-US" dirty="0"/>
              <a:t>方法的时候，</a:t>
            </a:r>
            <a:r>
              <a:rPr lang="en" altLang="zh-CN" dirty="0" err="1"/>
              <a:t>msg.sender</a:t>
            </a:r>
            <a:r>
              <a:rPr lang="zh-CN" altLang="en-US" dirty="0"/>
              <a:t>肯定是合约，这样</a:t>
            </a:r>
            <a:r>
              <a:rPr lang="en" altLang="zh-CN" dirty="0"/>
              <a:t>ERC20</a:t>
            </a:r>
            <a:r>
              <a:rPr lang="zh-CN" altLang="en-US" dirty="0"/>
              <a:t>会判断</a:t>
            </a:r>
            <a:r>
              <a:rPr lang="en" altLang="zh-CN" dirty="0"/>
              <a:t>C</a:t>
            </a:r>
            <a:r>
              <a:rPr lang="zh-CN" altLang="en-US" dirty="0"/>
              <a:t>的余额为</a:t>
            </a:r>
            <a:r>
              <a:rPr lang="en-US" altLang="zh-CN" dirty="0"/>
              <a:t>0</a:t>
            </a:r>
            <a:r>
              <a:rPr lang="zh-CN" altLang="en-US" dirty="0"/>
              <a:t>，无法完成转账（</a:t>
            </a:r>
            <a:r>
              <a:rPr lang="en" altLang="zh-CN" dirty="0"/>
              <a:t>insufficient allowance</a:t>
            </a:r>
            <a:r>
              <a:rPr lang="zh-CN" altLang="en" dirty="0"/>
              <a:t>）。</a:t>
            </a:r>
          </a:p>
          <a:p>
            <a:r>
              <a:rPr lang="zh-CN" altLang="en-US" dirty="0"/>
              <a:t>委托转账机制：</a:t>
            </a:r>
          </a:p>
          <a:p>
            <a:pPr>
              <a:buFont typeface="+mj-lt"/>
              <a:buAutoNum type="arabicPeriod"/>
            </a:pPr>
            <a:r>
              <a:rPr lang="en" altLang="zh-CN" dirty="0"/>
              <a:t>A</a:t>
            </a:r>
            <a:r>
              <a:rPr lang="zh-CN" altLang="en-US" dirty="0"/>
              <a:t>需要</a:t>
            </a:r>
            <a:r>
              <a:rPr lang="en" altLang="zh-CN" dirty="0"/>
              <a:t>approve</a:t>
            </a:r>
            <a:r>
              <a:rPr lang="zh-CN" altLang="en-US" dirty="0"/>
              <a:t>给合约</a:t>
            </a:r>
            <a:r>
              <a:rPr lang="en" altLang="zh-CN" dirty="0"/>
              <a:t>C</a:t>
            </a:r>
            <a:r>
              <a:rPr lang="zh-CN" altLang="en-US" dirty="0"/>
              <a:t>一些积分，比如</a:t>
            </a:r>
            <a:r>
              <a:rPr lang="en" altLang="zh-CN" dirty="0"/>
              <a:t>A</a:t>
            </a:r>
            <a:r>
              <a:rPr lang="zh-CN" altLang="en-US" dirty="0"/>
              <a:t>执行</a:t>
            </a:r>
            <a:r>
              <a:rPr lang="en" altLang="zh-CN" dirty="0"/>
              <a:t>ERC20.approve(C,1000)</a:t>
            </a:r>
            <a:r>
              <a:rPr lang="zh-CN" altLang="en" dirty="0"/>
              <a:t>。</a:t>
            </a:r>
            <a:r>
              <a:rPr lang="zh-CN" altLang="en-US" dirty="0"/>
              <a:t>意思就是授权给</a:t>
            </a:r>
            <a:r>
              <a:rPr lang="en" altLang="zh-CN" dirty="0"/>
              <a:t>C</a:t>
            </a:r>
            <a:r>
              <a:rPr lang="zh-CN" altLang="en-US" dirty="0"/>
              <a:t>自己的一些积分，允许他帮我转账。由于合约逻辑是确定的，所以不会发生乱转账的问题。</a:t>
            </a:r>
          </a:p>
          <a:p>
            <a:pPr>
              <a:buFont typeface="+mj-lt"/>
              <a:buAutoNum type="arabicPeriod"/>
            </a:pPr>
            <a:r>
              <a:rPr lang="zh-CN" altLang="en-US" dirty="0"/>
              <a:t>此时</a:t>
            </a:r>
            <a:r>
              <a:rPr lang="en" altLang="zh-CN" dirty="0"/>
              <a:t>ERC20.allowances[A][C]=1000</a:t>
            </a:r>
          </a:p>
          <a:p>
            <a:pPr>
              <a:buFont typeface="+mj-lt"/>
              <a:buAutoNum type="arabicPeriod"/>
            </a:pPr>
            <a:r>
              <a:rPr lang="en" altLang="zh-CN" dirty="0"/>
              <a:t>A</a:t>
            </a:r>
            <a:r>
              <a:rPr lang="zh-CN" altLang="en-US" dirty="0"/>
              <a:t>主动调用</a:t>
            </a:r>
            <a:r>
              <a:rPr lang="en" altLang="zh-CN" dirty="0"/>
              <a:t>C</a:t>
            </a:r>
            <a:r>
              <a:rPr lang="zh-CN" altLang="en-US" dirty="0"/>
              <a:t>合约的某个方法，或者别人调用</a:t>
            </a:r>
            <a:r>
              <a:rPr lang="en" altLang="zh-CN" dirty="0"/>
              <a:t>C</a:t>
            </a:r>
            <a:r>
              <a:rPr lang="zh-CN" altLang="en-US" dirty="0"/>
              <a:t>的某个方法，导致</a:t>
            </a:r>
            <a:r>
              <a:rPr lang="en" altLang="zh-CN" dirty="0"/>
              <a:t>C</a:t>
            </a:r>
            <a:r>
              <a:rPr lang="zh-CN" altLang="en-US" dirty="0"/>
              <a:t>间接调用</a:t>
            </a:r>
            <a:r>
              <a:rPr lang="en" altLang="zh-CN" dirty="0"/>
              <a:t>ERC20.transferFrom(A,B,500)</a:t>
            </a:r>
            <a:r>
              <a:rPr lang="zh-CN" altLang="en" dirty="0"/>
              <a:t>。</a:t>
            </a:r>
            <a:r>
              <a:rPr lang="zh-CN" altLang="en-US" dirty="0"/>
              <a:t>这样就完成了转账。</a:t>
            </a:r>
          </a:p>
          <a:p>
            <a:pPr>
              <a:buFont typeface="+mj-lt"/>
              <a:buAutoNum type="arabicPeriod"/>
            </a:pPr>
            <a:r>
              <a:rPr lang="zh-CN" altLang="en-US" dirty="0"/>
              <a:t>此时</a:t>
            </a:r>
            <a:r>
              <a:rPr lang="en" altLang="zh-CN" dirty="0"/>
              <a:t>ERC20.allowances[A][C]=500,ERC20.balanceOf[B]=500</a:t>
            </a:r>
          </a:p>
          <a:p>
            <a:r>
              <a:rPr lang="zh-CN" altLang="en-US" dirty="0"/>
              <a:t>总结：我们需要授权给合约一些自己的积分，然后由合约将积分转给对方。</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98</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3983990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a:t>
            </a:r>
            <a:r>
              <a:rPr lang="en" altLang="zh-CN" dirty="0"/>
              <a:t>ERC20</a:t>
            </a:r>
            <a:r>
              <a:rPr lang="zh-CN" altLang="en-US" dirty="0"/>
              <a:t>为例，假设</a:t>
            </a:r>
            <a:r>
              <a:rPr lang="en" altLang="zh-CN" dirty="0"/>
              <a:t>A</a:t>
            </a:r>
            <a:r>
              <a:rPr lang="zh-CN" altLang="en-US" dirty="0"/>
              <a:t>有</a:t>
            </a:r>
            <a:r>
              <a:rPr lang="en-US" altLang="zh-CN" dirty="0"/>
              <a:t>10000</a:t>
            </a:r>
            <a:r>
              <a:rPr lang="zh-CN" altLang="en-US" dirty="0"/>
              <a:t>个</a:t>
            </a:r>
            <a:r>
              <a:rPr lang="en" altLang="zh-CN" dirty="0"/>
              <a:t>Token</a:t>
            </a:r>
            <a:r>
              <a:rPr lang="zh-CN" altLang="en-US" dirty="0"/>
              <a:t>积分，</a:t>
            </a:r>
            <a:r>
              <a:rPr lang="en" altLang="zh-CN" dirty="0"/>
              <a:t>B</a:t>
            </a:r>
            <a:r>
              <a:rPr lang="zh-CN" altLang="en-US" dirty="0"/>
              <a:t>有</a:t>
            </a:r>
            <a:r>
              <a:rPr lang="en-US" altLang="zh-CN" dirty="0"/>
              <a:t>0</a:t>
            </a:r>
            <a:r>
              <a:rPr lang="zh-CN" altLang="en-US" dirty="0"/>
              <a:t>个</a:t>
            </a:r>
            <a:r>
              <a:rPr lang="en" altLang="zh-CN" dirty="0"/>
              <a:t>Token</a:t>
            </a:r>
            <a:r>
              <a:rPr lang="zh-CN" altLang="en-US" dirty="0"/>
              <a:t>积分。有一个</a:t>
            </a:r>
            <a:r>
              <a:rPr lang="en" altLang="zh-CN" dirty="0"/>
              <a:t>C</a:t>
            </a:r>
            <a:r>
              <a:rPr lang="zh-CN" altLang="en-US" dirty="0"/>
              <a:t>合约，积分数量也是</a:t>
            </a:r>
            <a:r>
              <a:rPr lang="en-US" altLang="zh-CN" dirty="0"/>
              <a:t>0</a:t>
            </a:r>
            <a:r>
              <a:rPr lang="zh-CN" altLang="en-US" dirty="0"/>
              <a:t>。</a:t>
            </a:r>
          </a:p>
          <a:p>
            <a:r>
              <a:rPr lang="zh-CN" altLang="en-US" dirty="0"/>
              <a:t>显然</a:t>
            </a:r>
            <a:r>
              <a:rPr lang="en" altLang="zh-CN" dirty="0"/>
              <a:t>A</a:t>
            </a:r>
            <a:r>
              <a:rPr lang="zh-CN" altLang="en-US" dirty="0"/>
              <a:t>是可以直接调用</a:t>
            </a:r>
            <a:r>
              <a:rPr lang="en" altLang="zh-CN" dirty="0"/>
              <a:t>ERC20</a:t>
            </a:r>
            <a:r>
              <a:rPr lang="zh-CN" altLang="en-US" dirty="0"/>
              <a:t>的</a:t>
            </a:r>
            <a:r>
              <a:rPr lang="en" altLang="zh-CN" dirty="0"/>
              <a:t>transfer</a:t>
            </a:r>
            <a:r>
              <a:rPr lang="zh-CN" altLang="en-US" dirty="0"/>
              <a:t>方法，转让积分给</a:t>
            </a:r>
            <a:r>
              <a:rPr lang="en" altLang="zh-CN" dirty="0"/>
              <a:t>B</a:t>
            </a:r>
            <a:r>
              <a:rPr lang="zh-CN" altLang="en-US" dirty="0"/>
              <a:t>的。</a:t>
            </a:r>
          </a:p>
          <a:p>
            <a:r>
              <a:rPr lang="zh-CN" altLang="en-US" dirty="0"/>
              <a:t>但是，如果我们希望</a:t>
            </a:r>
            <a:r>
              <a:rPr lang="en" altLang="zh-CN" dirty="0"/>
              <a:t>C</a:t>
            </a:r>
            <a:r>
              <a:rPr lang="zh-CN" altLang="en-US" dirty="0"/>
              <a:t>合约能够在某种情况下帮我们完成转账的操作，就需要引入委托转账机制。这是因为在</a:t>
            </a:r>
            <a:r>
              <a:rPr lang="en" altLang="zh-CN" dirty="0"/>
              <a:t>C</a:t>
            </a:r>
            <a:r>
              <a:rPr lang="zh-CN" altLang="en-US" dirty="0"/>
              <a:t>合约里间接调用</a:t>
            </a:r>
            <a:r>
              <a:rPr lang="en" altLang="zh-CN" dirty="0"/>
              <a:t>ERC20</a:t>
            </a:r>
            <a:r>
              <a:rPr lang="zh-CN" altLang="en-US" dirty="0"/>
              <a:t>的</a:t>
            </a:r>
            <a:r>
              <a:rPr lang="en" altLang="zh-CN" dirty="0"/>
              <a:t>transfer/</a:t>
            </a:r>
            <a:r>
              <a:rPr lang="en" altLang="zh-CN" dirty="0" err="1"/>
              <a:t>trransferFrom</a:t>
            </a:r>
            <a:r>
              <a:rPr lang="zh-CN" altLang="en-US" dirty="0"/>
              <a:t>方法的时候，</a:t>
            </a:r>
            <a:r>
              <a:rPr lang="en" altLang="zh-CN" dirty="0" err="1"/>
              <a:t>msg.sender</a:t>
            </a:r>
            <a:r>
              <a:rPr lang="zh-CN" altLang="en-US" dirty="0"/>
              <a:t>肯定是合约，这样</a:t>
            </a:r>
            <a:r>
              <a:rPr lang="en" altLang="zh-CN" dirty="0"/>
              <a:t>ERC20</a:t>
            </a:r>
            <a:r>
              <a:rPr lang="zh-CN" altLang="en-US" dirty="0"/>
              <a:t>会判断</a:t>
            </a:r>
            <a:r>
              <a:rPr lang="en" altLang="zh-CN" dirty="0"/>
              <a:t>C</a:t>
            </a:r>
            <a:r>
              <a:rPr lang="zh-CN" altLang="en-US" dirty="0"/>
              <a:t>的余额为</a:t>
            </a:r>
            <a:r>
              <a:rPr lang="en-US" altLang="zh-CN" dirty="0"/>
              <a:t>0</a:t>
            </a:r>
            <a:r>
              <a:rPr lang="zh-CN" altLang="en-US" dirty="0"/>
              <a:t>，无法完成转账（</a:t>
            </a:r>
            <a:r>
              <a:rPr lang="en" altLang="zh-CN" dirty="0"/>
              <a:t>insufficient allowance</a:t>
            </a:r>
            <a:r>
              <a:rPr lang="zh-CN" altLang="en" dirty="0"/>
              <a:t>）。</a:t>
            </a:r>
          </a:p>
          <a:p>
            <a:r>
              <a:rPr lang="zh-CN" altLang="en-US" dirty="0"/>
              <a:t>委托转账机制：</a:t>
            </a:r>
          </a:p>
          <a:p>
            <a:pPr>
              <a:buFont typeface="+mj-lt"/>
              <a:buAutoNum type="arabicPeriod"/>
            </a:pPr>
            <a:r>
              <a:rPr lang="en" altLang="zh-CN" dirty="0"/>
              <a:t>A</a:t>
            </a:r>
            <a:r>
              <a:rPr lang="zh-CN" altLang="en-US" dirty="0"/>
              <a:t>需要</a:t>
            </a:r>
            <a:r>
              <a:rPr lang="en" altLang="zh-CN" dirty="0"/>
              <a:t>approve</a:t>
            </a:r>
            <a:r>
              <a:rPr lang="zh-CN" altLang="en-US" dirty="0"/>
              <a:t>给合约</a:t>
            </a:r>
            <a:r>
              <a:rPr lang="en" altLang="zh-CN" dirty="0"/>
              <a:t>C</a:t>
            </a:r>
            <a:r>
              <a:rPr lang="zh-CN" altLang="en-US" dirty="0"/>
              <a:t>一些积分，比如</a:t>
            </a:r>
            <a:r>
              <a:rPr lang="en" altLang="zh-CN" dirty="0"/>
              <a:t>A</a:t>
            </a:r>
            <a:r>
              <a:rPr lang="zh-CN" altLang="en-US" dirty="0"/>
              <a:t>执行</a:t>
            </a:r>
            <a:r>
              <a:rPr lang="en" altLang="zh-CN" dirty="0"/>
              <a:t>ERC20.approve(C,1000)</a:t>
            </a:r>
            <a:r>
              <a:rPr lang="zh-CN" altLang="en" dirty="0"/>
              <a:t>。</a:t>
            </a:r>
            <a:r>
              <a:rPr lang="zh-CN" altLang="en-US" dirty="0"/>
              <a:t>意思就是授权给</a:t>
            </a:r>
            <a:r>
              <a:rPr lang="en" altLang="zh-CN" dirty="0"/>
              <a:t>C</a:t>
            </a:r>
            <a:r>
              <a:rPr lang="zh-CN" altLang="en-US" dirty="0"/>
              <a:t>自己的一些积分，允许他帮我转账。由于合约逻辑是确定的，所以不会发生乱转账的问题。</a:t>
            </a:r>
          </a:p>
          <a:p>
            <a:pPr>
              <a:buFont typeface="+mj-lt"/>
              <a:buAutoNum type="arabicPeriod"/>
            </a:pPr>
            <a:r>
              <a:rPr lang="zh-CN" altLang="en-US" dirty="0"/>
              <a:t>此时</a:t>
            </a:r>
            <a:r>
              <a:rPr lang="en" altLang="zh-CN" dirty="0"/>
              <a:t>ERC20.allowances[A][C]=1000</a:t>
            </a:r>
          </a:p>
          <a:p>
            <a:pPr>
              <a:buFont typeface="+mj-lt"/>
              <a:buAutoNum type="arabicPeriod"/>
            </a:pPr>
            <a:r>
              <a:rPr lang="en" altLang="zh-CN" dirty="0"/>
              <a:t>A</a:t>
            </a:r>
            <a:r>
              <a:rPr lang="zh-CN" altLang="en-US" dirty="0"/>
              <a:t>主动调用</a:t>
            </a:r>
            <a:r>
              <a:rPr lang="en" altLang="zh-CN" dirty="0"/>
              <a:t>C</a:t>
            </a:r>
            <a:r>
              <a:rPr lang="zh-CN" altLang="en-US" dirty="0"/>
              <a:t>合约的某个方法，或者别人调用</a:t>
            </a:r>
            <a:r>
              <a:rPr lang="en" altLang="zh-CN" dirty="0"/>
              <a:t>C</a:t>
            </a:r>
            <a:r>
              <a:rPr lang="zh-CN" altLang="en-US" dirty="0"/>
              <a:t>的某个方法，导致</a:t>
            </a:r>
            <a:r>
              <a:rPr lang="en" altLang="zh-CN" dirty="0"/>
              <a:t>C</a:t>
            </a:r>
            <a:r>
              <a:rPr lang="zh-CN" altLang="en-US" dirty="0"/>
              <a:t>间接调用</a:t>
            </a:r>
            <a:r>
              <a:rPr lang="en" altLang="zh-CN" dirty="0"/>
              <a:t>ERC20.transferFrom(A,B,500)</a:t>
            </a:r>
            <a:r>
              <a:rPr lang="zh-CN" altLang="en" dirty="0"/>
              <a:t>。</a:t>
            </a:r>
            <a:r>
              <a:rPr lang="zh-CN" altLang="en-US" dirty="0"/>
              <a:t>这样就完成了转账。</a:t>
            </a:r>
          </a:p>
          <a:p>
            <a:pPr>
              <a:buFont typeface="+mj-lt"/>
              <a:buAutoNum type="arabicPeriod"/>
            </a:pPr>
            <a:r>
              <a:rPr lang="zh-CN" altLang="en-US" dirty="0"/>
              <a:t>此时</a:t>
            </a:r>
            <a:r>
              <a:rPr lang="en" altLang="zh-CN" dirty="0"/>
              <a:t>ERC20.allowances[A][C]=500,ERC20.balanceOf[B]=500</a:t>
            </a:r>
          </a:p>
          <a:p>
            <a:r>
              <a:rPr lang="zh-CN" altLang="en-US" dirty="0"/>
              <a:t>总结：我们需要授权给合约一些自己的积分，然后由合约将积分转给对方。</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99</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965085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B04EC8B0-5CBB-4C4B-8344-F260A1BDC19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09600" y="1085876"/>
            <a:ext cx="6908800" cy="980017"/>
          </a:xfrm>
        </p:spPr>
        <p:txBody>
          <a:bodyPr/>
          <a:lstStyle>
            <a:lvl1pPr algn="ctr">
              <a:defRPr sz="2370">
                <a:solidFill>
                  <a:srgbClr val="C00000"/>
                </a:solidFill>
              </a:defRPr>
            </a:lvl1pPr>
          </a:lstStyle>
          <a:p>
            <a:r>
              <a:rPr lang="zh-CN" altLang="en-US" noProof="1"/>
              <a:t>单击此处编辑母版标题样式</a:t>
            </a:r>
            <a:endParaRPr lang="zh-TW" altLang="en-US" noProof="1"/>
          </a:p>
        </p:txBody>
      </p:sp>
      <p:sp>
        <p:nvSpPr>
          <p:cNvPr id="3" name="副标题 2"/>
          <p:cNvSpPr>
            <a:spLocks noGrp="1"/>
          </p:cNvSpPr>
          <p:nvPr>
            <p:ph type="subTitle" idx="1"/>
          </p:nvPr>
        </p:nvSpPr>
        <p:spPr>
          <a:xfrm>
            <a:off x="1219200" y="2877039"/>
            <a:ext cx="5689600" cy="945141"/>
          </a:xfrm>
        </p:spPr>
        <p:txBody>
          <a:bodyPr/>
          <a:lstStyle>
            <a:lvl1pPr marL="0" indent="0" algn="ctr">
              <a:buNone/>
              <a:defRPr>
                <a:solidFill>
                  <a:srgbClr val="002060"/>
                </a:solidFill>
              </a:defRPr>
            </a:lvl1pPr>
            <a:lvl2pPr marL="271145" indent="0" algn="ctr">
              <a:buNone/>
              <a:defRPr>
                <a:solidFill>
                  <a:schemeClr val="tx1">
                    <a:tint val="75000"/>
                  </a:schemeClr>
                </a:solidFill>
              </a:defRPr>
            </a:lvl2pPr>
            <a:lvl3pPr marL="541655" indent="0" algn="ctr">
              <a:buNone/>
              <a:defRPr>
                <a:solidFill>
                  <a:schemeClr val="tx1">
                    <a:tint val="75000"/>
                  </a:schemeClr>
                </a:solidFill>
              </a:defRPr>
            </a:lvl3pPr>
            <a:lvl4pPr marL="812800" indent="0" algn="ctr">
              <a:buNone/>
              <a:defRPr>
                <a:solidFill>
                  <a:schemeClr val="tx1">
                    <a:tint val="75000"/>
                  </a:schemeClr>
                </a:solidFill>
              </a:defRPr>
            </a:lvl4pPr>
            <a:lvl5pPr marL="1083945" indent="0" algn="ctr">
              <a:buNone/>
              <a:defRPr>
                <a:solidFill>
                  <a:schemeClr val="tx1">
                    <a:tint val="75000"/>
                  </a:schemeClr>
                </a:solidFill>
              </a:defRPr>
            </a:lvl5pPr>
            <a:lvl6pPr marL="1355090" indent="0" algn="ctr">
              <a:buNone/>
              <a:defRPr>
                <a:solidFill>
                  <a:schemeClr val="tx1">
                    <a:tint val="75000"/>
                  </a:schemeClr>
                </a:solidFill>
              </a:defRPr>
            </a:lvl6pPr>
            <a:lvl7pPr marL="1625600" indent="0" algn="ctr">
              <a:buNone/>
              <a:defRPr>
                <a:solidFill>
                  <a:schemeClr val="tx1">
                    <a:tint val="75000"/>
                  </a:schemeClr>
                </a:solidFill>
              </a:defRPr>
            </a:lvl7pPr>
            <a:lvl8pPr marL="1896745" indent="0" algn="ctr">
              <a:buNone/>
              <a:defRPr>
                <a:solidFill>
                  <a:schemeClr val="tx1">
                    <a:tint val="75000"/>
                  </a:schemeClr>
                </a:solidFill>
              </a:defRPr>
            </a:lvl8pPr>
            <a:lvl9pPr marL="2167890" indent="0" algn="ctr">
              <a:buNone/>
              <a:defRPr>
                <a:solidFill>
                  <a:schemeClr val="tx1">
                    <a:tint val="75000"/>
                  </a:schemeClr>
                </a:solidFill>
              </a:defRPr>
            </a:lvl9pPr>
          </a:lstStyle>
          <a:p>
            <a:r>
              <a:rPr lang="zh-CN" altLang="en-US" noProof="1"/>
              <a:t>单击此处编辑母版副标题样式</a:t>
            </a:r>
            <a:endParaRPr lang="zh-TW" altLang="en-US" noProof="1"/>
          </a:p>
        </p:txBody>
      </p:sp>
      <p:sp>
        <p:nvSpPr>
          <p:cNvPr id="5" name="日期占位符 3">
            <a:extLst>
              <a:ext uri="{FF2B5EF4-FFF2-40B4-BE49-F238E27FC236}">
                <a16:creationId xmlns:a16="http://schemas.microsoft.com/office/drawing/2014/main" id="{F2C0DCE5-3EED-4752-90EE-16B3F5EA451B}"/>
              </a:ext>
            </a:extLst>
          </p:cNvPr>
          <p:cNvSpPr>
            <a:spLocks noGrp="1"/>
          </p:cNvSpPr>
          <p:nvPr>
            <p:ph type="dt" sz="half" idx="10"/>
          </p:nvPr>
        </p:nvSpPr>
        <p:spPr/>
        <p:txBody>
          <a:bodyPr/>
          <a:lstStyle>
            <a:lvl1pPr>
              <a:defRPr smtClean="0"/>
            </a:lvl1pPr>
          </a:lstStyle>
          <a:p>
            <a:fld id="{275CF5A2-F042-43FD-B156-DCC8AE85EECF}" type="datetime1">
              <a:rPr lang="zh-CN" altLang="en-US"/>
              <a:pPr/>
              <a:t>2024/10/3</a:t>
            </a:fld>
            <a:endParaRPr lang="zh-CN" altLang="en-US"/>
          </a:p>
        </p:txBody>
      </p:sp>
      <p:sp>
        <p:nvSpPr>
          <p:cNvPr id="6" name="页脚占位符 4">
            <a:extLst>
              <a:ext uri="{FF2B5EF4-FFF2-40B4-BE49-F238E27FC236}">
                <a16:creationId xmlns:a16="http://schemas.microsoft.com/office/drawing/2014/main" id="{4F3F895F-AE96-48C0-8F2E-CF163F5344CB}"/>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E627BD40-FFB7-4B6D-AA93-0400FB496495}"/>
              </a:ext>
            </a:extLst>
          </p:cNvPr>
          <p:cNvSpPr>
            <a:spLocks noGrp="1"/>
          </p:cNvSpPr>
          <p:nvPr>
            <p:ph type="sldNum" sz="quarter" idx="12"/>
          </p:nvPr>
        </p:nvSpPr>
        <p:spPr/>
        <p:txBody>
          <a:bodyPr/>
          <a:lstStyle>
            <a:lvl1pPr algn="r">
              <a:defRPr smtClean="0"/>
            </a:lvl1pPr>
          </a:lstStyle>
          <a:p>
            <a:fld id="{11CC23F7-074E-4939-A537-1B6E89BFB1C0}" type="slidenum">
              <a:rPr lang="zh-CN" altLang="en-US"/>
              <a:pPr/>
              <a:t>‹#›</a:t>
            </a:fld>
            <a:endParaRPr lang="zh-CN" altLang="en-US" dirty="0"/>
          </a:p>
        </p:txBody>
      </p:sp>
    </p:spTree>
    <p:extLst>
      <p:ext uri="{BB962C8B-B14F-4D97-AF65-F5344CB8AC3E}">
        <p14:creationId xmlns:p14="http://schemas.microsoft.com/office/powerpoint/2010/main" val="2956544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6AF3F098-A3AF-4564-9AC7-B85588C21A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表格占位符 2"/>
          <p:cNvSpPr>
            <a:spLocks noGrp="1"/>
          </p:cNvSpPr>
          <p:nvPr>
            <p:ph type="tbl" idx="1" hasCustomPrompt="1"/>
          </p:nvPr>
        </p:nvSpPr>
        <p:spPr>
          <a:xfrm>
            <a:off x="416278" y="797992"/>
            <a:ext cx="7315200" cy="3271309"/>
          </a:xfrm>
        </p:spPr>
        <p:txBody>
          <a:bodyPr rtlCol="0">
            <a:noAutofit/>
          </a:bodyPr>
          <a:lstStyle/>
          <a:p>
            <a:pPr lvl="0"/>
            <a:r>
              <a:rPr lang="zh-CN" altLang="en-US" noProof="0"/>
              <a:t>单击图标添加表格</a:t>
            </a:r>
          </a:p>
        </p:txBody>
      </p:sp>
      <p:sp>
        <p:nvSpPr>
          <p:cNvPr id="8" name="标题 7"/>
          <p:cNvSpPr>
            <a:spLocks noGrp="1"/>
          </p:cNvSpPr>
          <p:nvPr>
            <p:ph type="title"/>
          </p:nvPr>
        </p:nvSpPr>
        <p:spPr/>
        <p:txBody>
          <a:bodyPr/>
          <a:lstStyle/>
          <a:p>
            <a:r>
              <a:rPr lang="zh-CN" altLang="en-US" noProof="1"/>
              <a:t>单击此处编辑母版标题样式</a:t>
            </a:r>
          </a:p>
        </p:txBody>
      </p:sp>
      <p:sp>
        <p:nvSpPr>
          <p:cNvPr id="5" name="Rectangle 4">
            <a:extLst>
              <a:ext uri="{FF2B5EF4-FFF2-40B4-BE49-F238E27FC236}">
                <a16:creationId xmlns:a16="http://schemas.microsoft.com/office/drawing/2014/main" id="{873AF35A-7078-4D5D-BB7E-DA1915EB1930}"/>
              </a:ext>
            </a:extLst>
          </p:cNvPr>
          <p:cNvSpPr>
            <a:spLocks noGrp="1" noChangeArrowheads="1"/>
          </p:cNvSpPr>
          <p:nvPr>
            <p:ph type="dt" sz="half" idx="10"/>
          </p:nvPr>
        </p:nvSpPr>
        <p:spPr/>
        <p:txBody>
          <a:bodyPr/>
          <a:lstStyle>
            <a:lvl1pPr>
              <a:defRPr smtClean="0"/>
            </a:lvl1pPr>
          </a:lstStyle>
          <a:p>
            <a:fld id="{E61FBA08-91CC-4FB4-84BB-51B9B5DE7325}" type="datetime1">
              <a:rPr lang="zh-CN" altLang="en-US"/>
              <a:pPr/>
              <a:t>2024/10/3</a:t>
            </a:fld>
            <a:endParaRPr lang="zh-CN" altLang="en-US"/>
          </a:p>
        </p:txBody>
      </p:sp>
      <p:sp>
        <p:nvSpPr>
          <p:cNvPr id="6" name="Rectangle 5">
            <a:extLst>
              <a:ext uri="{FF2B5EF4-FFF2-40B4-BE49-F238E27FC236}">
                <a16:creationId xmlns:a16="http://schemas.microsoft.com/office/drawing/2014/main" id="{5822B82C-A697-4FEC-9BDD-EDDED3C32C5D}"/>
              </a:ext>
            </a:extLst>
          </p:cNvPr>
          <p:cNvSpPr>
            <a:spLocks noGrp="1" noChangeArrowheads="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F6860C37-8069-4886-8D97-D72390CE9C6D}"/>
              </a:ext>
            </a:extLst>
          </p:cNvPr>
          <p:cNvSpPr>
            <a:spLocks noGrp="1"/>
          </p:cNvSpPr>
          <p:nvPr>
            <p:ph type="sldNum" sz="quarter" idx="12"/>
          </p:nvPr>
        </p:nvSpPr>
        <p:spPr>
          <a:xfrm>
            <a:off x="6072188" y="4430713"/>
            <a:ext cx="1897062" cy="133350"/>
          </a:xfrm>
        </p:spPr>
        <p:txBody>
          <a:bodyPr/>
          <a:lstStyle>
            <a:lvl1pPr>
              <a:defRPr smtClean="0"/>
            </a:lvl1pPr>
          </a:lstStyle>
          <a:p>
            <a:fld id="{E809B124-0177-47BB-8ECD-2B8F2661BC2D}" type="slidenum">
              <a:rPr lang="zh-CN" altLang="en-US"/>
              <a:pPr/>
              <a:t>‹#›</a:t>
            </a:fld>
            <a:endParaRPr lang="zh-CN" altLang="en-US"/>
          </a:p>
        </p:txBody>
      </p:sp>
    </p:spTree>
    <p:extLst>
      <p:ext uri="{BB962C8B-B14F-4D97-AF65-F5344CB8AC3E}">
        <p14:creationId xmlns:p14="http://schemas.microsoft.com/office/powerpoint/2010/main" val="3105324056"/>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C4D0E8F5-8B28-458F-A992-C7095BBE24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3" name="内容占位符 2"/>
          <p:cNvSpPr>
            <a:spLocks noGrp="1"/>
          </p:cNvSpPr>
          <p:nvPr>
            <p:ph idx="1"/>
          </p:nvPr>
        </p:nvSpPr>
        <p:spPr/>
        <p:txBody>
          <a:bodyPr/>
          <a:lstStyle>
            <a:lvl1pPr marL="158750" indent="-158750">
              <a:defRPr lang="zh-CN" altLang="en-US" sz="1420" b="0" kern="1200" baseline="0" dirty="0" smtClean="0">
                <a:solidFill>
                  <a:srgbClr val="002060"/>
                </a:solidFill>
                <a:latin typeface="+mn-lt"/>
                <a:ea typeface="+mn-ea"/>
                <a:cs typeface="+mn-cs"/>
              </a:defRPr>
            </a:lvl1pPr>
            <a:lvl2pPr marL="415925" indent="-203200">
              <a:defRPr lang="zh-CN" altLang="en-US" sz="1185" b="0" kern="1200" baseline="0" dirty="0" smtClean="0">
                <a:solidFill>
                  <a:srgbClr val="002060"/>
                </a:solidFill>
                <a:latin typeface="+mn-lt"/>
                <a:ea typeface="+mn-ea"/>
                <a:cs typeface="+mn-cs"/>
              </a:defRPr>
            </a:lvl2pPr>
            <a:lvl3pPr marL="561975" indent="-169545">
              <a:defRPr lang="zh-CN" altLang="en-US" b="0" kern="1200" baseline="0" dirty="0" smtClean="0">
                <a:solidFill>
                  <a:srgbClr val="002060"/>
                </a:solidFill>
                <a:latin typeface="+mn-lt"/>
                <a:ea typeface="+mn-ea"/>
                <a:cs typeface="+mn-cs"/>
              </a:defRPr>
            </a:lvl3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5" name="日期占位符 3">
            <a:extLst>
              <a:ext uri="{FF2B5EF4-FFF2-40B4-BE49-F238E27FC236}">
                <a16:creationId xmlns:a16="http://schemas.microsoft.com/office/drawing/2014/main" id="{C05E0AAC-CB3B-4E2A-A58B-E32C24317CB5}"/>
              </a:ext>
            </a:extLst>
          </p:cNvPr>
          <p:cNvSpPr>
            <a:spLocks noGrp="1"/>
          </p:cNvSpPr>
          <p:nvPr>
            <p:ph type="dt" sz="half" idx="10"/>
          </p:nvPr>
        </p:nvSpPr>
        <p:spPr/>
        <p:txBody>
          <a:bodyPr/>
          <a:lstStyle>
            <a:lvl1pPr>
              <a:defRPr smtClean="0"/>
            </a:lvl1pPr>
          </a:lstStyle>
          <a:p>
            <a:fld id="{2DF32C2A-48CD-43D4-8F44-86643E149E68}" type="datetime1">
              <a:rPr lang="zh-CN" altLang="en-US"/>
              <a:pPr/>
              <a:t>2024/10/3</a:t>
            </a:fld>
            <a:endParaRPr lang="zh-CN" altLang="en-US"/>
          </a:p>
        </p:txBody>
      </p:sp>
      <p:sp>
        <p:nvSpPr>
          <p:cNvPr id="6" name="页脚占位符 4">
            <a:extLst>
              <a:ext uri="{FF2B5EF4-FFF2-40B4-BE49-F238E27FC236}">
                <a16:creationId xmlns:a16="http://schemas.microsoft.com/office/drawing/2014/main" id="{F661B7C5-D85C-47B2-891A-3D3F77691887}"/>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0FDE84C6-EE0C-442D-9FC4-97BBE0EF855B}"/>
              </a:ext>
            </a:extLst>
          </p:cNvPr>
          <p:cNvSpPr>
            <a:spLocks noGrp="1"/>
          </p:cNvSpPr>
          <p:nvPr>
            <p:ph type="sldNum" sz="quarter" idx="12"/>
          </p:nvPr>
        </p:nvSpPr>
        <p:spPr>
          <a:xfrm>
            <a:off x="6164263" y="4422775"/>
            <a:ext cx="1897062" cy="133350"/>
          </a:xfrm>
        </p:spPr>
        <p:txBody>
          <a:bodyPr/>
          <a:lstStyle>
            <a:lvl1pPr>
              <a:defRPr smtClean="0"/>
            </a:lvl1pPr>
          </a:lstStyle>
          <a:p>
            <a:fld id="{540A992F-5DCC-4158-8F65-2931565470F3}" type="slidenum">
              <a:rPr lang="zh-CN" altLang="en-US"/>
              <a:pPr/>
              <a:t>‹#›</a:t>
            </a:fld>
            <a:r>
              <a:rPr lang="en-US" altLang="zh-CN" dirty="0"/>
              <a:t>/34</a:t>
            </a:r>
            <a:endParaRPr lang="zh-CN" altLang="en-US" dirty="0"/>
          </a:p>
        </p:txBody>
      </p:sp>
    </p:spTree>
    <p:extLst>
      <p:ext uri="{BB962C8B-B14F-4D97-AF65-F5344CB8AC3E}">
        <p14:creationId xmlns:p14="http://schemas.microsoft.com/office/powerpoint/2010/main" val="1316460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41A836E0-9E07-4C1A-A90A-97EA9AF0B27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占位符 2"/>
          <p:cNvSpPr>
            <a:spLocks noGrp="1"/>
          </p:cNvSpPr>
          <p:nvPr>
            <p:ph type="body" idx="1"/>
          </p:nvPr>
        </p:nvSpPr>
        <p:spPr>
          <a:xfrm>
            <a:off x="642056" y="1529553"/>
            <a:ext cx="6908800" cy="1000125"/>
          </a:xfrm>
        </p:spPr>
        <p:txBody>
          <a:bodyPr anchor="ctr"/>
          <a:lstStyle>
            <a:lvl1pPr marL="0" indent="0" algn="ctr">
              <a:buNone/>
              <a:defRPr sz="2135">
                <a:solidFill>
                  <a:srgbClr val="C00000"/>
                </a:solidFill>
              </a:defRPr>
            </a:lvl1pPr>
            <a:lvl2pPr marL="271145" indent="0">
              <a:buNone/>
              <a:defRPr sz="1065">
                <a:solidFill>
                  <a:schemeClr val="tx1">
                    <a:tint val="75000"/>
                  </a:schemeClr>
                </a:solidFill>
              </a:defRPr>
            </a:lvl2pPr>
            <a:lvl3pPr marL="541655" indent="0">
              <a:buNone/>
              <a:defRPr sz="950">
                <a:solidFill>
                  <a:schemeClr val="tx1">
                    <a:tint val="75000"/>
                  </a:schemeClr>
                </a:solidFill>
              </a:defRPr>
            </a:lvl3pPr>
            <a:lvl4pPr marL="812800" indent="0">
              <a:buNone/>
              <a:defRPr sz="830">
                <a:solidFill>
                  <a:schemeClr val="tx1">
                    <a:tint val="75000"/>
                  </a:schemeClr>
                </a:solidFill>
              </a:defRPr>
            </a:lvl4pPr>
            <a:lvl5pPr marL="1083945" indent="0">
              <a:buNone/>
              <a:defRPr sz="830">
                <a:solidFill>
                  <a:schemeClr val="tx1">
                    <a:tint val="75000"/>
                  </a:schemeClr>
                </a:solidFill>
              </a:defRPr>
            </a:lvl5pPr>
            <a:lvl6pPr marL="1355090" indent="0">
              <a:buNone/>
              <a:defRPr sz="830">
                <a:solidFill>
                  <a:schemeClr val="tx1">
                    <a:tint val="75000"/>
                  </a:schemeClr>
                </a:solidFill>
              </a:defRPr>
            </a:lvl6pPr>
            <a:lvl7pPr marL="1625600" indent="0">
              <a:buNone/>
              <a:defRPr sz="830">
                <a:solidFill>
                  <a:schemeClr val="tx1">
                    <a:tint val="75000"/>
                  </a:schemeClr>
                </a:solidFill>
              </a:defRPr>
            </a:lvl7pPr>
            <a:lvl8pPr marL="1896745" indent="0">
              <a:buNone/>
              <a:defRPr sz="830">
                <a:solidFill>
                  <a:schemeClr val="tx1">
                    <a:tint val="75000"/>
                  </a:schemeClr>
                </a:solidFill>
              </a:defRPr>
            </a:lvl8pPr>
            <a:lvl9pPr marL="2167890" indent="0">
              <a:buNone/>
              <a:defRPr sz="830">
                <a:solidFill>
                  <a:schemeClr val="tx1">
                    <a:tint val="75000"/>
                  </a:schemeClr>
                </a:solidFill>
              </a:defRPr>
            </a:lvl9pPr>
          </a:lstStyle>
          <a:p>
            <a:pPr lvl="0"/>
            <a:r>
              <a:rPr lang="zh-CN" altLang="en-US" noProof="1"/>
              <a:t>单击此处编辑母版文本样式</a:t>
            </a:r>
          </a:p>
        </p:txBody>
      </p:sp>
      <p:sp>
        <p:nvSpPr>
          <p:cNvPr id="7" name="标题 6"/>
          <p:cNvSpPr>
            <a:spLocks noGrp="1"/>
          </p:cNvSpPr>
          <p:nvPr>
            <p:ph type="title"/>
          </p:nvPr>
        </p:nvSpPr>
        <p:spPr/>
        <p:txBody>
          <a:bodyPr/>
          <a:lstStyle/>
          <a:p>
            <a:r>
              <a:rPr lang="zh-CN" altLang="en-US" noProof="1"/>
              <a:t>单击此处编辑母版标题样式</a:t>
            </a:r>
          </a:p>
        </p:txBody>
      </p:sp>
      <p:sp>
        <p:nvSpPr>
          <p:cNvPr id="5" name="日期占位符 3">
            <a:extLst>
              <a:ext uri="{FF2B5EF4-FFF2-40B4-BE49-F238E27FC236}">
                <a16:creationId xmlns:a16="http://schemas.microsoft.com/office/drawing/2014/main" id="{A52F111A-1FF7-4423-90A3-E2CE9901576E}"/>
              </a:ext>
            </a:extLst>
          </p:cNvPr>
          <p:cNvSpPr>
            <a:spLocks noGrp="1"/>
          </p:cNvSpPr>
          <p:nvPr>
            <p:ph type="dt" sz="half" idx="10"/>
          </p:nvPr>
        </p:nvSpPr>
        <p:spPr/>
        <p:txBody>
          <a:bodyPr/>
          <a:lstStyle>
            <a:lvl1pPr>
              <a:defRPr smtClean="0"/>
            </a:lvl1pPr>
          </a:lstStyle>
          <a:p>
            <a:fld id="{6C799146-1CDB-4B1E-AC97-9B39605BB7D5}" type="datetime1">
              <a:rPr lang="zh-CN" altLang="en-US"/>
              <a:pPr/>
              <a:t>2024/10/3</a:t>
            </a:fld>
            <a:endParaRPr lang="zh-CN" altLang="en-US"/>
          </a:p>
        </p:txBody>
      </p:sp>
      <p:sp>
        <p:nvSpPr>
          <p:cNvPr id="6" name="页脚占位符 4">
            <a:extLst>
              <a:ext uri="{FF2B5EF4-FFF2-40B4-BE49-F238E27FC236}">
                <a16:creationId xmlns:a16="http://schemas.microsoft.com/office/drawing/2014/main" id="{B042392D-97C8-4660-B8FB-6362EBCF2F33}"/>
              </a:ext>
            </a:extLst>
          </p:cNvPr>
          <p:cNvSpPr>
            <a:spLocks noGrp="1"/>
          </p:cNvSpPr>
          <p:nvPr>
            <p:ph type="ftr" sz="quarter" idx="11"/>
          </p:nvPr>
        </p:nvSpPr>
        <p:spPr/>
        <p:txBody>
          <a:bodyPr/>
          <a:lstStyle>
            <a:lvl1pPr>
              <a:defRPr/>
            </a:lvl1pPr>
          </a:lstStyle>
          <a:p>
            <a:endParaRPr lang="zh-CN" altLang="en-US"/>
          </a:p>
        </p:txBody>
      </p:sp>
      <p:sp>
        <p:nvSpPr>
          <p:cNvPr id="8" name="灯片编号占位符 5">
            <a:extLst>
              <a:ext uri="{FF2B5EF4-FFF2-40B4-BE49-F238E27FC236}">
                <a16:creationId xmlns:a16="http://schemas.microsoft.com/office/drawing/2014/main" id="{27182AD4-25A5-43F7-8085-F4B392BAA9D7}"/>
              </a:ext>
            </a:extLst>
          </p:cNvPr>
          <p:cNvSpPr>
            <a:spLocks noGrp="1"/>
          </p:cNvSpPr>
          <p:nvPr>
            <p:ph type="sldNum" sz="quarter" idx="12"/>
          </p:nvPr>
        </p:nvSpPr>
        <p:spPr>
          <a:xfrm>
            <a:off x="6164263" y="4427538"/>
            <a:ext cx="1897062" cy="133350"/>
          </a:xfrm>
        </p:spPr>
        <p:txBody>
          <a:bodyPr/>
          <a:lstStyle>
            <a:lvl1pPr>
              <a:defRPr smtClean="0"/>
            </a:lvl1pPr>
          </a:lstStyle>
          <a:p>
            <a:fld id="{CDB34413-C6D9-4FCE-8A72-A5832E45A485}" type="slidenum">
              <a:rPr lang="zh-CN" altLang="en-US"/>
              <a:pPr/>
              <a:t>‹#›</a:t>
            </a:fld>
            <a:endParaRPr lang="zh-CN" altLang="en-US"/>
          </a:p>
        </p:txBody>
      </p:sp>
    </p:spTree>
    <p:extLst>
      <p:ext uri="{BB962C8B-B14F-4D97-AF65-F5344CB8AC3E}">
        <p14:creationId xmlns:p14="http://schemas.microsoft.com/office/powerpoint/2010/main" val="720884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Picture 4" descr="浙江大学">
            <a:extLst>
              <a:ext uri="{FF2B5EF4-FFF2-40B4-BE49-F238E27FC236}">
                <a16:creationId xmlns:a16="http://schemas.microsoft.com/office/drawing/2014/main" id="{480BCBD7-0BAE-4B62-B024-A17324BEE7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3" name="内容占位符 2"/>
          <p:cNvSpPr>
            <a:spLocks noGrp="1"/>
          </p:cNvSpPr>
          <p:nvPr>
            <p:ph sz="half" idx="1"/>
          </p:nvPr>
        </p:nvSpPr>
        <p:spPr>
          <a:xfrm>
            <a:off x="406403" y="1066809"/>
            <a:ext cx="3589867" cy="3017309"/>
          </a:xfrm>
        </p:spPr>
        <p:txBody>
          <a:bodyPr/>
          <a:lstStyle>
            <a:lvl1pPr>
              <a:defRPr sz="1660"/>
            </a:lvl1pPr>
            <a:lvl2pPr>
              <a:defRPr sz="1420"/>
            </a:lvl2pPr>
            <a:lvl3pPr>
              <a:defRPr sz="1185"/>
            </a:lvl3pPr>
            <a:lvl4pPr>
              <a:defRPr sz="1065"/>
            </a:lvl4pPr>
            <a:lvl5pPr>
              <a:defRPr sz="1065"/>
            </a:lvl5pPr>
            <a:lvl6pPr>
              <a:defRPr sz="1065"/>
            </a:lvl6pPr>
            <a:lvl7pPr>
              <a:defRPr sz="1065"/>
            </a:lvl7pPr>
            <a:lvl8pPr>
              <a:defRPr sz="1065"/>
            </a:lvl8pPr>
            <a:lvl9pPr>
              <a:defRPr sz="106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4" name="内容占位符 3"/>
          <p:cNvSpPr>
            <a:spLocks noGrp="1"/>
          </p:cNvSpPr>
          <p:nvPr>
            <p:ph sz="half" idx="2"/>
          </p:nvPr>
        </p:nvSpPr>
        <p:spPr>
          <a:xfrm>
            <a:off x="4131733" y="1066809"/>
            <a:ext cx="3589867" cy="3017309"/>
          </a:xfrm>
        </p:spPr>
        <p:txBody>
          <a:bodyPr/>
          <a:lstStyle>
            <a:lvl1pPr>
              <a:defRPr sz="1660"/>
            </a:lvl1pPr>
            <a:lvl2pPr>
              <a:defRPr sz="1420"/>
            </a:lvl2pPr>
            <a:lvl3pPr>
              <a:defRPr sz="1185"/>
            </a:lvl3pPr>
            <a:lvl4pPr>
              <a:defRPr sz="1065"/>
            </a:lvl4pPr>
            <a:lvl5pPr>
              <a:defRPr sz="1065"/>
            </a:lvl5pPr>
            <a:lvl6pPr>
              <a:defRPr sz="1065"/>
            </a:lvl6pPr>
            <a:lvl7pPr>
              <a:defRPr sz="1065"/>
            </a:lvl7pPr>
            <a:lvl8pPr>
              <a:defRPr sz="1065"/>
            </a:lvl8pPr>
            <a:lvl9pPr>
              <a:defRPr sz="106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6" name="日期占位符 3">
            <a:extLst>
              <a:ext uri="{FF2B5EF4-FFF2-40B4-BE49-F238E27FC236}">
                <a16:creationId xmlns:a16="http://schemas.microsoft.com/office/drawing/2014/main" id="{DA3BD889-6C11-414A-9E5F-D5073D2C75D2}"/>
              </a:ext>
            </a:extLst>
          </p:cNvPr>
          <p:cNvSpPr>
            <a:spLocks noGrp="1"/>
          </p:cNvSpPr>
          <p:nvPr>
            <p:ph type="dt" sz="half" idx="10"/>
          </p:nvPr>
        </p:nvSpPr>
        <p:spPr/>
        <p:txBody>
          <a:bodyPr/>
          <a:lstStyle>
            <a:lvl1pPr>
              <a:defRPr smtClean="0"/>
            </a:lvl1pPr>
          </a:lstStyle>
          <a:p>
            <a:fld id="{8C5264EA-829C-4D8A-B94F-EDBA143BFB79}" type="datetime1">
              <a:rPr lang="zh-CN" altLang="en-US"/>
              <a:pPr/>
              <a:t>2024/10/3</a:t>
            </a:fld>
            <a:endParaRPr lang="zh-CN" altLang="en-US"/>
          </a:p>
        </p:txBody>
      </p:sp>
      <p:sp>
        <p:nvSpPr>
          <p:cNvPr id="7" name="页脚占位符 4">
            <a:extLst>
              <a:ext uri="{FF2B5EF4-FFF2-40B4-BE49-F238E27FC236}">
                <a16:creationId xmlns:a16="http://schemas.microsoft.com/office/drawing/2014/main" id="{27A56C61-228B-4CC2-98E4-5AA55F5D7863}"/>
              </a:ext>
            </a:extLst>
          </p:cNvPr>
          <p:cNvSpPr>
            <a:spLocks noGrp="1"/>
          </p:cNvSpPr>
          <p:nvPr>
            <p:ph type="ftr" sz="quarter" idx="11"/>
          </p:nvPr>
        </p:nvSpPr>
        <p:spPr/>
        <p:txBody>
          <a:bodyPr/>
          <a:lstStyle>
            <a:lvl1pPr>
              <a:defRPr/>
            </a:lvl1pPr>
          </a:lstStyle>
          <a:p>
            <a:endParaRPr lang="zh-CN" altLang="en-US"/>
          </a:p>
        </p:txBody>
      </p:sp>
      <p:sp>
        <p:nvSpPr>
          <p:cNvPr id="8" name="灯片编号占位符 5">
            <a:extLst>
              <a:ext uri="{FF2B5EF4-FFF2-40B4-BE49-F238E27FC236}">
                <a16:creationId xmlns:a16="http://schemas.microsoft.com/office/drawing/2014/main" id="{3E5E4ABC-FB1A-4109-9318-453FECA0EF14}"/>
              </a:ext>
            </a:extLst>
          </p:cNvPr>
          <p:cNvSpPr>
            <a:spLocks noGrp="1"/>
          </p:cNvSpPr>
          <p:nvPr>
            <p:ph type="sldNum" sz="quarter" idx="12"/>
          </p:nvPr>
        </p:nvSpPr>
        <p:spPr>
          <a:xfrm>
            <a:off x="6164263" y="4422775"/>
            <a:ext cx="1897062" cy="133350"/>
          </a:xfrm>
        </p:spPr>
        <p:txBody>
          <a:bodyPr/>
          <a:lstStyle>
            <a:lvl1pPr>
              <a:defRPr smtClean="0"/>
            </a:lvl1pPr>
          </a:lstStyle>
          <a:p>
            <a:fld id="{99043689-6034-494E-8053-19AFAF741603}" type="slidenum">
              <a:rPr lang="zh-CN" altLang="en-US"/>
              <a:pPr/>
              <a:t>‹#›</a:t>
            </a:fld>
            <a:endParaRPr lang="zh-CN" altLang="en-US"/>
          </a:p>
        </p:txBody>
      </p:sp>
    </p:spTree>
    <p:extLst>
      <p:ext uri="{BB962C8B-B14F-4D97-AF65-F5344CB8AC3E}">
        <p14:creationId xmlns:p14="http://schemas.microsoft.com/office/powerpoint/2010/main" val="121657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pic>
        <p:nvPicPr>
          <p:cNvPr id="7" name="Picture 4" descr="浙江大学">
            <a:extLst>
              <a:ext uri="{FF2B5EF4-FFF2-40B4-BE49-F238E27FC236}">
                <a16:creationId xmlns:a16="http://schemas.microsoft.com/office/drawing/2014/main" id="{28050844-A72B-4B74-A786-851F83740C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a:lvl1pPr>
          </a:lstStyle>
          <a:p>
            <a:r>
              <a:rPr lang="zh-CN" altLang="en-US" noProof="1"/>
              <a:t>单击此处编辑母版标题样式</a:t>
            </a:r>
            <a:endParaRPr lang="zh-TW" altLang="en-US" noProof="1"/>
          </a:p>
        </p:txBody>
      </p:sp>
      <p:sp>
        <p:nvSpPr>
          <p:cNvPr id="3" name="文本占位符 2"/>
          <p:cNvSpPr>
            <a:spLocks noGrp="1"/>
          </p:cNvSpPr>
          <p:nvPr>
            <p:ph type="body" idx="1"/>
          </p:nvPr>
        </p:nvSpPr>
        <p:spPr>
          <a:xfrm>
            <a:off x="406400" y="1023409"/>
            <a:ext cx="3591278" cy="426508"/>
          </a:xfrm>
        </p:spPr>
        <p:txBody>
          <a:bodyPr anchor="b"/>
          <a:lstStyle>
            <a:lvl1pPr marL="0" indent="0">
              <a:buNone/>
              <a:defRPr sz="1420" b="1"/>
            </a:lvl1pPr>
            <a:lvl2pPr marL="271145" indent="0">
              <a:buNone/>
              <a:defRPr sz="1185" b="1"/>
            </a:lvl2pPr>
            <a:lvl3pPr marL="541655" indent="0">
              <a:buNone/>
              <a:defRPr sz="1065" b="1"/>
            </a:lvl3pPr>
            <a:lvl4pPr marL="812800" indent="0">
              <a:buNone/>
              <a:defRPr sz="950" b="1"/>
            </a:lvl4pPr>
            <a:lvl5pPr marL="1083945" indent="0">
              <a:buNone/>
              <a:defRPr sz="950" b="1"/>
            </a:lvl5pPr>
            <a:lvl6pPr marL="1355090" indent="0">
              <a:buNone/>
              <a:defRPr sz="950" b="1"/>
            </a:lvl6pPr>
            <a:lvl7pPr marL="1625600" indent="0">
              <a:buNone/>
              <a:defRPr sz="950" b="1"/>
            </a:lvl7pPr>
            <a:lvl8pPr marL="1896745" indent="0">
              <a:buNone/>
              <a:defRPr sz="950" b="1"/>
            </a:lvl8pPr>
            <a:lvl9pPr marL="2167890" indent="0">
              <a:buNone/>
              <a:defRPr sz="950" b="1"/>
            </a:lvl9pPr>
          </a:lstStyle>
          <a:p>
            <a:pPr lvl="0"/>
            <a:r>
              <a:rPr lang="zh-CN" altLang="en-US" noProof="1"/>
              <a:t>单击此处编辑母版文本样式</a:t>
            </a:r>
          </a:p>
        </p:txBody>
      </p:sp>
      <p:sp>
        <p:nvSpPr>
          <p:cNvPr id="4" name="内容占位符 3"/>
          <p:cNvSpPr>
            <a:spLocks noGrp="1"/>
          </p:cNvSpPr>
          <p:nvPr>
            <p:ph sz="half" idx="2"/>
          </p:nvPr>
        </p:nvSpPr>
        <p:spPr>
          <a:xfrm>
            <a:off x="406400" y="1449917"/>
            <a:ext cx="3591278" cy="2634192"/>
          </a:xfrm>
        </p:spPr>
        <p:txBody>
          <a:bodyPr/>
          <a:lstStyle>
            <a:lvl1pPr>
              <a:defRPr sz="1420"/>
            </a:lvl1pPr>
            <a:lvl2pPr>
              <a:defRPr sz="1185"/>
            </a:lvl2pPr>
            <a:lvl3pPr>
              <a:defRPr sz="1065"/>
            </a:lvl3pPr>
            <a:lvl4pPr>
              <a:defRPr sz="950"/>
            </a:lvl4pPr>
            <a:lvl5pPr>
              <a:defRPr sz="950"/>
            </a:lvl5pPr>
            <a:lvl6pPr>
              <a:defRPr sz="950"/>
            </a:lvl6pPr>
            <a:lvl7pPr>
              <a:defRPr sz="950"/>
            </a:lvl7pPr>
            <a:lvl8pPr>
              <a:defRPr sz="950"/>
            </a:lvl8pPr>
            <a:lvl9pPr>
              <a:defRPr sz="95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5" name="文本占位符 4"/>
          <p:cNvSpPr>
            <a:spLocks noGrp="1"/>
          </p:cNvSpPr>
          <p:nvPr>
            <p:ph type="body" sz="quarter" idx="3"/>
          </p:nvPr>
        </p:nvSpPr>
        <p:spPr>
          <a:xfrm>
            <a:off x="4128916" y="1023409"/>
            <a:ext cx="3592689" cy="426508"/>
          </a:xfrm>
        </p:spPr>
        <p:txBody>
          <a:bodyPr anchor="b"/>
          <a:lstStyle>
            <a:lvl1pPr marL="0" indent="0">
              <a:buNone/>
              <a:defRPr sz="1420" b="1"/>
            </a:lvl1pPr>
            <a:lvl2pPr marL="271145" indent="0">
              <a:buNone/>
              <a:defRPr sz="1185" b="1"/>
            </a:lvl2pPr>
            <a:lvl3pPr marL="541655" indent="0">
              <a:buNone/>
              <a:defRPr sz="1065" b="1"/>
            </a:lvl3pPr>
            <a:lvl4pPr marL="812800" indent="0">
              <a:buNone/>
              <a:defRPr sz="950" b="1"/>
            </a:lvl4pPr>
            <a:lvl5pPr marL="1083945" indent="0">
              <a:buNone/>
              <a:defRPr sz="950" b="1"/>
            </a:lvl5pPr>
            <a:lvl6pPr marL="1355090" indent="0">
              <a:buNone/>
              <a:defRPr sz="950" b="1"/>
            </a:lvl6pPr>
            <a:lvl7pPr marL="1625600" indent="0">
              <a:buNone/>
              <a:defRPr sz="950" b="1"/>
            </a:lvl7pPr>
            <a:lvl8pPr marL="1896745" indent="0">
              <a:buNone/>
              <a:defRPr sz="950" b="1"/>
            </a:lvl8pPr>
            <a:lvl9pPr marL="2167890" indent="0">
              <a:buNone/>
              <a:defRPr sz="950" b="1"/>
            </a:lvl9pPr>
          </a:lstStyle>
          <a:p>
            <a:pPr lvl="0"/>
            <a:r>
              <a:rPr lang="zh-CN" altLang="en-US" noProof="1"/>
              <a:t>单击此处编辑母版文本样式</a:t>
            </a:r>
          </a:p>
        </p:txBody>
      </p:sp>
      <p:sp>
        <p:nvSpPr>
          <p:cNvPr id="6" name="内容占位符 5"/>
          <p:cNvSpPr>
            <a:spLocks noGrp="1"/>
          </p:cNvSpPr>
          <p:nvPr>
            <p:ph sz="quarter" idx="4"/>
          </p:nvPr>
        </p:nvSpPr>
        <p:spPr>
          <a:xfrm>
            <a:off x="4128916" y="1449917"/>
            <a:ext cx="3592689" cy="2634192"/>
          </a:xfrm>
        </p:spPr>
        <p:txBody>
          <a:bodyPr/>
          <a:lstStyle>
            <a:lvl1pPr>
              <a:defRPr sz="1420"/>
            </a:lvl1pPr>
            <a:lvl2pPr>
              <a:defRPr sz="1185"/>
            </a:lvl2pPr>
            <a:lvl3pPr>
              <a:defRPr sz="1065"/>
            </a:lvl3pPr>
            <a:lvl4pPr>
              <a:defRPr sz="950"/>
            </a:lvl4pPr>
            <a:lvl5pPr>
              <a:defRPr sz="950"/>
            </a:lvl5pPr>
            <a:lvl6pPr>
              <a:defRPr sz="950"/>
            </a:lvl6pPr>
            <a:lvl7pPr>
              <a:defRPr sz="950"/>
            </a:lvl7pPr>
            <a:lvl8pPr>
              <a:defRPr sz="950"/>
            </a:lvl8pPr>
            <a:lvl9pPr>
              <a:defRPr sz="95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8" name="日期占位符 3">
            <a:extLst>
              <a:ext uri="{FF2B5EF4-FFF2-40B4-BE49-F238E27FC236}">
                <a16:creationId xmlns:a16="http://schemas.microsoft.com/office/drawing/2014/main" id="{070498D2-3F5F-429E-9A10-062ABE8628FB}"/>
              </a:ext>
            </a:extLst>
          </p:cNvPr>
          <p:cNvSpPr>
            <a:spLocks noGrp="1"/>
          </p:cNvSpPr>
          <p:nvPr>
            <p:ph type="dt" sz="half" idx="10"/>
          </p:nvPr>
        </p:nvSpPr>
        <p:spPr/>
        <p:txBody>
          <a:bodyPr/>
          <a:lstStyle>
            <a:lvl1pPr>
              <a:defRPr smtClean="0"/>
            </a:lvl1pPr>
          </a:lstStyle>
          <a:p>
            <a:fld id="{1CB36CEB-E739-4A48-9B15-D5934CC40871}" type="datetime1">
              <a:rPr lang="zh-CN" altLang="en-US"/>
              <a:pPr/>
              <a:t>2024/10/3</a:t>
            </a:fld>
            <a:endParaRPr lang="zh-CN" altLang="en-US"/>
          </a:p>
        </p:txBody>
      </p:sp>
      <p:sp>
        <p:nvSpPr>
          <p:cNvPr id="9" name="页脚占位符 4">
            <a:extLst>
              <a:ext uri="{FF2B5EF4-FFF2-40B4-BE49-F238E27FC236}">
                <a16:creationId xmlns:a16="http://schemas.microsoft.com/office/drawing/2014/main" id="{878EDE43-DB2A-4C3C-B77C-CC99D2B0ABB9}"/>
              </a:ext>
            </a:extLst>
          </p:cNvPr>
          <p:cNvSpPr>
            <a:spLocks noGrp="1"/>
          </p:cNvSpPr>
          <p:nvPr>
            <p:ph type="ftr" sz="quarter" idx="11"/>
          </p:nvPr>
        </p:nvSpPr>
        <p:spPr/>
        <p:txBody>
          <a:bodyPr/>
          <a:lstStyle>
            <a:lvl1pPr>
              <a:defRPr/>
            </a:lvl1pPr>
          </a:lstStyle>
          <a:p>
            <a:endParaRPr lang="zh-CN" altLang="en-US"/>
          </a:p>
        </p:txBody>
      </p:sp>
      <p:sp>
        <p:nvSpPr>
          <p:cNvPr id="10" name="灯片编号占位符 5">
            <a:extLst>
              <a:ext uri="{FF2B5EF4-FFF2-40B4-BE49-F238E27FC236}">
                <a16:creationId xmlns:a16="http://schemas.microsoft.com/office/drawing/2014/main" id="{AFE9C283-31DF-4D01-8D22-93A10A7AB6AF}"/>
              </a:ext>
            </a:extLst>
          </p:cNvPr>
          <p:cNvSpPr>
            <a:spLocks noGrp="1"/>
          </p:cNvSpPr>
          <p:nvPr>
            <p:ph type="sldNum" sz="quarter" idx="12"/>
          </p:nvPr>
        </p:nvSpPr>
        <p:spPr>
          <a:xfrm>
            <a:off x="6164263" y="4422775"/>
            <a:ext cx="1897062" cy="133350"/>
          </a:xfrm>
        </p:spPr>
        <p:txBody>
          <a:bodyPr/>
          <a:lstStyle>
            <a:lvl1pPr>
              <a:defRPr smtClean="0"/>
            </a:lvl1pPr>
          </a:lstStyle>
          <a:p>
            <a:fld id="{07850E84-9B44-4AC1-B806-30D4CB1FAA3E}" type="slidenum">
              <a:rPr lang="zh-CN" altLang="en-US"/>
              <a:pPr/>
              <a:t>‹#›</a:t>
            </a:fld>
            <a:endParaRPr lang="zh-CN" altLang="en-US"/>
          </a:p>
        </p:txBody>
      </p:sp>
    </p:spTree>
    <p:extLst>
      <p:ext uri="{BB962C8B-B14F-4D97-AF65-F5344CB8AC3E}">
        <p14:creationId xmlns:p14="http://schemas.microsoft.com/office/powerpoint/2010/main" val="162850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Picture 4" descr="浙江大学">
            <a:extLst>
              <a:ext uri="{FF2B5EF4-FFF2-40B4-BE49-F238E27FC236}">
                <a16:creationId xmlns:a16="http://schemas.microsoft.com/office/drawing/2014/main" id="{ED30D771-1E2E-42FC-9A0D-C2FF321E61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4" name="日期占位符 3">
            <a:extLst>
              <a:ext uri="{FF2B5EF4-FFF2-40B4-BE49-F238E27FC236}">
                <a16:creationId xmlns:a16="http://schemas.microsoft.com/office/drawing/2014/main" id="{F414591E-7685-41A0-A5D8-DDAB4848F4B6}"/>
              </a:ext>
            </a:extLst>
          </p:cNvPr>
          <p:cNvSpPr>
            <a:spLocks noGrp="1"/>
          </p:cNvSpPr>
          <p:nvPr>
            <p:ph type="dt" sz="half" idx="10"/>
          </p:nvPr>
        </p:nvSpPr>
        <p:spPr/>
        <p:txBody>
          <a:bodyPr/>
          <a:lstStyle>
            <a:lvl1pPr>
              <a:defRPr smtClean="0"/>
            </a:lvl1pPr>
          </a:lstStyle>
          <a:p>
            <a:fld id="{2FA72D52-FF81-456B-9A50-35EF64B2E5A7}" type="datetime1">
              <a:rPr lang="zh-CN" altLang="en-US"/>
              <a:pPr/>
              <a:t>2024/10/3</a:t>
            </a:fld>
            <a:endParaRPr lang="zh-CN" altLang="en-US"/>
          </a:p>
        </p:txBody>
      </p:sp>
      <p:sp>
        <p:nvSpPr>
          <p:cNvPr id="5" name="页脚占位符 4">
            <a:extLst>
              <a:ext uri="{FF2B5EF4-FFF2-40B4-BE49-F238E27FC236}">
                <a16:creationId xmlns:a16="http://schemas.microsoft.com/office/drawing/2014/main" id="{A17199BD-D094-4C34-BCE5-BA40AF87C6B0}"/>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A638788E-DF81-4519-982D-11CE136C6D49}"/>
              </a:ext>
            </a:extLst>
          </p:cNvPr>
          <p:cNvSpPr>
            <a:spLocks noGrp="1"/>
          </p:cNvSpPr>
          <p:nvPr>
            <p:ph type="sldNum" sz="quarter" idx="12"/>
          </p:nvPr>
        </p:nvSpPr>
        <p:spPr>
          <a:xfrm>
            <a:off x="6164263" y="4427538"/>
            <a:ext cx="1897062" cy="133350"/>
          </a:xfrm>
        </p:spPr>
        <p:txBody>
          <a:bodyPr/>
          <a:lstStyle>
            <a:lvl1pPr>
              <a:defRPr smtClean="0"/>
            </a:lvl1pPr>
          </a:lstStyle>
          <a:p>
            <a:fld id="{6317A282-043E-41E6-A231-E0C2E2587D0F}" type="slidenum">
              <a:rPr lang="zh-CN" altLang="en-US"/>
              <a:pPr/>
              <a:t>‹#›</a:t>
            </a:fld>
            <a:r>
              <a:rPr lang="en-US" altLang="zh-CN" dirty="0"/>
              <a:t>/34</a:t>
            </a:r>
            <a:endParaRPr lang="zh-CN" altLang="en-US" dirty="0"/>
          </a:p>
        </p:txBody>
      </p:sp>
    </p:spTree>
    <p:extLst>
      <p:ext uri="{BB962C8B-B14F-4D97-AF65-F5344CB8AC3E}">
        <p14:creationId xmlns:p14="http://schemas.microsoft.com/office/powerpoint/2010/main" val="149922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descr="浙江大学">
            <a:extLst>
              <a:ext uri="{FF2B5EF4-FFF2-40B4-BE49-F238E27FC236}">
                <a16:creationId xmlns:a16="http://schemas.microsoft.com/office/drawing/2014/main" id="{A3A14D39-76D4-4C97-A0F1-E498EB56C49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3">
            <a:extLst>
              <a:ext uri="{FF2B5EF4-FFF2-40B4-BE49-F238E27FC236}">
                <a16:creationId xmlns:a16="http://schemas.microsoft.com/office/drawing/2014/main" id="{87B4DDF5-8B9A-4DF0-9DEA-77CE83FD4621}"/>
              </a:ext>
            </a:extLst>
          </p:cNvPr>
          <p:cNvSpPr>
            <a:spLocks noGrp="1"/>
          </p:cNvSpPr>
          <p:nvPr>
            <p:ph type="dt" sz="half" idx="10"/>
          </p:nvPr>
        </p:nvSpPr>
        <p:spPr/>
        <p:txBody>
          <a:bodyPr/>
          <a:lstStyle>
            <a:lvl1pPr>
              <a:defRPr smtClean="0"/>
            </a:lvl1pPr>
          </a:lstStyle>
          <a:p>
            <a:fld id="{ED2A2D13-A282-4372-9B0C-A23FF1D3BAA1}" type="datetime1">
              <a:rPr lang="zh-CN" altLang="en-US"/>
              <a:pPr/>
              <a:t>2024/10/3</a:t>
            </a:fld>
            <a:endParaRPr lang="zh-CN" altLang="en-US"/>
          </a:p>
        </p:txBody>
      </p:sp>
      <p:sp>
        <p:nvSpPr>
          <p:cNvPr id="4" name="页脚占位符 4">
            <a:extLst>
              <a:ext uri="{FF2B5EF4-FFF2-40B4-BE49-F238E27FC236}">
                <a16:creationId xmlns:a16="http://schemas.microsoft.com/office/drawing/2014/main" id="{A3015AF0-6192-4281-A6A1-A5FFBBBEDA68}"/>
              </a:ext>
            </a:extLst>
          </p:cNvPr>
          <p:cNvSpPr>
            <a:spLocks noGrp="1"/>
          </p:cNvSpPr>
          <p:nvPr>
            <p:ph type="ftr" sz="quarter" idx="11"/>
          </p:nvPr>
        </p:nvSpPr>
        <p:spPr/>
        <p:txBody>
          <a:bodyPr/>
          <a:lstStyle>
            <a:lvl1pPr>
              <a:defRPr/>
            </a:lvl1pPr>
          </a:lstStyle>
          <a:p>
            <a:endParaRPr lang="zh-CN" altLang="en-US"/>
          </a:p>
        </p:txBody>
      </p:sp>
      <p:sp>
        <p:nvSpPr>
          <p:cNvPr id="5" name="灯片编号占位符 5">
            <a:extLst>
              <a:ext uri="{FF2B5EF4-FFF2-40B4-BE49-F238E27FC236}">
                <a16:creationId xmlns:a16="http://schemas.microsoft.com/office/drawing/2014/main" id="{9ACE11E2-480B-4F4B-89BE-22231E108E45}"/>
              </a:ext>
            </a:extLst>
          </p:cNvPr>
          <p:cNvSpPr>
            <a:spLocks noGrp="1"/>
          </p:cNvSpPr>
          <p:nvPr>
            <p:ph type="sldNum" sz="quarter" idx="12"/>
          </p:nvPr>
        </p:nvSpPr>
        <p:spPr>
          <a:xfrm>
            <a:off x="6164263" y="4427538"/>
            <a:ext cx="1897062" cy="133350"/>
          </a:xfrm>
        </p:spPr>
        <p:txBody>
          <a:bodyPr/>
          <a:lstStyle>
            <a:lvl1pPr>
              <a:defRPr smtClean="0"/>
            </a:lvl1pPr>
          </a:lstStyle>
          <a:p>
            <a:fld id="{2C821CC2-3641-40F2-994C-267828967C4F}" type="slidenum">
              <a:rPr lang="zh-CN" altLang="en-US"/>
              <a:pPr/>
              <a:t>‹#›</a:t>
            </a:fld>
            <a:endParaRPr lang="zh-CN" altLang="en-US"/>
          </a:p>
        </p:txBody>
      </p:sp>
    </p:spTree>
    <p:extLst>
      <p:ext uri="{BB962C8B-B14F-4D97-AF65-F5344CB8AC3E}">
        <p14:creationId xmlns:p14="http://schemas.microsoft.com/office/powerpoint/2010/main" val="585488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pic>
        <p:nvPicPr>
          <p:cNvPr id="5" name="Picture 4" descr="浙江大学">
            <a:extLst>
              <a:ext uri="{FF2B5EF4-FFF2-40B4-BE49-F238E27FC236}">
                <a16:creationId xmlns:a16="http://schemas.microsoft.com/office/drawing/2014/main" id="{3B7B82EC-DD31-4D36-94E2-88FEEA5AA99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图片占位符 2"/>
          <p:cNvSpPr>
            <a:spLocks noGrp="1"/>
          </p:cNvSpPr>
          <p:nvPr>
            <p:ph type="pic" idx="1"/>
          </p:nvPr>
        </p:nvSpPr>
        <p:spPr>
          <a:xfrm>
            <a:off x="1593145" y="755271"/>
            <a:ext cx="4876800" cy="3313251"/>
          </a:xfrm>
        </p:spPr>
        <p:txBody>
          <a:bodyPr rtlCol="0">
            <a:noAutofit/>
          </a:bodyPr>
          <a:lstStyle>
            <a:lvl1pPr marL="0" indent="0">
              <a:buNone/>
              <a:defRPr sz="1895"/>
            </a:lvl1pPr>
            <a:lvl2pPr marL="271145" indent="0">
              <a:buNone/>
              <a:defRPr sz="1660"/>
            </a:lvl2pPr>
            <a:lvl3pPr marL="541655" indent="0">
              <a:buNone/>
              <a:defRPr sz="1420"/>
            </a:lvl3pPr>
            <a:lvl4pPr marL="812800" indent="0">
              <a:buNone/>
              <a:defRPr sz="1185"/>
            </a:lvl4pPr>
            <a:lvl5pPr marL="1083945" indent="0">
              <a:buNone/>
              <a:defRPr sz="1185"/>
            </a:lvl5pPr>
            <a:lvl6pPr marL="1355090" indent="0">
              <a:buNone/>
              <a:defRPr sz="1185"/>
            </a:lvl6pPr>
            <a:lvl7pPr marL="1625600" indent="0">
              <a:buNone/>
              <a:defRPr sz="1185"/>
            </a:lvl7pPr>
            <a:lvl8pPr marL="1896745" indent="0">
              <a:buNone/>
              <a:defRPr sz="1185"/>
            </a:lvl8pPr>
            <a:lvl9pPr marL="2167890" indent="0">
              <a:buNone/>
              <a:defRPr sz="1185"/>
            </a:lvl9pPr>
          </a:lstStyle>
          <a:p>
            <a:pPr lvl="0"/>
            <a:r>
              <a:rPr lang="zh-CN" altLang="en-US" noProof="0"/>
              <a:t>单击图标添加图片</a:t>
            </a:r>
            <a:endParaRPr lang="zh-TW" altLang="en-US" noProof="0"/>
          </a:p>
        </p:txBody>
      </p:sp>
      <p:sp>
        <p:nvSpPr>
          <p:cNvPr id="4" name="文本占位符 3"/>
          <p:cNvSpPr>
            <a:spLocks noGrp="1"/>
          </p:cNvSpPr>
          <p:nvPr>
            <p:ph type="body" sz="half" idx="2"/>
          </p:nvPr>
        </p:nvSpPr>
        <p:spPr>
          <a:xfrm>
            <a:off x="1593145" y="4132976"/>
            <a:ext cx="4876800" cy="233494"/>
          </a:xfrm>
        </p:spPr>
        <p:txBody>
          <a:bodyPr/>
          <a:lstStyle>
            <a:lvl1pPr marL="0" indent="0" algn="ctr">
              <a:buNone/>
              <a:defRPr sz="830"/>
            </a:lvl1pPr>
            <a:lvl2pPr marL="271145" indent="0">
              <a:buNone/>
              <a:defRPr sz="710"/>
            </a:lvl2pPr>
            <a:lvl3pPr marL="541655" indent="0">
              <a:buNone/>
              <a:defRPr sz="595"/>
            </a:lvl3pPr>
            <a:lvl4pPr marL="812800" indent="0">
              <a:buNone/>
              <a:defRPr sz="535"/>
            </a:lvl4pPr>
            <a:lvl5pPr marL="1083945" indent="0">
              <a:buNone/>
              <a:defRPr sz="535"/>
            </a:lvl5pPr>
            <a:lvl6pPr marL="1355090" indent="0">
              <a:buNone/>
              <a:defRPr sz="535"/>
            </a:lvl6pPr>
            <a:lvl7pPr marL="1625600" indent="0">
              <a:buNone/>
              <a:defRPr sz="535"/>
            </a:lvl7pPr>
            <a:lvl8pPr marL="1896745" indent="0">
              <a:buNone/>
              <a:defRPr sz="535"/>
            </a:lvl8pPr>
            <a:lvl9pPr marL="2167890" indent="0">
              <a:buNone/>
              <a:defRPr sz="535"/>
            </a:lvl9pPr>
          </a:lstStyle>
          <a:p>
            <a:pPr lvl="0"/>
            <a:r>
              <a:rPr lang="zh-CN" altLang="en-US" noProof="1"/>
              <a:t>单击此处编辑母版文本样式</a:t>
            </a:r>
          </a:p>
        </p:txBody>
      </p:sp>
      <p:sp>
        <p:nvSpPr>
          <p:cNvPr id="8" name="标题 7"/>
          <p:cNvSpPr>
            <a:spLocks noGrp="1"/>
          </p:cNvSpPr>
          <p:nvPr>
            <p:ph type="title"/>
          </p:nvPr>
        </p:nvSpPr>
        <p:spPr/>
        <p:txBody>
          <a:bodyPr/>
          <a:lstStyle/>
          <a:p>
            <a:r>
              <a:rPr lang="zh-CN" altLang="en-US" noProof="1"/>
              <a:t>单击此处编辑母版标题样式</a:t>
            </a:r>
          </a:p>
        </p:txBody>
      </p:sp>
      <p:sp>
        <p:nvSpPr>
          <p:cNvPr id="6" name="日期占位符 3">
            <a:extLst>
              <a:ext uri="{FF2B5EF4-FFF2-40B4-BE49-F238E27FC236}">
                <a16:creationId xmlns:a16="http://schemas.microsoft.com/office/drawing/2014/main" id="{70E377AD-26E8-42D7-B4A2-D558C2521C99}"/>
              </a:ext>
            </a:extLst>
          </p:cNvPr>
          <p:cNvSpPr>
            <a:spLocks noGrp="1"/>
          </p:cNvSpPr>
          <p:nvPr>
            <p:ph type="dt" sz="half" idx="10"/>
          </p:nvPr>
        </p:nvSpPr>
        <p:spPr/>
        <p:txBody>
          <a:bodyPr/>
          <a:lstStyle>
            <a:lvl1pPr>
              <a:defRPr smtClean="0"/>
            </a:lvl1pPr>
          </a:lstStyle>
          <a:p>
            <a:fld id="{3057E3B6-6A57-4AF1-9A4A-2B9896A6308E}" type="datetime1">
              <a:rPr lang="zh-CN" altLang="en-US"/>
              <a:pPr/>
              <a:t>2024/10/3</a:t>
            </a:fld>
            <a:endParaRPr lang="zh-CN" altLang="en-US"/>
          </a:p>
        </p:txBody>
      </p:sp>
      <p:sp>
        <p:nvSpPr>
          <p:cNvPr id="7" name="页脚占位符 4">
            <a:extLst>
              <a:ext uri="{FF2B5EF4-FFF2-40B4-BE49-F238E27FC236}">
                <a16:creationId xmlns:a16="http://schemas.microsoft.com/office/drawing/2014/main" id="{89B349B7-6350-467B-A501-7FF3691D0FAE}"/>
              </a:ext>
            </a:extLst>
          </p:cNvPr>
          <p:cNvSpPr>
            <a:spLocks noGrp="1"/>
          </p:cNvSpPr>
          <p:nvPr>
            <p:ph type="ftr" sz="quarter" idx="11"/>
          </p:nvPr>
        </p:nvSpPr>
        <p:spPr/>
        <p:txBody>
          <a:bodyPr/>
          <a:lstStyle>
            <a:lvl1pPr>
              <a:defRPr/>
            </a:lvl1pPr>
          </a:lstStyle>
          <a:p>
            <a:endParaRPr lang="zh-CN" altLang="en-US"/>
          </a:p>
        </p:txBody>
      </p:sp>
      <p:sp>
        <p:nvSpPr>
          <p:cNvPr id="9" name="灯片编号占位符 5">
            <a:extLst>
              <a:ext uri="{FF2B5EF4-FFF2-40B4-BE49-F238E27FC236}">
                <a16:creationId xmlns:a16="http://schemas.microsoft.com/office/drawing/2014/main" id="{2D9898BC-DA46-4B78-A082-1AC8D8071A59}"/>
              </a:ext>
            </a:extLst>
          </p:cNvPr>
          <p:cNvSpPr>
            <a:spLocks noGrp="1"/>
          </p:cNvSpPr>
          <p:nvPr>
            <p:ph type="sldNum" sz="quarter" idx="12"/>
          </p:nvPr>
        </p:nvSpPr>
        <p:spPr>
          <a:xfrm>
            <a:off x="6164263" y="4422775"/>
            <a:ext cx="1897062" cy="133350"/>
          </a:xfrm>
        </p:spPr>
        <p:txBody>
          <a:bodyPr/>
          <a:lstStyle>
            <a:lvl1pPr>
              <a:defRPr smtClean="0"/>
            </a:lvl1pPr>
          </a:lstStyle>
          <a:p>
            <a:fld id="{CEFD3429-79C2-45D8-ACC1-D744F578CF39}" type="slidenum">
              <a:rPr lang="zh-CN" altLang="en-US"/>
              <a:pPr/>
              <a:t>‹#›</a:t>
            </a:fld>
            <a:endParaRPr lang="zh-CN" altLang="en-US"/>
          </a:p>
        </p:txBody>
      </p:sp>
    </p:spTree>
    <p:extLst>
      <p:ext uri="{BB962C8B-B14F-4D97-AF65-F5344CB8AC3E}">
        <p14:creationId xmlns:p14="http://schemas.microsoft.com/office/powerpoint/2010/main" val="52819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900236FE-E762-4CA8-9BEA-CFD2D1B51D4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5" name="日期占位符 3">
            <a:extLst>
              <a:ext uri="{FF2B5EF4-FFF2-40B4-BE49-F238E27FC236}">
                <a16:creationId xmlns:a16="http://schemas.microsoft.com/office/drawing/2014/main" id="{2A3740F9-7592-4DDE-A85C-F5C8DD8B25BD}"/>
              </a:ext>
            </a:extLst>
          </p:cNvPr>
          <p:cNvSpPr>
            <a:spLocks noGrp="1"/>
          </p:cNvSpPr>
          <p:nvPr>
            <p:ph type="dt" sz="half" idx="10"/>
          </p:nvPr>
        </p:nvSpPr>
        <p:spPr/>
        <p:txBody>
          <a:bodyPr/>
          <a:lstStyle>
            <a:lvl1pPr>
              <a:defRPr smtClean="0"/>
            </a:lvl1pPr>
          </a:lstStyle>
          <a:p>
            <a:fld id="{A6496C0F-3598-4382-8BE1-692A48858AEC}" type="datetime1">
              <a:rPr lang="zh-CN" altLang="en-US"/>
              <a:pPr/>
              <a:t>2024/10/3</a:t>
            </a:fld>
            <a:endParaRPr lang="zh-CN" altLang="en-US"/>
          </a:p>
        </p:txBody>
      </p:sp>
      <p:sp>
        <p:nvSpPr>
          <p:cNvPr id="6" name="页脚占位符 4">
            <a:extLst>
              <a:ext uri="{FF2B5EF4-FFF2-40B4-BE49-F238E27FC236}">
                <a16:creationId xmlns:a16="http://schemas.microsoft.com/office/drawing/2014/main" id="{8D7E8EF7-CDA3-49E0-A476-E509F0DFAFB5}"/>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17B26B59-77AC-40CD-BD99-9EA2E3555316}"/>
              </a:ext>
            </a:extLst>
          </p:cNvPr>
          <p:cNvSpPr>
            <a:spLocks noGrp="1"/>
          </p:cNvSpPr>
          <p:nvPr>
            <p:ph type="sldNum" sz="quarter" idx="12"/>
          </p:nvPr>
        </p:nvSpPr>
        <p:spPr>
          <a:xfrm>
            <a:off x="6164263" y="4416425"/>
            <a:ext cx="1897062" cy="133350"/>
          </a:xfrm>
        </p:spPr>
        <p:txBody>
          <a:bodyPr/>
          <a:lstStyle>
            <a:lvl1pPr>
              <a:defRPr smtClean="0"/>
            </a:lvl1pPr>
          </a:lstStyle>
          <a:p>
            <a:fld id="{2FF7BEEE-D651-4C73-899B-B8EA6FD9EC03}" type="slidenum">
              <a:rPr lang="zh-CN" altLang="en-US"/>
              <a:pPr/>
              <a:t>‹#›</a:t>
            </a:fld>
            <a:endParaRPr lang="zh-CN" altLang="en-US"/>
          </a:p>
        </p:txBody>
      </p:sp>
    </p:spTree>
    <p:extLst>
      <p:ext uri="{BB962C8B-B14F-4D97-AF65-F5344CB8AC3E}">
        <p14:creationId xmlns:p14="http://schemas.microsoft.com/office/powerpoint/2010/main" val="65292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76FF1B7-BB1A-4627-BBBB-B9B99D3C2A10}"/>
              </a:ext>
            </a:extLst>
          </p:cNvPr>
          <p:cNvSpPr/>
          <p:nvPr/>
        </p:nvSpPr>
        <p:spPr>
          <a:xfrm>
            <a:off x="0" y="0"/>
            <a:ext cx="8128000" cy="619125"/>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p>
            <a:pPr algn="ctr" fontAlgn="auto">
              <a:defRPr/>
            </a:pPr>
            <a:endParaRPr lang="zh-TW" altLang="en-US" sz="1065" noProof="1"/>
          </a:p>
        </p:txBody>
      </p:sp>
      <p:sp>
        <p:nvSpPr>
          <p:cNvPr id="11" name="矩形 10">
            <a:extLst>
              <a:ext uri="{FF2B5EF4-FFF2-40B4-BE49-F238E27FC236}">
                <a16:creationId xmlns:a16="http://schemas.microsoft.com/office/drawing/2014/main" id="{5A03457C-3A04-477E-A861-A66D730B3D90}"/>
              </a:ext>
            </a:extLst>
          </p:cNvPr>
          <p:cNvSpPr/>
          <p:nvPr/>
        </p:nvSpPr>
        <p:spPr>
          <a:xfrm>
            <a:off x="0" y="4429125"/>
            <a:ext cx="8128000" cy="14287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defRPr/>
            </a:pPr>
            <a:endParaRPr lang="zh-TW" altLang="en-US" sz="1065" noProof="1"/>
          </a:p>
        </p:txBody>
      </p:sp>
      <p:sp>
        <p:nvSpPr>
          <p:cNvPr id="1028" name="标题占位符 1">
            <a:extLst>
              <a:ext uri="{FF2B5EF4-FFF2-40B4-BE49-F238E27FC236}">
                <a16:creationId xmlns:a16="http://schemas.microsoft.com/office/drawing/2014/main" id="{D0E5A833-FF6B-4E1B-B9F0-2886E572366B}"/>
              </a:ext>
            </a:extLst>
          </p:cNvPr>
          <p:cNvSpPr>
            <a:spLocks noGrp="1"/>
          </p:cNvSpPr>
          <p:nvPr>
            <p:ph type="title"/>
          </p:nvPr>
        </p:nvSpPr>
        <p:spPr bwMode="auto">
          <a:xfrm>
            <a:off x="0" y="115888"/>
            <a:ext cx="81280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1"/>
              <a:t>单击此处编辑母版标题样式</a:t>
            </a:r>
            <a:endParaRPr lang="zh-TW" altLang="en-US" noProof="1"/>
          </a:p>
        </p:txBody>
      </p:sp>
      <p:sp>
        <p:nvSpPr>
          <p:cNvPr id="1029" name="文本占位符 2">
            <a:extLst>
              <a:ext uri="{FF2B5EF4-FFF2-40B4-BE49-F238E27FC236}">
                <a16:creationId xmlns:a16="http://schemas.microsoft.com/office/drawing/2014/main" id="{CADD495B-1BFF-4B1D-AC97-4E061BBCD79A}"/>
              </a:ext>
            </a:extLst>
          </p:cNvPr>
          <p:cNvSpPr>
            <a:spLocks noGrp="1"/>
          </p:cNvSpPr>
          <p:nvPr>
            <p:ph type="body" idx="1"/>
          </p:nvPr>
        </p:nvSpPr>
        <p:spPr bwMode="auto">
          <a:xfrm>
            <a:off x="149225" y="673100"/>
            <a:ext cx="78486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4" name="日期占位符 3">
            <a:extLst>
              <a:ext uri="{FF2B5EF4-FFF2-40B4-BE49-F238E27FC236}">
                <a16:creationId xmlns:a16="http://schemas.microsoft.com/office/drawing/2014/main" id="{453F75C4-41B6-4566-BD27-D326EB7BD7B5}"/>
              </a:ext>
            </a:extLst>
          </p:cNvPr>
          <p:cNvSpPr>
            <a:spLocks noGrp="1"/>
          </p:cNvSpPr>
          <p:nvPr>
            <p:ph type="dt" sz="half" idx="2"/>
          </p:nvPr>
        </p:nvSpPr>
        <p:spPr>
          <a:xfrm>
            <a:off x="149225" y="4427538"/>
            <a:ext cx="1897063" cy="136525"/>
          </a:xfrm>
          <a:prstGeom prst="rect">
            <a:avLst/>
          </a:prstGeom>
        </p:spPr>
        <p:txBody>
          <a:bodyPr vert="horz" lIns="91440" tIns="45720" rIns="91440" bIns="45720" rtlCol="0" anchor="ctr"/>
          <a:lstStyle>
            <a:lvl1pPr algn="l" fontAlgn="auto">
              <a:defRPr sz="710" b="0" baseline="0" noProof="1" smtClean="0">
                <a:solidFill>
                  <a:schemeClr val="bg1"/>
                </a:solidFill>
                <a:latin typeface="+mn-lt"/>
                <a:ea typeface="+mn-ea"/>
              </a:defRPr>
            </a:lvl1pPr>
          </a:lstStyle>
          <a:p>
            <a:fld id="{A1E1CA9E-6674-477D-B344-991F4F68543D}" type="datetime1">
              <a:rPr lang="zh-CN" altLang="en-US"/>
              <a:pPr/>
              <a:t>2024/10/3</a:t>
            </a:fld>
            <a:endParaRPr lang="zh-CN" altLang="en-US"/>
          </a:p>
        </p:txBody>
      </p:sp>
      <p:sp>
        <p:nvSpPr>
          <p:cNvPr id="5" name="页脚占位符 4">
            <a:extLst>
              <a:ext uri="{FF2B5EF4-FFF2-40B4-BE49-F238E27FC236}">
                <a16:creationId xmlns:a16="http://schemas.microsoft.com/office/drawing/2014/main" id="{13764D1D-31DA-4FA6-ADC9-B0CC91F42CBF}"/>
              </a:ext>
            </a:extLst>
          </p:cNvPr>
          <p:cNvSpPr>
            <a:spLocks noGrp="1"/>
          </p:cNvSpPr>
          <p:nvPr>
            <p:ph type="ftr" sz="quarter" idx="3"/>
          </p:nvPr>
        </p:nvSpPr>
        <p:spPr>
          <a:xfrm>
            <a:off x="2794000" y="4430713"/>
            <a:ext cx="2573338" cy="133350"/>
          </a:xfrm>
          <a:prstGeom prst="rect">
            <a:avLst/>
          </a:prstGeom>
        </p:spPr>
        <p:txBody>
          <a:bodyPr vert="horz" lIns="91440" tIns="45720" rIns="91440" bIns="45720" rtlCol="0" anchor="ctr"/>
          <a:lstStyle>
            <a:lvl1pPr algn="ctr" fontAlgn="auto">
              <a:defRPr sz="710" b="0" baseline="0" noProof="1">
                <a:solidFill>
                  <a:schemeClr val="bg1"/>
                </a:solidFill>
                <a:latin typeface="+mn-lt"/>
                <a:ea typeface="+mn-ea"/>
              </a:defRPr>
            </a:lvl1pPr>
          </a:lstStyle>
          <a:p>
            <a:endParaRPr lang="zh-CN" altLang="en-US"/>
          </a:p>
        </p:txBody>
      </p:sp>
      <p:sp>
        <p:nvSpPr>
          <p:cNvPr id="6" name="灯片编号占位符 5">
            <a:extLst>
              <a:ext uri="{FF2B5EF4-FFF2-40B4-BE49-F238E27FC236}">
                <a16:creationId xmlns:a16="http://schemas.microsoft.com/office/drawing/2014/main" id="{A80A080A-2304-4483-BBE4-112DA11D3234}"/>
              </a:ext>
            </a:extLst>
          </p:cNvPr>
          <p:cNvSpPr>
            <a:spLocks noGrp="1"/>
          </p:cNvSpPr>
          <p:nvPr>
            <p:ph type="sldNum" sz="quarter" idx="4"/>
          </p:nvPr>
        </p:nvSpPr>
        <p:spPr>
          <a:xfrm>
            <a:off x="6164263" y="-4763"/>
            <a:ext cx="1897062" cy="133351"/>
          </a:xfrm>
          <a:prstGeom prst="rect">
            <a:avLst/>
          </a:prstGeom>
        </p:spPr>
        <p:txBody>
          <a:bodyPr vert="horz" lIns="91440" tIns="45720" rIns="91440" bIns="45720" rtlCol="0" anchor="ctr"/>
          <a:lstStyle>
            <a:lvl1pPr algn="r" fontAlgn="auto">
              <a:defRPr sz="830" b="0" baseline="0" noProof="1" smtClean="0">
                <a:solidFill>
                  <a:schemeClr val="bg1"/>
                </a:solidFill>
                <a:latin typeface="+mn-lt"/>
                <a:ea typeface="+mn-ea"/>
              </a:defRPr>
            </a:lvl1pPr>
          </a:lstStyle>
          <a:p>
            <a:fld id="{CA9DFFA7-826B-4F68-B16D-78368135EA42}" type="slidenum">
              <a:rPr lang="zh-CN" altLang="en-US"/>
              <a:pPr/>
              <a:t>‹#›</a:t>
            </a:fld>
            <a:endParaRPr lang="zh-CN" altLang="en-US" dirty="0"/>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ctr" rtl="0" fontAlgn="base">
        <a:spcBef>
          <a:spcPct val="0"/>
        </a:spcBef>
        <a:spcAft>
          <a:spcPct val="0"/>
        </a:spcAft>
        <a:defRPr sz="2100" kern="1200">
          <a:solidFill>
            <a:schemeClr val="bg1"/>
          </a:solidFill>
          <a:latin typeface="+mj-lt"/>
          <a:ea typeface="+mj-ea"/>
          <a:cs typeface="+mj-cs"/>
        </a:defRPr>
      </a:lvl1pPr>
      <a:lvl2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2pPr>
      <a:lvl3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3pPr>
      <a:lvl4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4pPr>
      <a:lvl5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5pPr>
      <a:lvl6pPr marL="2711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6pPr>
      <a:lvl7pPr marL="54165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7pPr>
      <a:lvl8pPr marL="812800"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8pPr>
      <a:lvl9pPr marL="10839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9pPr>
    </p:titleStyle>
    <p:bodyStyle>
      <a:lvl1pPr marL="203200" indent="-203200" algn="l" rtl="0" fontAlgn="base">
        <a:lnSpc>
          <a:spcPct val="130000"/>
        </a:lnSpc>
        <a:spcBef>
          <a:spcPct val="20000"/>
        </a:spcBef>
        <a:spcAft>
          <a:spcPct val="0"/>
        </a:spcAft>
        <a:buClr>
          <a:schemeClr val="tx2"/>
        </a:buClr>
        <a:buSzPct val="75000"/>
        <a:buFont typeface="Wingdings" panose="05000000000000000000" pitchFamily="2" charset="2"/>
        <a:buChar char="n"/>
        <a:defRPr sz="1400" kern="1200">
          <a:solidFill>
            <a:srgbClr val="002060"/>
          </a:solidFill>
          <a:latin typeface="+mn-lt"/>
          <a:ea typeface="+mn-ea"/>
          <a:cs typeface="+mn-cs"/>
        </a:defRPr>
      </a:lvl1pPr>
      <a:lvl2pPr marL="387350" indent="-174625" algn="l" rtl="0" fontAlgn="base">
        <a:lnSpc>
          <a:spcPct val="130000"/>
        </a:lnSpc>
        <a:spcBef>
          <a:spcPct val="20000"/>
        </a:spcBef>
        <a:spcAft>
          <a:spcPct val="0"/>
        </a:spcAft>
        <a:buClr>
          <a:schemeClr val="tx2"/>
        </a:buClr>
        <a:buSzPct val="75000"/>
        <a:buFont typeface="Wingdings" panose="05000000000000000000" pitchFamily="2" charset="2"/>
        <a:buChar char="u"/>
        <a:defRPr sz="1100" kern="1200">
          <a:solidFill>
            <a:srgbClr val="002060"/>
          </a:solidFill>
          <a:latin typeface="+mn-lt"/>
          <a:ea typeface="+mn-ea"/>
          <a:cs typeface="+mn-cs"/>
        </a:defRPr>
      </a:lvl2pPr>
      <a:lvl3pPr marL="533400" indent="-141288" algn="l" rtl="0" fontAlgn="base">
        <a:lnSpc>
          <a:spcPct val="130000"/>
        </a:lnSpc>
        <a:spcBef>
          <a:spcPct val="20000"/>
        </a:spcBef>
        <a:spcAft>
          <a:spcPct val="0"/>
        </a:spcAft>
        <a:buClr>
          <a:schemeClr val="tx2"/>
        </a:buClr>
        <a:buSzPct val="75000"/>
        <a:buFont typeface="Wingdings" panose="05000000000000000000" pitchFamily="2" charset="2"/>
        <a:buChar char="l"/>
        <a:defRPr sz="1100" kern="1200">
          <a:solidFill>
            <a:srgbClr val="002060"/>
          </a:solidFill>
          <a:latin typeface="+mn-lt"/>
          <a:ea typeface="+mn-ea"/>
          <a:cs typeface="+mn-cs"/>
        </a:defRPr>
      </a:lvl3pPr>
      <a:lvl4pPr marL="692150" indent="-158750" algn="l" rtl="0" fontAlgn="base">
        <a:lnSpc>
          <a:spcPct val="130000"/>
        </a:lnSpc>
        <a:spcBef>
          <a:spcPct val="20000"/>
        </a:spcBef>
        <a:spcAft>
          <a:spcPct val="0"/>
        </a:spcAft>
        <a:buClr>
          <a:schemeClr val="tx2"/>
        </a:buClr>
        <a:buSzPct val="75000"/>
        <a:buFont typeface="Wingdings" panose="05000000000000000000" pitchFamily="2" charset="2"/>
        <a:buChar char="Ø"/>
        <a:defRPr sz="900" kern="1200">
          <a:solidFill>
            <a:srgbClr val="002060"/>
          </a:solidFill>
          <a:latin typeface="+mn-lt"/>
          <a:ea typeface="+mn-ea"/>
          <a:cs typeface="+mn-cs"/>
        </a:defRPr>
      </a:lvl4pPr>
      <a:lvl5pPr marL="850900" indent="-158750" algn="l" rtl="0" fontAlgn="base">
        <a:lnSpc>
          <a:spcPct val="130000"/>
        </a:lnSpc>
        <a:spcBef>
          <a:spcPct val="20000"/>
        </a:spcBef>
        <a:spcAft>
          <a:spcPct val="0"/>
        </a:spcAft>
        <a:buClr>
          <a:schemeClr val="tx2"/>
        </a:buClr>
        <a:buSzPct val="75000"/>
        <a:buFont typeface="Wingdings" panose="05000000000000000000" pitchFamily="2" charset="2"/>
        <a:buChar char="p"/>
        <a:defRPr sz="900" kern="1200">
          <a:solidFill>
            <a:srgbClr val="002060"/>
          </a:solidFill>
          <a:latin typeface="+mn-lt"/>
          <a:ea typeface="+mn-ea"/>
          <a:cs typeface="+mn-cs"/>
        </a:defRPr>
      </a:lvl5pPr>
      <a:lvl6pPr marL="14903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6pPr>
      <a:lvl7pPr marL="176149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7pPr>
      <a:lvl8pPr marL="203200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8pPr>
      <a:lvl9pPr marL="23031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9pPr>
    </p:bodyStyle>
    <p:otherStyle>
      <a:defPPr>
        <a:defRPr lang="zh-TW"/>
      </a:defPPr>
      <a:lvl1pPr marL="0" algn="l" defTabSz="541655" rtl="0" eaLnBrk="1" latinLnBrk="0" hangingPunct="1">
        <a:defRPr sz="1065" kern="1200">
          <a:solidFill>
            <a:schemeClr val="tx1"/>
          </a:solidFill>
          <a:latin typeface="+mn-lt"/>
          <a:ea typeface="+mn-ea"/>
          <a:cs typeface="+mn-cs"/>
        </a:defRPr>
      </a:lvl1pPr>
      <a:lvl2pPr marL="271145" algn="l" defTabSz="541655" rtl="0" eaLnBrk="1" latinLnBrk="0" hangingPunct="1">
        <a:defRPr sz="1065" kern="1200">
          <a:solidFill>
            <a:schemeClr val="tx1"/>
          </a:solidFill>
          <a:latin typeface="+mn-lt"/>
          <a:ea typeface="+mn-ea"/>
          <a:cs typeface="+mn-cs"/>
        </a:defRPr>
      </a:lvl2pPr>
      <a:lvl3pPr marL="541655" algn="l" defTabSz="541655" rtl="0" eaLnBrk="1" latinLnBrk="0" hangingPunct="1">
        <a:defRPr sz="1065" kern="1200">
          <a:solidFill>
            <a:schemeClr val="tx1"/>
          </a:solidFill>
          <a:latin typeface="+mn-lt"/>
          <a:ea typeface="+mn-ea"/>
          <a:cs typeface="+mn-cs"/>
        </a:defRPr>
      </a:lvl3pPr>
      <a:lvl4pPr marL="812800" algn="l" defTabSz="541655" rtl="0" eaLnBrk="1" latinLnBrk="0" hangingPunct="1">
        <a:defRPr sz="1065" kern="1200">
          <a:solidFill>
            <a:schemeClr val="tx1"/>
          </a:solidFill>
          <a:latin typeface="+mn-lt"/>
          <a:ea typeface="+mn-ea"/>
          <a:cs typeface="+mn-cs"/>
        </a:defRPr>
      </a:lvl4pPr>
      <a:lvl5pPr marL="1083945" algn="l" defTabSz="541655" rtl="0" eaLnBrk="1" latinLnBrk="0" hangingPunct="1">
        <a:defRPr sz="1065" kern="1200">
          <a:solidFill>
            <a:schemeClr val="tx1"/>
          </a:solidFill>
          <a:latin typeface="+mn-lt"/>
          <a:ea typeface="+mn-ea"/>
          <a:cs typeface="+mn-cs"/>
        </a:defRPr>
      </a:lvl5pPr>
      <a:lvl6pPr marL="1355090" algn="l" defTabSz="541655" rtl="0" eaLnBrk="1" latinLnBrk="0" hangingPunct="1">
        <a:defRPr sz="1065" kern="1200">
          <a:solidFill>
            <a:schemeClr val="tx1"/>
          </a:solidFill>
          <a:latin typeface="+mn-lt"/>
          <a:ea typeface="+mn-ea"/>
          <a:cs typeface="+mn-cs"/>
        </a:defRPr>
      </a:lvl6pPr>
      <a:lvl7pPr marL="1625600" algn="l" defTabSz="541655" rtl="0" eaLnBrk="1" latinLnBrk="0" hangingPunct="1">
        <a:defRPr sz="1065" kern="1200">
          <a:solidFill>
            <a:schemeClr val="tx1"/>
          </a:solidFill>
          <a:latin typeface="+mn-lt"/>
          <a:ea typeface="+mn-ea"/>
          <a:cs typeface="+mn-cs"/>
        </a:defRPr>
      </a:lvl7pPr>
      <a:lvl8pPr marL="1896745" algn="l" defTabSz="541655" rtl="0" eaLnBrk="1" latinLnBrk="0" hangingPunct="1">
        <a:defRPr sz="1065" kern="1200">
          <a:solidFill>
            <a:schemeClr val="tx1"/>
          </a:solidFill>
          <a:latin typeface="+mn-lt"/>
          <a:ea typeface="+mn-ea"/>
          <a:cs typeface="+mn-cs"/>
        </a:defRPr>
      </a:lvl8pPr>
      <a:lvl9pPr marL="2167890" algn="l" defTabSz="541655" rtl="0" eaLnBrk="1" latinLnBrk="0" hangingPunct="1">
        <a:defRPr sz="10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emix.ethereum.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ocs.soliditylang.org/en/v0.8.1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60305-41A3-453D-B6A6-B396AB6EAAE6}"/>
              </a:ext>
            </a:extLst>
          </p:cNvPr>
          <p:cNvSpPr>
            <a:spLocks noGrp="1"/>
          </p:cNvSpPr>
          <p:nvPr>
            <p:ph type="ctrTitle"/>
          </p:nvPr>
        </p:nvSpPr>
        <p:spPr>
          <a:xfrm>
            <a:off x="1354931" y="1259895"/>
            <a:ext cx="5418137" cy="522287"/>
          </a:xfrm>
        </p:spPr>
        <p:txBody>
          <a:bodyPr/>
          <a:lstStyle/>
          <a:p>
            <a:pPr>
              <a:lnSpc>
                <a:spcPct val="150000"/>
              </a:lnSpc>
            </a:pPr>
            <a:r>
              <a:rPr lang="en-US" altLang="zh-CN" sz="2845" noProof="1"/>
              <a:t>DApp</a:t>
            </a:r>
            <a:r>
              <a:rPr lang="zh-CN" altLang="en-US" sz="2845" noProof="1"/>
              <a:t>介绍和智能合约开发实践</a:t>
            </a:r>
            <a:endParaRPr lang="zh-CN" altLang="en-US" sz="2490" noProof="1"/>
          </a:p>
        </p:txBody>
      </p:sp>
      <p:sp>
        <p:nvSpPr>
          <p:cNvPr id="13316" name="矩形 6">
            <a:extLst>
              <a:ext uri="{FF2B5EF4-FFF2-40B4-BE49-F238E27FC236}">
                <a16:creationId xmlns:a16="http://schemas.microsoft.com/office/drawing/2014/main" id="{56C9E2F0-10C6-49E7-B87C-CD3335239A52}"/>
              </a:ext>
            </a:extLst>
          </p:cNvPr>
          <p:cNvSpPr>
            <a:spLocks noChangeArrowheads="1"/>
          </p:cNvSpPr>
          <p:nvPr/>
        </p:nvSpPr>
        <p:spPr bwMode="auto">
          <a:xfrm>
            <a:off x="3560761" y="4090988"/>
            <a:ext cx="9541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200" dirty="0"/>
              <a:t>2024</a:t>
            </a:r>
            <a:r>
              <a:rPr lang="zh-CN" altLang="en-US" sz="1200" dirty="0"/>
              <a:t>年</a:t>
            </a:r>
            <a:r>
              <a:rPr lang="en-US" altLang="zh-CN" sz="1200" dirty="0"/>
              <a:t>10</a:t>
            </a:r>
            <a:r>
              <a:rPr lang="zh-CN" altLang="en-US" sz="1200" dirty="0"/>
              <a:t>月</a:t>
            </a:r>
            <a:endParaRPr lang="zh-CN" altLang="zh-CN" sz="1200" dirty="0"/>
          </a:p>
        </p:txBody>
      </p:sp>
      <p:sp>
        <p:nvSpPr>
          <p:cNvPr id="5" name="文本框 1">
            <a:extLst>
              <a:ext uri="{FF2B5EF4-FFF2-40B4-BE49-F238E27FC236}">
                <a16:creationId xmlns:a16="http://schemas.microsoft.com/office/drawing/2014/main" id="{9E5C9A89-F3CF-45A1-B331-36D792D9C6A3}"/>
              </a:ext>
            </a:extLst>
          </p:cNvPr>
          <p:cNvSpPr txBox="1">
            <a:spLocks noChangeArrowheads="1"/>
          </p:cNvSpPr>
          <p:nvPr/>
        </p:nvSpPr>
        <p:spPr bwMode="auto">
          <a:xfrm>
            <a:off x="1498599" y="2264837"/>
            <a:ext cx="5002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algn="ctr" eaLnBrk="1" hangingPunct="1">
              <a:buFont typeface="Arial" panose="020B0604020202020204" pitchFamily="34" charset="0"/>
              <a:buNone/>
            </a:pPr>
            <a:r>
              <a:rPr lang="zh-CN" altLang="en-US" sz="1600" dirty="0">
                <a:latin typeface="Georgia" panose="02040502050405020303" pitchFamily="18" charset="0"/>
              </a:rPr>
              <a:t>刘轩铭</a:t>
            </a:r>
            <a:r>
              <a:rPr lang="en-US" altLang="zh-CN" sz="1600" dirty="0">
                <a:latin typeface="Georgia" panose="02040502050405020303" pitchFamily="18" charset="0"/>
              </a:rPr>
              <a:t>  </a:t>
            </a:r>
            <a:r>
              <a:rPr lang="zh-CN" altLang="en-US" sz="1200" dirty="0">
                <a:latin typeface="+mn-ea"/>
                <a:ea typeface="+mn-ea"/>
              </a:rPr>
              <a:t>曹东</a:t>
            </a:r>
            <a:r>
              <a:rPr lang="en-US" altLang="zh-CN" sz="1200" dirty="0">
                <a:latin typeface="+mn-ea"/>
                <a:ea typeface="+mn-ea"/>
              </a:rPr>
              <a:t>204</a:t>
            </a:r>
            <a:r>
              <a:rPr lang="zh-CN" altLang="en-US" sz="1200" dirty="0">
                <a:latin typeface="+mn-ea"/>
                <a:ea typeface="+mn-ea"/>
              </a:rPr>
              <a:t> </a:t>
            </a:r>
            <a:r>
              <a:rPr lang="en-US" altLang="zh-CN" sz="1200" b="1" dirty="0" err="1">
                <a:latin typeface="DengXian" panose="02010600030101010101" pitchFamily="2" charset="-122"/>
                <a:ea typeface="DengXian" panose="02010600030101010101" pitchFamily="2" charset="-122"/>
                <a:cs typeface="Ayuthaya" pitchFamily="2" charset="-34"/>
              </a:rPr>
              <a:t>hinsliu</a:t>
            </a:r>
            <a:r>
              <a:rPr lang="en-US" altLang="zh-CN" sz="1200" b="1" dirty="0" err="1">
                <a:latin typeface="DengXian" panose="02010600030101010101" pitchFamily="2" charset="-122"/>
                <a:ea typeface="DengXian" panose="02010600030101010101" pitchFamily="2" charset="-122"/>
              </a:rPr>
              <a:t>@zju.edu.cn</a:t>
            </a:r>
            <a:endParaRPr lang="zh-CN" altLang="en-US" sz="1400" b="1" dirty="0">
              <a:latin typeface="DengXian" panose="02010600030101010101" pitchFamily="2" charset="-122"/>
              <a:ea typeface="DengXian"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0D6CE3-A12A-9295-603C-16B2AC1F803C}"/>
              </a:ext>
            </a:extLst>
          </p:cNvPr>
          <p:cNvSpPr>
            <a:spLocks noGrp="1"/>
          </p:cNvSpPr>
          <p:nvPr>
            <p:ph type="title"/>
          </p:nvPr>
        </p:nvSpPr>
        <p:spPr/>
        <p:txBody>
          <a:bodyPr/>
          <a:lstStyle/>
          <a:p>
            <a:r>
              <a:rPr kumimoji="1" lang="zh-CN" altLang="en-US" dirty="0"/>
              <a:t>智能合约和云函数的区别</a:t>
            </a:r>
          </a:p>
        </p:txBody>
      </p:sp>
      <p:pic>
        <p:nvPicPr>
          <p:cNvPr id="4" name="图片 3">
            <a:extLst>
              <a:ext uri="{FF2B5EF4-FFF2-40B4-BE49-F238E27FC236}">
                <a16:creationId xmlns:a16="http://schemas.microsoft.com/office/drawing/2014/main" id="{8CEC8D6B-49E3-C2ED-5B12-8C1E508E0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608" y="734433"/>
            <a:ext cx="6094784" cy="1744231"/>
          </a:xfrm>
          <a:prstGeom prst="rect">
            <a:avLst/>
          </a:prstGeom>
        </p:spPr>
      </p:pic>
      <p:pic>
        <p:nvPicPr>
          <p:cNvPr id="5" name="图片 4">
            <a:extLst>
              <a:ext uri="{FF2B5EF4-FFF2-40B4-BE49-F238E27FC236}">
                <a16:creationId xmlns:a16="http://schemas.microsoft.com/office/drawing/2014/main" id="{C1E2ED66-8BA7-4440-8921-3143404750F8}"/>
              </a:ext>
            </a:extLst>
          </p:cNvPr>
          <p:cNvPicPr>
            <a:picLocks noChangeAspect="1"/>
          </p:cNvPicPr>
          <p:nvPr/>
        </p:nvPicPr>
        <p:blipFill>
          <a:blip r:embed="rId3"/>
          <a:stretch>
            <a:fillRect/>
          </a:stretch>
        </p:blipFill>
        <p:spPr>
          <a:xfrm>
            <a:off x="2557420" y="2550853"/>
            <a:ext cx="3013159" cy="1844504"/>
          </a:xfrm>
          <a:prstGeom prst="rect">
            <a:avLst/>
          </a:prstGeom>
        </p:spPr>
      </p:pic>
      <p:sp>
        <p:nvSpPr>
          <p:cNvPr id="6" name="文本框 25">
            <a:extLst>
              <a:ext uri="{FF2B5EF4-FFF2-40B4-BE49-F238E27FC236}">
                <a16:creationId xmlns:a16="http://schemas.microsoft.com/office/drawing/2014/main" id="{07575666-17CC-6EBE-DDDD-B4190C55DD03}"/>
              </a:ext>
            </a:extLst>
          </p:cNvPr>
          <p:cNvSpPr txBox="1">
            <a:spLocks noChangeArrowheads="1"/>
          </p:cNvSpPr>
          <p:nvPr/>
        </p:nvSpPr>
        <p:spPr bwMode="auto">
          <a:xfrm>
            <a:off x="-257969" y="2601201"/>
            <a:ext cx="28153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indent="457200"/>
            <a:r>
              <a:rPr lang="zh-CN" altLang="en-US" sz="1400" b="1" dirty="0">
                <a:solidFill>
                  <a:srgbClr val="FF0000"/>
                </a:solidFill>
                <a:latin typeface="微软雅黑" panose="020B0503020204020204" pitchFamily="34" charset="-122"/>
                <a:ea typeface="微软雅黑" panose="020B0503020204020204" pitchFamily="34" charset="-122"/>
              </a:rPr>
              <a:t>一份“云函数”代码的示例</a:t>
            </a:r>
          </a:p>
        </p:txBody>
      </p:sp>
    </p:spTree>
    <p:extLst>
      <p:ext uri="{BB962C8B-B14F-4D97-AF65-F5344CB8AC3E}">
        <p14:creationId xmlns:p14="http://schemas.microsoft.com/office/powerpoint/2010/main" val="28212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文本占位符 1">
            <a:extLst>
              <a:ext uri="{FF2B5EF4-FFF2-40B4-BE49-F238E27FC236}">
                <a16:creationId xmlns:a16="http://schemas.microsoft.com/office/drawing/2014/main" id="{44FF7BA6-EB0A-4BE1-A7E2-92B6F11CF3F0}"/>
              </a:ext>
            </a:extLst>
          </p:cNvPr>
          <p:cNvSpPr>
            <a:spLocks noGrp="1" noChangeArrowheads="1"/>
          </p:cNvSpPr>
          <p:nvPr>
            <p:ph type="body" idx="1"/>
          </p:nvPr>
        </p:nvSpPr>
        <p:spPr>
          <a:xfrm>
            <a:off x="641350" y="1801813"/>
            <a:ext cx="6908800" cy="1000125"/>
          </a:xfrm>
        </p:spPr>
        <p:txBody>
          <a:bodyPr>
            <a:prstTxWarp prst="textNoShape">
              <a:avLst/>
            </a:prstTxWarp>
          </a:bodyPr>
          <a:lstStyle/>
          <a:p>
            <a:r>
              <a:rPr lang="zh-CN" altLang="en-US" sz="4000"/>
              <a:t>谢谢</a:t>
            </a:r>
            <a:endParaRPr lang="zh-CN" altLang="en-US" sz="4000" dirty="0"/>
          </a:p>
        </p:txBody>
      </p:sp>
      <p:sp>
        <p:nvSpPr>
          <p:cNvPr id="3" name="标题 2">
            <a:extLst>
              <a:ext uri="{FF2B5EF4-FFF2-40B4-BE49-F238E27FC236}">
                <a16:creationId xmlns:a16="http://schemas.microsoft.com/office/drawing/2014/main" id="{5551D550-FF35-4D6D-ABB7-415231A89316}"/>
              </a:ext>
            </a:extLst>
          </p:cNvPr>
          <p:cNvSpPr>
            <a:spLocks noGrp="1"/>
          </p:cNvSpPr>
          <p:nvPr>
            <p:ph type="title"/>
          </p:nvPr>
        </p:nvSpPr>
        <p:spPr/>
        <p:txBody>
          <a:bodyPr/>
          <a:lstStyle/>
          <a:p>
            <a:endParaRPr lang="zh-CN" altLang="en-US" noProof="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167D4-D122-403C-B63A-92B74405ACF4}"/>
              </a:ext>
            </a:extLst>
          </p:cNvPr>
          <p:cNvSpPr>
            <a:spLocks noGrp="1"/>
          </p:cNvSpPr>
          <p:nvPr>
            <p:ph type="title"/>
          </p:nvPr>
        </p:nvSpPr>
        <p:spPr/>
        <p:txBody>
          <a:bodyPr/>
          <a:lstStyle/>
          <a:p>
            <a:r>
              <a:rPr lang="zh-CN" altLang="en-US" sz="2135" noProof="1"/>
              <a:t>以太坊上的智能合约</a:t>
            </a:r>
            <a:endParaRPr lang="zh-CN" altLang="en-US" noProof="1"/>
          </a:p>
        </p:txBody>
      </p:sp>
      <p:sp>
        <p:nvSpPr>
          <p:cNvPr id="6" name="文本框 25">
            <a:extLst>
              <a:ext uri="{FF2B5EF4-FFF2-40B4-BE49-F238E27FC236}">
                <a16:creationId xmlns:a16="http://schemas.microsoft.com/office/drawing/2014/main" id="{0DF8BFFD-2AEB-49EF-8CBA-13EBC6718871}"/>
              </a:ext>
            </a:extLst>
          </p:cNvPr>
          <p:cNvSpPr txBox="1">
            <a:spLocks noChangeArrowheads="1"/>
          </p:cNvSpPr>
          <p:nvPr/>
        </p:nvSpPr>
        <p:spPr bwMode="auto">
          <a:xfrm>
            <a:off x="3491653" y="754529"/>
            <a:ext cx="470014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智能合约是一个账户</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账户内包含可执行的字节码，容量不限的存储空间</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在以太坊上，合约一旦部署则无法修改</a:t>
            </a:r>
            <a:endParaRPr lang="en-US" altLang="zh-CN" sz="1400" dirty="0">
              <a:latin typeface="微软雅黑" panose="020B0503020204020204" pitchFamily="34" charset="-122"/>
              <a:ea typeface="微软雅黑" panose="020B0503020204020204" pitchFamily="34" charset="-122"/>
            </a:endParaRPr>
          </a:p>
        </p:txBody>
      </p:sp>
      <p:sp>
        <p:nvSpPr>
          <p:cNvPr id="7" name="文本框 25">
            <a:extLst>
              <a:ext uri="{FF2B5EF4-FFF2-40B4-BE49-F238E27FC236}">
                <a16:creationId xmlns:a16="http://schemas.microsoft.com/office/drawing/2014/main" id="{95B451DB-7CDE-4F71-80A4-D7D33F8625DB}"/>
              </a:ext>
            </a:extLst>
          </p:cNvPr>
          <p:cNvSpPr txBox="1">
            <a:spLocks noChangeArrowheads="1"/>
          </p:cNvSpPr>
          <p:nvPr/>
        </p:nvSpPr>
        <p:spPr bwMode="auto">
          <a:xfrm>
            <a:off x="220959" y="754529"/>
            <a:ext cx="37130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两种账户类型：</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外部账户</a:t>
            </a:r>
            <a:r>
              <a:rPr lang="en-US" altLang="zh-CN" sz="1400" dirty="0">
                <a:latin typeface="微软雅黑" panose="020B0503020204020204" pitchFamily="34" charset="-122"/>
                <a:ea typeface="微软雅黑" panose="020B0503020204020204" pitchFamily="34" charset="-122"/>
              </a:rPr>
              <a:t>(externally owned accounts)</a:t>
            </a:r>
          </a:p>
          <a:p>
            <a:r>
              <a:rPr lang="zh-CN" altLang="en-US" sz="1400" dirty="0">
                <a:latin typeface="微软雅黑" panose="020B0503020204020204" pitchFamily="34" charset="-122"/>
                <a:ea typeface="微软雅黑" panose="020B0503020204020204" pitchFamily="34" charset="-122"/>
              </a:rPr>
              <a:t>合约账户</a:t>
            </a:r>
            <a:r>
              <a:rPr lang="en-US" altLang="zh-CN" sz="1400" dirty="0">
                <a:latin typeface="微软雅黑" panose="020B0503020204020204" pitchFamily="34" charset="-122"/>
                <a:ea typeface="微软雅黑" panose="020B0503020204020204" pitchFamily="34" charset="-122"/>
              </a:rPr>
              <a:t>(</a:t>
            </a:r>
            <a:r>
              <a:rPr lang="en-US" altLang="zh-CN" sz="1400" i="0" dirty="0">
                <a:solidFill>
                  <a:srgbClr val="24292E"/>
                </a:solidFill>
                <a:effectLst/>
                <a:latin typeface="微软雅黑" panose="020B0503020204020204" pitchFamily="34" charset="-122"/>
                <a:ea typeface="微软雅黑" panose="020B0503020204020204" pitchFamily="34" charset="-122"/>
              </a:rPr>
              <a:t>contract accounts</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01A5C02-2076-48EB-AA6B-8CDF678F1EF9}"/>
              </a:ext>
            </a:extLst>
          </p:cNvPr>
          <p:cNvPicPr>
            <a:picLocks noChangeAspect="1"/>
          </p:cNvPicPr>
          <p:nvPr/>
        </p:nvPicPr>
        <p:blipFill>
          <a:blip r:embed="rId3"/>
          <a:stretch>
            <a:fillRect/>
          </a:stretch>
        </p:blipFill>
        <p:spPr>
          <a:xfrm>
            <a:off x="288574" y="1928933"/>
            <a:ext cx="3577857" cy="2128197"/>
          </a:xfrm>
          <a:prstGeom prst="rect">
            <a:avLst/>
          </a:prstGeom>
        </p:spPr>
      </p:pic>
      <p:pic>
        <p:nvPicPr>
          <p:cNvPr id="5" name="图片 4">
            <a:extLst>
              <a:ext uri="{FF2B5EF4-FFF2-40B4-BE49-F238E27FC236}">
                <a16:creationId xmlns:a16="http://schemas.microsoft.com/office/drawing/2014/main" id="{C1E2ED66-8BA7-4440-8921-3143404750F8}"/>
              </a:ext>
            </a:extLst>
          </p:cNvPr>
          <p:cNvPicPr>
            <a:picLocks noChangeAspect="1"/>
          </p:cNvPicPr>
          <p:nvPr/>
        </p:nvPicPr>
        <p:blipFill>
          <a:blip r:embed="rId4"/>
          <a:stretch>
            <a:fillRect/>
          </a:stretch>
        </p:blipFill>
        <p:spPr>
          <a:xfrm>
            <a:off x="4122031" y="1823960"/>
            <a:ext cx="3648079" cy="22331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0645B-B508-DD4C-67B8-E5B51F208DD4}"/>
              </a:ext>
            </a:extLst>
          </p:cNvPr>
          <p:cNvSpPr>
            <a:spLocks noGrp="1"/>
          </p:cNvSpPr>
          <p:nvPr>
            <p:ph type="title"/>
          </p:nvPr>
        </p:nvSpPr>
        <p:spPr/>
        <p:txBody>
          <a:bodyPr/>
          <a:lstStyle/>
          <a:p>
            <a:r>
              <a:rPr kumimoji="1" lang="zh-CN" altLang="en-US" dirty="0"/>
              <a:t>智能合约的部署和执行</a:t>
            </a:r>
          </a:p>
        </p:txBody>
      </p:sp>
      <p:sp>
        <p:nvSpPr>
          <p:cNvPr id="4" name="文本框 3">
            <a:extLst>
              <a:ext uri="{FF2B5EF4-FFF2-40B4-BE49-F238E27FC236}">
                <a16:creationId xmlns:a16="http://schemas.microsoft.com/office/drawing/2014/main" id="{61DF0022-5F4D-4D82-23AC-B3C89A752E9F}"/>
              </a:ext>
            </a:extLst>
          </p:cNvPr>
          <p:cNvSpPr txBox="1"/>
          <p:nvPr/>
        </p:nvSpPr>
        <p:spPr>
          <a:xfrm>
            <a:off x="271300" y="775230"/>
            <a:ext cx="4283767" cy="3323987"/>
          </a:xfrm>
          <a:prstGeom prst="rect">
            <a:avLst/>
          </a:prstGeom>
          <a:noFill/>
        </p:spPr>
        <p:txBody>
          <a:bodyPr wrap="square" rtlCol="0">
            <a:spAutoFit/>
          </a:bodyPr>
          <a:lstStyle/>
          <a:p>
            <a:r>
              <a:rPr kumimoji="1" lang="zh-CN" altLang="en-US" sz="1400" b="1" dirty="0">
                <a:latin typeface="+mn-ea"/>
                <a:ea typeface="+mn-ea"/>
              </a:rPr>
              <a:t>部署</a:t>
            </a:r>
            <a:endParaRPr kumimoji="1" lang="en-US" altLang="zh-CN" sz="1400" b="1" dirty="0">
              <a:latin typeface="+mn-ea"/>
              <a:ea typeface="+mn-ea"/>
            </a:endParaRPr>
          </a:p>
          <a:p>
            <a:pPr marL="285750" indent="-285750">
              <a:buFont typeface="Arial" panose="020B0604020202020204" pitchFamily="34" charset="0"/>
              <a:buChar char="•"/>
            </a:pPr>
            <a:r>
              <a:rPr kumimoji="1" lang="zh-CN" altLang="en-US" sz="1400" dirty="0">
                <a:latin typeface="+mn-ea"/>
                <a:ea typeface="+mn-ea"/>
              </a:rPr>
              <a:t>用户编写合约代码</a:t>
            </a:r>
            <a:endParaRPr kumimoji="1" lang="en-US" altLang="zh-CN" sz="1400" dirty="0">
              <a:latin typeface="+mn-ea"/>
              <a:ea typeface="+mn-ea"/>
            </a:endParaRPr>
          </a:p>
          <a:p>
            <a:pPr marL="285750" indent="-285750">
              <a:buFont typeface="Arial" panose="020B0604020202020204" pitchFamily="34" charset="0"/>
              <a:buChar char="•"/>
            </a:pPr>
            <a:r>
              <a:rPr kumimoji="1" lang="zh-CN" altLang="en-US" sz="1400" dirty="0">
                <a:latin typeface="+mn-ea"/>
                <a:ea typeface="+mn-ea"/>
              </a:rPr>
              <a:t>编译合约，生成字节码文件，</a:t>
            </a:r>
            <a:endParaRPr kumimoji="1" lang="en-US" altLang="zh-CN" sz="1400" dirty="0">
              <a:latin typeface="+mn-ea"/>
              <a:ea typeface="+mn-ea"/>
            </a:endParaRPr>
          </a:p>
          <a:p>
            <a:pPr marL="285750" indent="-285750">
              <a:buFont typeface="Arial" panose="020B0604020202020204" pitchFamily="34" charset="0"/>
              <a:buChar char="•"/>
            </a:pPr>
            <a:r>
              <a:rPr kumimoji="1" lang="zh-CN" altLang="en-US" sz="1400" dirty="0">
                <a:latin typeface="+mn-ea"/>
                <a:ea typeface="+mn-ea"/>
              </a:rPr>
              <a:t>发送部署合约的交易（</a:t>
            </a:r>
            <a:r>
              <a:rPr kumimoji="1" lang="en-US" altLang="zh-CN" sz="1400" dirty="0">
                <a:latin typeface="+mn-ea"/>
                <a:ea typeface="+mn-ea"/>
              </a:rPr>
              <a:t>Deploy</a:t>
            </a:r>
            <a:r>
              <a:rPr kumimoji="1" lang="zh-CN" altLang="en-US" sz="1400" dirty="0">
                <a:latin typeface="+mn-ea"/>
                <a:ea typeface="+mn-ea"/>
              </a:rPr>
              <a:t> </a:t>
            </a:r>
            <a:r>
              <a:rPr kumimoji="1" lang="en-US" altLang="zh-CN" sz="1400" dirty="0">
                <a:latin typeface="+mn-ea"/>
                <a:ea typeface="+mn-ea"/>
              </a:rPr>
              <a:t>contract</a:t>
            </a:r>
            <a:r>
              <a:rPr kumimoji="1" lang="zh-CN" altLang="en-US" sz="1400" dirty="0">
                <a:latin typeface="+mn-ea"/>
                <a:ea typeface="+mn-ea"/>
              </a:rPr>
              <a:t>），将字节码发送到区块链上进行部署</a:t>
            </a:r>
            <a:endParaRPr kumimoji="1" lang="en-US" altLang="zh-CN" sz="1400" dirty="0">
              <a:latin typeface="+mn-ea"/>
              <a:ea typeface="+mn-ea"/>
            </a:endParaRPr>
          </a:p>
          <a:p>
            <a:pPr marL="285750" indent="-285750">
              <a:buFont typeface="Arial" panose="020B0604020202020204" pitchFamily="34" charset="0"/>
              <a:buChar char="•"/>
            </a:pPr>
            <a:r>
              <a:rPr kumimoji="1" lang="zh-CN" altLang="en-US" sz="1400" dirty="0">
                <a:latin typeface="+mn-ea"/>
                <a:ea typeface="+mn-ea"/>
              </a:rPr>
              <a:t>节点验证合约合法性、创建合约账户并部署合约</a:t>
            </a:r>
            <a:endParaRPr kumimoji="1" lang="en-US" altLang="zh-CN" sz="1400" dirty="0">
              <a:latin typeface="+mn-ea"/>
              <a:ea typeface="+mn-ea"/>
            </a:endParaRPr>
          </a:p>
          <a:p>
            <a:pPr marL="285750" indent="-285750">
              <a:buFont typeface="Arial" panose="020B0604020202020204" pitchFamily="34" charset="0"/>
              <a:buChar char="•"/>
            </a:pPr>
            <a:r>
              <a:rPr kumimoji="1" lang="zh-CN" altLang="en-US" sz="1400" dirty="0">
                <a:latin typeface="+mn-ea"/>
                <a:ea typeface="+mn-ea"/>
              </a:rPr>
              <a:t>节点广播交易，争夺记账权，交易被确认，合约完成部署</a:t>
            </a:r>
            <a:endParaRPr kumimoji="1" lang="en-US" altLang="zh-CN" sz="1400" dirty="0">
              <a:latin typeface="+mn-ea"/>
              <a:ea typeface="+mn-ea"/>
            </a:endParaRPr>
          </a:p>
          <a:p>
            <a:endParaRPr kumimoji="1" lang="en-US" altLang="zh-CN" sz="1400" b="1" dirty="0">
              <a:latin typeface="+mn-ea"/>
              <a:ea typeface="+mn-ea"/>
            </a:endParaRPr>
          </a:p>
          <a:p>
            <a:r>
              <a:rPr kumimoji="1" lang="zh-CN" altLang="en-US" sz="1400" b="1" dirty="0">
                <a:latin typeface="+mn-ea"/>
                <a:ea typeface="+mn-ea"/>
              </a:rPr>
              <a:t>执行</a:t>
            </a:r>
            <a:r>
              <a:rPr kumimoji="1" lang="en-US" altLang="zh-CN" sz="1400" b="1" dirty="0">
                <a:latin typeface="+mn-ea"/>
                <a:ea typeface="+mn-ea"/>
              </a:rPr>
              <a:t>/</a:t>
            </a:r>
            <a:r>
              <a:rPr kumimoji="1" lang="zh-CN" altLang="en-US" sz="1400" b="1" dirty="0">
                <a:latin typeface="+mn-ea"/>
                <a:ea typeface="+mn-ea"/>
              </a:rPr>
              <a:t>调用合约方法</a:t>
            </a:r>
            <a:endParaRPr kumimoji="1" lang="en-US" altLang="zh-CN" sz="1400" b="1" dirty="0">
              <a:latin typeface="+mn-ea"/>
              <a:ea typeface="+mn-ea"/>
            </a:endParaRPr>
          </a:p>
          <a:p>
            <a:pPr marL="285750" indent="-285750">
              <a:buFont typeface="Arial" panose="020B0604020202020204" pitchFamily="34" charset="0"/>
              <a:buChar char="•"/>
            </a:pPr>
            <a:r>
              <a:rPr kumimoji="1" lang="zh-CN" altLang="en-US" sz="1400" dirty="0">
                <a:latin typeface="+mn-ea"/>
                <a:ea typeface="+mn-ea"/>
              </a:rPr>
              <a:t>用户建立交易体，对交易签名</a:t>
            </a:r>
            <a:endParaRPr kumimoji="1" lang="en-US" altLang="zh-CN" sz="1400" dirty="0">
              <a:latin typeface="+mn-ea"/>
              <a:ea typeface="+mn-ea"/>
            </a:endParaRPr>
          </a:p>
          <a:p>
            <a:pPr marL="285750" indent="-285750">
              <a:buFont typeface="Arial" panose="020B0604020202020204" pitchFamily="34" charset="0"/>
              <a:buChar char="•"/>
            </a:pPr>
            <a:r>
              <a:rPr kumimoji="1" lang="zh-CN" altLang="en-US" sz="1400" dirty="0">
                <a:latin typeface="+mn-ea"/>
                <a:ea typeface="+mn-ea"/>
              </a:rPr>
              <a:t>用户将数据发送到节点</a:t>
            </a:r>
            <a:endParaRPr kumimoji="1" lang="en-US" altLang="zh-CN" sz="1400" dirty="0">
              <a:latin typeface="+mn-ea"/>
              <a:ea typeface="+mn-ea"/>
            </a:endParaRPr>
          </a:p>
          <a:p>
            <a:pPr marL="285750" indent="-285750">
              <a:buFont typeface="Arial" panose="020B0604020202020204" pitchFamily="34" charset="0"/>
              <a:buChar char="•"/>
            </a:pPr>
            <a:r>
              <a:rPr kumimoji="1" lang="zh-CN" altLang="en-US" sz="1400" dirty="0">
                <a:latin typeface="+mn-ea"/>
                <a:ea typeface="+mn-ea"/>
              </a:rPr>
              <a:t>节点验证、运行合约中的相应方法，并返回执行交易的回执（</a:t>
            </a:r>
            <a:r>
              <a:rPr kumimoji="1" lang="en-US" altLang="zh-CN" sz="1400" dirty="0">
                <a:latin typeface="+mn-ea"/>
                <a:ea typeface="+mn-ea"/>
              </a:rPr>
              <a:t>Receipt</a:t>
            </a:r>
            <a:r>
              <a:rPr kumimoji="1" lang="zh-CN" altLang="en-US" sz="1400" dirty="0">
                <a:latin typeface="+mn-ea"/>
                <a:ea typeface="+mn-ea"/>
              </a:rPr>
              <a:t>）</a:t>
            </a:r>
            <a:endParaRPr kumimoji="1" lang="en-US" altLang="zh-CN" sz="1400" dirty="0">
              <a:latin typeface="+mn-ea"/>
              <a:ea typeface="+mn-ea"/>
            </a:endParaRPr>
          </a:p>
          <a:p>
            <a:pPr marL="285750" indent="-285750">
              <a:buFont typeface="Arial" panose="020B0604020202020204" pitchFamily="34" charset="0"/>
              <a:buChar char="•"/>
            </a:pPr>
            <a:r>
              <a:rPr kumimoji="1" lang="zh-CN" altLang="en-US" sz="1400" dirty="0">
                <a:latin typeface="+mn-ea"/>
                <a:ea typeface="+mn-ea"/>
              </a:rPr>
              <a:t>节点广播交易，争夺记账权，交易被确认</a:t>
            </a:r>
            <a:endParaRPr kumimoji="1" lang="en-US" altLang="zh-CN" sz="1400" dirty="0">
              <a:latin typeface="+mn-ea"/>
              <a:ea typeface="+mn-ea"/>
            </a:endParaRPr>
          </a:p>
        </p:txBody>
      </p:sp>
      <p:pic>
        <p:nvPicPr>
          <p:cNvPr id="5" name="Picture 2" descr="智能合约调用步骤">
            <a:extLst>
              <a:ext uri="{FF2B5EF4-FFF2-40B4-BE49-F238E27FC236}">
                <a16:creationId xmlns:a16="http://schemas.microsoft.com/office/drawing/2014/main" id="{0C3B4EAE-5FD1-17A5-EF27-09222057D5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68"/>
          <a:stretch/>
        </p:blipFill>
        <p:spPr bwMode="auto">
          <a:xfrm>
            <a:off x="4744194" y="775230"/>
            <a:ext cx="2618715" cy="356592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25">
            <a:extLst>
              <a:ext uri="{FF2B5EF4-FFF2-40B4-BE49-F238E27FC236}">
                <a16:creationId xmlns:a16="http://schemas.microsoft.com/office/drawing/2014/main" id="{37E6FD9B-FFD9-4356-A84A-5CD264D86738}"/>
              </a:ext>
            </a:extLst>
          </p:cNvPr>
          <p:cNvSpPr txBox="1">
            <a:spLocks noChangeArrowheads="1"/>
          </p:cNvSpPr>
          <p:nvPr/>
        </p:nvSpPr>
        <p:spPr bwMode="auto">
          <a:xfrm>
            <a:off x="-258397" y="4099217"/>
            <a:ext cx="36422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indent="457200"/>
            <a:r>
              <a:rPr lang="zh-CN" altLang="en-US" sz="1400" b="1" dirty="0">
                <a:solidFill>
                  <a:srgbClr val="FF0000"/>
                </a:solidFill>
                <a:latin typeface="微软雅黑" panose="020B0503020204020204" pitchFamily="34" charset="-122"/>
                <a:ea typeface="微软雅黑" panose="020B0503020204020204" pitchFamily="34" charset="-122"/>
              </a:rPr>
              <a:t>节点该怎么运行相应的程序呢</a:t>
            </a:r>
          </a:p>
        </p:txBody>
      </p:sp>
    </p:spTree>
    <p:extLst>
      <p:ext uri="{BB962C8B-B14F-4D97-AF65-F5344CB8AC3E}">
        <p14:creationId xmlns:p14="http://schemas.microsoft.com/office/powerpoint/2010/main" val="72353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sz="2135" noProof="1"/>
              <a:t>EVM</a:t>
            </a:r>
            <a:r>
              <a:rPr lang="zh-CN" altLang="en-US" sz="2135" noProof="1"/>
              <a:t>（</a:t>
            </a:r>
            <a:r>
              <a:rPr lang="en-US" altLang="zh-CN" sz="2135" noProof="1"/>
              <a:t>Ethereum Virtual Machine</a:t>
            </a:r>
            <a:r>
              <a:rPr lang="zh-CN" altLang="en-US" sz="2135" noProof="1"/>
              <a:t>）</a:t>
            </a:r>
            <a:endParaRPr lang="zh-CN" altLang="en-US" noProof="1"/>
          </a:p>
        </p:txBody>
      </p:sp>
      <p:sp>
        <p:nvSpPr>
          <p:cNvPr id="16386" name="文本框 25">
            <a:extLst>
              <a:ext uri="{FF2B5EF4-FFF2-40B4-BE49-F238E27FC236}">
                <a16:creationId xmlns:a16="http://schemas.microsoft.com/office/drawing/2014/main" id="{3F2ADF0C-6701-4EF1-A556-8487C3577585}"/>
              </a:ext>
            </a:extLst>
          </p:cNvPr>
          <p:cNvSpPr txBox="1">
            <a:spLocks noChangeArrowheads="1"/>
          </p:cNvSpPr>
          <p:nvPr/>
        </p:nvSpPr>
        <p:spPr bwMode="auto">
          <a:xfrm>
            <a:off x="233363" y="861713"/>
            <a:ext cx="76628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en-US" altLang="zh-CN" sz="1400" dirty="0">
                <a:latin typeface="微软雅黑" panose="020B0503020204020204" pitchFamily="34" charset="-122"/>
                <a:ea typeface="微软雅黑" panose="020B0503020204020204" pitchFamily="34" charset="-122"/>
              </a:rPr>
              <a:t>EVM</a:t>
            </a:r>
            <a:r>
              <a:rPr lang="zh-CN" altLang="en-US" sz="1400" dirty="0">
                <a:latin typeface="微软雅黑" panose="020B0503020204020204" pitchFamily="34" charset="-122"/>
                <a:ea typeface="微软雅黑" panose="020B0503020204020204" pitchFamily="34" charset="-122"/>
              </a:rPr>
              <a:t>是以太坊的一部分，用于处理智能合约的部署和执行。实际上，从一个外部账户到另一个外部账户的简单的价值转移交易不需要涉及它，但是其他所有事情都将涉及由</a:t>
            </a:r>
            <a:r>
              <a:rPr lang="en-US" altLang="zh-CN" sz="1400" dirty="0">
                <a:latin typeface="微软雅黑" panose="020B0503020204020204" pitchFamily="34" charset="-122"/>
                <a:ea typeface="微软雅黑" panose="020B0503020204020204" pitchFamily="34" charset="-122"/>
              </a:rPr>
              <a:t>EVM</a:t>
            </a:r>
            <a:r>
              <a:rPr lang="zh-CN" altLang="en-US" sz="1400" dirty="0">
                <a:latin typeface="微软雅黑" panose="020B0503020204020204" pitchFamily="34" charset="-122"/>
                <a:ea typeface="微软雅黑" panose="020B0503020204020204" pitchFamily="34" charset="-122"/>
              </a:rPr>
              <a:t>计算的状态更新。</a:t>
            </a:r>
            <a:endParaRPr lang="en-US" altLang="zh-CN" sz="1400" dirty="0">
              <a:latin typeface="微软雅黑" panose="020B0503020204020204" pitchFamily="34" charset="-122"/>
              <a:ea typeface="微软雅黑" panose="020B0503020204020204" pitchFamily="34" charset="-122"/>
            </a:endParaRPr>
          </a:p>
          <a:p>
            <a:pPr indent="457200"/>
            <a:r>
              <a:rPr lang="zh-CN" altLang="en-US" sz="1400" dirty="0">
                <a:latin typeface="微软雅黑" panose="020B0503020204020204" pitchFamily="34" charset="-122"/>
                <a:ea typeface="微软雅黑" panose="020B0503020204020204" pitchFamily="34" charset="-122"/>
              </a:rPr>
              <a:t>以太坊区块链上运行的</a:t>
            </a:r>
            <a:r>
              <a:rPr lang="en-US" altLang="zh-CN" sz="1400" dirty="0">
                <a:latin typeface="微软雅黑" panose="020B0503020204020204" pitchFamily="34" charset="-122"/>
                <a:ea typeface="微软雅黑" panose="020B0503020204020204" pitchFamily="34" charset="-122"/>
              </a:rPr>
              <a:t>EVM</a:t>
            </a:r>
            <a:r>
              <a:rPr lang="zh-CN" altLang="en-US" sz="1400" dirty="0">
                <a:latin typeface="微软雅黑" panose="020B0503020204020204" pitchFamily="34" charset="-122"/>
                <a:ea typeface="微软雅黑" panose="020B0503020204020204" pitchFamily="34" charset="-122"/>
              </a:rPr>
              <a:t>可以看作是一个全球分散的计算机，其中包含数百万个可执行对象，每个对象都有自己的永久数据存储。</a:t>
            </a:r>
            <a:endParaRPr lang="en-US" altLang="zh-CN" sz="1400" dirty="0">
              <a:latin typeface="微软雅黑" panose="020B0503020204020204" pitchFamily="34" charset="-122"/>
              <a:ea typeface="微软雅黑" panose="020B0503020204020204" pitchFamily="34" charset="-122"/>
            </a:endParaRPr>
          </a:p>
          <a:p>
            <a:pPr indent="457200"/>
            <a:endParaRPr lang="en-US" altLang="zh-CN" sz="1400" dirty="0">
              <a:latin typeface="微软雅黑" panose="020B0503020204020204" pitchFamily="34" charset="-122"/>
              <a:ea typeface="微软雅黑" panose="020B0503020204020204" pitchFamily="34" charset="-122"/>
            </a:endParaRPr>
          </a:p>
          <a:p>
            <a:pPr indent="457200"/>
            <a:r>
              <a:rPr lang="en-US" altLang="zh-CN" sz="1400" dirty="0">
                <a:latin typeface="微软雅黑" panose="020B0503020204020204" pitchFamily="34" charset="-122"/>
                <a:ea typeface="微软雅黑" panose="020B0503020204020204" pitchFamily="34" charset="-122"/>
              </a:rPr>
              <a:t>EVM</a:t>
            </a:r>
            <a:r>
              <a:rPr lang="zh-CN" altLang="en-US" sz="1400" dirty="0">
                <a:latin typeface="微软雅黑" panose="020B0503020204020204" pitchFamily="34" charset="-122"/>
                <a:ea typeface="微软雅黑" panose="020B0503020204020204" pitchFamily="34" charset="-122"/>
              </a:rPr>
              <a:t>在一个更为有限的域中运行：它只是一个计算引擎，因此仅提供了计算和存储的抽象，类似于</a:t>
            </a:r>
            <a:r>
              <a:rPr lang="en-US" altLang="zh-CN" sz="1400" dirty="0">
                <a:latin typeface="微软雅黑" panose="020B0503020204020204" pitchFamily="34" charset="-122"/>
                <a:ea typeface="微软雅黑" panose="020B0503020204020204" pitchFamily="34" charset="-122"/>
              </a:rPr>
              <a:t>Java</a:t>
            </a:r>
            <a:r>
              <a:rPr lang="zh-CN" altLang="en-US" sz="1400" dirty="0">
                <a:latin typeface="微软雅黑" panose="020B0503020204020204" pitchFamily="34" charset="-122"/>
                <a:ea typeface="微软雅黑" panose="020B0503020204020204" pitchFamily="34" charset="-122"/>
              </a:rPr>
              <a:t>虚拟机（</a:t>
            </a:r>
            <a:r>
              <a:rPr lang="en-US" altLang="zh-CN" sz="1400" dirty="0">
                <a:latin typeface="微软雅黑" panose="020B0503020204020204" pitchFamily="34" charset="-122"/>
                <a:ea typeface="微软雅黑" panose="020B0503020204020204" pitchFamily="34" charset="-122"/>
              </a:rPr>
              <a:t>JVM</a:t>
            </a:r>
            <a:r>
              <a:rPr lang="zh-CN" altLang="en-US" sz="1400" dirty="0">
                <a:latin typeface="微软雅黑" panose="020B0503020204020204" pitchFamily="34" charset="-122"/>
                <a:ea typeface="微软雅黑" panose="020B0503020204020204" pitchFamily="34" charset="-122"/>
              </a:rPr>
              <a:t>）规范。从高级别的角度来看，</a:t>
            </a:r>
            <a:r>
              <a:rPr lang="en-US" altLang="zh-CN" sz="1400" dirty="0">
                <a:latin typeface="微软雅黑" panose="020B0503020204020204" pitchFamily="34" charset="-122"/>
                <a:ea typeface="微软雅黑" panose="020B0503020204020204" pitchFamily="34" charset="-122"/>
              </a:rPr>
              <a:t>JVM</a:t>
            </a:r>
            <a:r>
              <a:rPr lang="zh-CN" altLang="en-US" sz="1400" dirty="0">
                <a:latin typeface="微软雅黑" panose="020B0503020204020204" pitchFamily="34" charset="-122"/>
                <a:ea typeface="微软雅黑" panose="020B0503020204020204" pitchFamily="34" charset="-122"/>
              </a:rPr>
              <a:t>旨在提供与底层主机</a:t>
            </a:r>
            <a:r>
              <a:rPr lang="en-US" altLang="zh-CN" sz="1400" dirty="0">
                <a:latin typeface="微软雅黑" panose="020B0503020204020204" pitchFamily="34" charset="-122"/>
                <a:ea typeface="微软雅黑" panose="020B0503020204020204" pitchFamily="34" charset="-122"/>
              </a:rPr>
              <a:t>OS</a:t>
            </a:r>
            <a:r>
              <a:rPr lang="zh-CN" altLang="en-US" sz="1400" dirty="0">
                <a:latin typeface="微软雅黑" panose="020B0503020204020204" pitchFamily="34" charset="-122"/>
                <a:ea typeface="微软雅黑" panose="020B0503020204020204" pitchFamily="34" charset="-122"/>
              </a:rPr>
              <a:t>或硬件无关的运行时环境，从而实现跨多种系统的兼容性。诸如</a:t>
            </a:r>
            <a:r>
              <a:rPr lang="en-US" altLang="zh-CN" sz="1400" dirty="0">
                <a:latin typeface="微软雅黑" panose="020B0503020204020204" pitchFamily="34" charset="-122"/>
                <a:ea typeface="微软雅黑" panose="020B0503020204020204" pitchFamily="34" charset="-122"/>
              </a:rPr>
              <a:t>Java</a:t>
            </a:r>
            <a:r>
              <a:rPr lang="zh-CN" altLang="en-US" sz="1400" dirty="0">
                <a:latin typeface="微软雅黑" panose="020B0503020204020204" pitchFamily="34" charset="-122"/>
                <a:ea typeface="微软雅黑" panose="020B0503020204020204" pitchFamily="34" charset="-122"/>
              </a:rPr>
              <a:t>或</a:t>
            </a:r>
            <a:r>
              <a:rPr lang="en-US" altLang="zh-CN" sz="1400" dirty="0">
                <a:latin typeface="微软雅黑" panose="020B0503020204020204" pitchFamily="34" charset="-122"/>
                <a:ea typeface="微软雅黑" panose="020B0503020204020204" pitchFamily="34" charset="-122"/>
              </a:rPr>
              <a:t>Scala</a:t>
            </a:r>
            <a:r>
              <a:rPr lang="zh-CN" altLang="en-US" sz="1400" dirty="0">
                <a:latin typeface="微软雅黑" panose="020B0503020204020204" pitchFamily="34" charset="-122"/>
                <a:ea typeface="微软雅黑" panose="020B0503020204020204" pitchFamily="34" charset="-122"/>
              </a:rPr>
              <a:t>（使用</a:t>
            </a:r>
            <a:r>
              <a:rPr lang="en-US" altLang="zh-CN" sz="1400" dirty="0">
                <a:latin typeface="微软雅黑" panose="020B0503020204020204" pitchFamily="34" charset="-122"/>
                <a:ea typeface="微软雅黑" panose="020B0503020204020204" pitchFamily="34" charset="-122"/>
              </a:rPr>
              <a:t>JVM</a:t>
            </a:r>
            <a:r>
              <a:rPr lang="zh-CN" altLang="en-US" sz="1400" dirty="0">
                <a:latin typeface="微软雅黑" panose="020B0503020204020204" pitchFamily="34" charset="-122"/>
                <a:ea typeface="微软雅黑" panose="020B0503020204020204" pitchFamily="34" charset="-122"/>
              </a:rPr>
              <a:t>）或</a:t>
            </a: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＃（使用</a:t>
            </a:r>
            <a:r>
              <a:rPr lang="en-US" altLang="zh-CN" sz="1400" dirty="0">
                <a:latin typeface="微软雅黑" panose="020B0503020204020204" pitchFamily="34" charset="-122"/>
                <a:ea typeface="微软雅黑" panose="020B0503020204020204" pitchFamily="34" charset="-122"/>
              </a:rPr>
              <a:t>.NET</a:t>
            </a:r>
            <a:r>
              <a:rPr lang="zh-CN" altLang="en-US" sz="1400" dirty="0">
                <a:latin typeface="微软雅黑" panose="020B0503020204020204" pitchFamily="34" charset="-122"/>
                <a:ea typeface="微软雅黑" panose="020B0503020204020204" pitchFamily="34" charset="-122"/>
              </a:rPr>
              <a:t>）之类的高级编程语言被编译为它们各自虚拟机的字节码指令集。以同样的方式，</a:t>
            </a:r>
            <a:r>
              <a:rPr lang="en-US" altLang="zh-CN" sz="1400" dirty="0">
                <a:latin typeface="微软雅黑" panose="020B0503020204020204" pitchFamily="34" charset="-122"/>
                <a:ea typeface="微软雅黑" panose="020B0503020204020204" pitchFamily="34" charset="-122"/>
              </a:rPr>
              <a:t>EVM</a:t>
            </a:r>
            <a:r>
              <a:rPr lang="zh-CN" altLang="en-US" sz="1400" dirty="0">
                <a:latin typeface="微软雅黑" panose="020B0503020204020204" pitchFamily="34" charset="-122"/>
                <a:ea typeface="微软雅黑" panose="020B0503020204020204" pitchFamily="34" charset="-122"/>
              </a:rPr>
              <a:t>执行自己的字节码指令集（在下一节中介绍），这些高级指令集编程语言（例如</a:t>
            </a:r>
            <a:r>
              <a:rPr lang="en-US" altLang="zh-CN" sz="1400" dirty="0">
                <a:latin typeface="微软雅黑" panose="020B0503020204020204" pitchFamily="34" charset="-122"/>
                <a:ea typeface="微软雅黑" panose="020B0503020204020204" pitchFamily="34" charset="-122"/>
              </a:rPr>
              <a:t>LLL</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Serpent</a:t>
            </a:r>
            <a:r>
              <a:rPr lang="zh-CN" altLang="en-US"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Mutan</a:t>
            </a:r>
            <a:r>
              <a:rPr lang="zh-CN" altLang="en-US" sz="1400" dirty="0">
                <a:latin typeface="微软雅黑" panose="020B0503020204020204" pitchFamily="34" charset="-122"/>
                <a:ea typeface="微软雅黑" panose="020B0503020204020204" pitchFamily="34" charset="-122"/>
              </a:rPr>
              <a:t>或</a:t>
            </a: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）将被编译到其中。</a:t>
            </a:r>
          </a:p>
        </p:txBody>
      </p:sp>
      <p:sp>
        <p:nvSpPr>
          <p:cNvPr id="10" name="文本框 25">
            <a:extLst>
              <a:ext uri="{FF2B5EF4-FFF2-40B4-BE49-F238E27FC236}">
                <a16:creationId xmlns:a16="http://schemas.microsoft.com/office/drawing/2014/main" id="{37E6FD9B-FFD9-4356-A84A-5CD264D86738}"/>
              </a:ext>
            </a:extLst>
          </p:cNvPr>
          <p:cNvSpPr txBox="1">
            <a:spLocks noChangeArrowheads="1"/>
          </p:cNvSpPr>
          <p:nvPr/>
        </p:nvSpPr>
        <p:spPr bwMode="auto">
          <a:xfrm>
            <a:off x="233363" y="3634776"/>
            <a:ext cx="36422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zh-CN" altLang="en-US" sz="1400" b="1" dirty="0">
                <a:solidFill>
                  <a:srgbClr val="FF0000"/>
                </a:solidFill>
                <a:latin typeface="微软雅黑" panose="020B0503020204020204" pitchFamily="34" charset="-122"/>
                <a:ea typeface="微软雅黑" panose="020B0503020204020204" pitchFamily="34" charset="-122"/>
              </a:rPr>
              <a:t>智能合约的虚拟机有什么样的要求？</a:t>
            </a:r>
          </a:p>
        </p:txBody>
      </p:sp>
    </p:spTree>
    <p:extLst>
      <p:ext uri="{BB962C8B-B14F-4D97-AF65-F5344CB8AC3E}">
        <p14:creationId xmlns:p14="http://schemas.microsoft.com/office/powerpoint/2010/main" val="2679963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sz="2135" noProof="1"/>
              <a:t>智能合约虚拟机的基本要求</a:t>
            </a:r>
            <a:endParaRPr lang="zh-CN" altLang="en-US" noProof="1"/>
          </a:p>
        </p:txBody>
      </p:sp>
      <p:sp>
        <p:nvSpPr>
          <p:cNvPr id="16386" name="文本框 25">
            <a:extLst>
              <a:ext uri="{FF2B5EF4-FFF2-40B4-BE49-F238E27FC236}">
                <a16:creationId xmlns:a16="http://schemas.microsoft.com/office/drawing/2014/main" id="{3F2ADF0C-6701-4EF1-A556-8487C3577585}"/>
              </a:ext>
            </a:extLst>
          </p:cNvPr>
          <p:cNvSpPr txBox="1">
            <a:spLocks noChangeArrowheads="1"/>
          </p:cNvSpPr>
          <p:nvPr/>
        </p:nvSpPr>
        <p:spPr bwMode="auto">
          <a:xfrm>
            <a:off x="228045" y="876520"/>
            <a:ext cx="785269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b="1" dirty="0">
                <a:latin typeface="微软雅黑" panose="020B0503020204020204" pitchFamily="34" charset="-122"/>
                <a:ea typeface="微软雅黑" panose="020B0503020204020204" pitchFamily="34" charset="-122"/>
              </a:rPr>
              <a:t>确定性</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所有节点都需要运行相同的指令并且得到相同的结果</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非确定性的操作：</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非确定性系统调用（随机数、系统时间等）</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浮点数精度</a:t>
            </a:r>
            <a:endParaRPr lang="en-US" altLang="zh-CN" sz="1400"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可终止性</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停机问题</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区块链上交易的执行是串行的。若某计算问题算无法在有限步内完成，将阻塞整个区块链系统</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EVM</a:t>
            </a:r>
            <a:r>
              <a:rPr lang="zh-CN" altLang="en-US" sz="1400" dirty="0">
                <a:latin typeface="微软雅黑" panose="020B0503020204020204" pitchFamily="34" charset="-122"/>
                <a:ea typeface="微软雅黑" panose="020B0503020204020204" pitchFamily="34" charset="-122"/>
              </a:rPr>
              <a:t>是</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准</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图灵完备（图灵完备包含死循环），通过手续费将程序限制在有限的计算步骤内</a:t>
            </a:r>
            <a:endParaRPr lang="en-US" altLang="zh-CN" sz="1400"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隔离性</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需要保证智能合约的执行环境是受限的</a:t>
            </a:r>
          </a:p>
        </p:txBody>
      </p:sp>
      <p:sp>
        <p:nvSpPr>
          <p:cNvPr id="3" name="文本框 25">
            <a:extLst>
              <a:ext uri="{FF2B5EF4-FFF2-40B4-BE49-F238E27FC236}">
                <a16:creationId xmlns:a16="http://schemas.microsoft.com/office/drawing/2014/main" id="{985889EA-A0D0-9BB1-3B0B-71B75A38EB77}"/>
              </a:ext>
            </a:extLst>
          </p:cNvPr>
          <p:cNvSpPr txBox="1">
            <a:spLocks noChangeArrowheads="1"/>
          </p:cNvSpPr>
          <p:nvPr/>
        </p:nvSpPr>
        <p:spPr bwMode="auto">
          <a:xfrm>
            <a:off x="-266170" y="3510501"/>
            <a:ext cx="49031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zh-CN" altLang="en-US" sz="1400" b="1" dirty="0">
                <a:solidFill>
                  <a:srgbClr val="FF0000"/>
                </a:solidFill>
                <a:latin typeface="微软雅黑" panose="020B0503020204020204" pitchFamily="34" charset="-122"/>
                <a:ea typeface="微软雅黑" panose="020B0503020204020204" pitchFamily="34" charset="-122"/>
              </a:rPr>
              <a:t>如何保证</a:t>
            </a:r>
            <a:r>
              <a:rPr lang="en-US" altLang="zh-CN" sz="1400" b="1" dirty="0">
                <a:solidFill>
                  <a:srgbClr val="FF0000"/>
                </a:solidFill>
                <a:latin typeface="微软雅黑" panose="020B0503020204020204" pitchFamily="34" charset="-122"/>
                <a:ea typeface="微软雅黑" panose="020B0503020204020204" pitchFamily="34" charset="-122"/>
              </a:rPr>
              <a:t>EVM</a:t>
            </a:r>
            <a:r>
              <a:rPr lang="zh-CN" altLang="en-US" sz="1400" b="1" dirty="0">
                <a:solidFill>
                  <a:srgbClr val="FF0000"/>
                </a:solidFill>
                <a:latin typeface="微软雅黑" panose="020B0503020204020204" pitchFamily="34" charset="-122"/>
                <a:ea typeface="微软雅黑" panose="020B0503020204020204" pitchFamily="34" charset="-122"/>
              </a:rPr>
              <a:t>中的程序执行不会无限的运行下去呢？</a:t>
            </a:r>
          </a:p>
        </p:txBody>
      </p:sp>
    </p:spTree>
    <p:extLst>
      <p:ext uri="{BB962C8B-B14F-4D97-AF65-F5344CB8AC3E}">
        <p14:creationId xmlns:p14="http://schemas.microsoft.com/office/powerpoint/2010/main" val="1391222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0F75-ACF9-CB8E-4351-26261AF8E212}"/>
              </a:ext>
            </a:extLst>
          </p:cNvPr>
          <p:cNvSpPr>
            <a:spLocks noGrp="1"/>
          </p:cNvSpPr>
          <p:nvPr>
            <p:ph type="title"/>
          </p:nvPr>
        </p:nvSpPr>
        <p:spPr/>
        <p:txBody>
          <a:bodyPr/>
          <a:lstStyle/>
          <a:p>
            <a:r>
              <a:rPr kumimoji="1" lang="en-US" altLang="zh-CN" dirty="0"/>
              <a:t>EVM</a:t>
            </a:r>
            <a:r>
              <a:rPr kumimoji="1" lang="zh-CN" altLang="en-US" dirty="0"/>
              <a:t>的每个操作都有其价格！</a:t>
            </a:r>
          </a:p>
        </p:txBody>
      </p:sp>
      <p:pic>
        <p:nvPicPr>
          <p:cNvPr id="4" name="Picture 2" descr="以太坊黄皮书 gas">
            <a:extLst>
              <a:ext uri="{FF2B5EF4-FFF2-40B4-BE49-F238E27FC236}">
                <a16:creationId xmlns:a16="http://schemas.microsoft.com/office/drawing/2014/main" id="{76D8EEF8-1572-9505-B639-557E4A7A7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904"/>
          <a:stretch/>
        </p:blipFill>
        <p:spPr bwMode="auto">
          <a:xfrm>
            <a:off x="139526" y="947810"/>
            <a:ext cx="3487982" cy="331939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B89F533-DFDF-C4D5-CCFD-A6C7B2B8F6A8}"/>
              </a:ext>
            </a:extLst>
          </p:cNvPr>
          <p:cNvSpPr txBox="1"/>
          <p:nvPr/>
        </p:nvSpPr>
        <p:spPr>
          <a:xfrm>
            <a:off x="3793605" y="763326"/>
            <a:ext cx="5755912" cy="1169551"/>
          </a:xfrm>
          <a:prstGeom prst="rect">
            <a:avLst/>
          </a:prstGeom>
          <a:noFill/>
        </p:spPr>
        <p:txBody>
          <a:bodyPr wrap="square">
            <a:spAutoFit/>
          </a:bodyPr>
          <a:lstStyle/>
          <a:p>
            <a:r>
              <a:rPr lang="zh-CN" altLang="en-US" sz="1400" dirty="0">
                <a:latin typeface="+mn-ea"/>
                <a:ea typeface="+mn-ea"/>
              </a:rPr>
              <a:t>每个执行的指令都被设置了一个消耗的</a:t>
            </a:r>
            <a:r>
              <a:rPr lang="en" altLang="zh-CN" sz="1400" dirty="0">
                <a:latin typeface="+mn-ea"/>
                <a:ea typeface="+mn-ea"/>
              </a:rPr>
              <a:t>Gas</a:t>
            </a:r>
            <a:r>
              <a:rPr lang="zh-CN" altLang="en-US" sz="1400" dirty="0">
                <a:latin typeface="+mn-ea"/>
                <a:ea typeface="+mn-ea"/>
              </a:rPr>
              <a:t>值，例如</a:t>
            </a:r>
            <a:endParaRPr lang="en-US" altLang="zh-CN" sz="1400" dirty="0">
              <a:latin typeface="+mn-ea"/>
              <a:ea typeface="+mn-ea"/>
            </a:endParaRPr>
          </a:p>
          <a:p>
            <a:pPr marL="342900" indent="-342900">
              <a:buFont typeface="Arial" panose="020B0604020202020204" pitchFamily="34" charset="0"/>
              <a:buChar char="•"/>
            </a:pPr>
            <a:r>
              <a:rPr lang="en" altLang="zh-CN" sz="1400" dirty="0">
                <a:latin typeface="+mn-ea"/>
                <a:ea typeface="+mn-ea"/>
              </a:rPr>
              <a:t>PUSH</a:t>
            </a:r>
            <a:r>
              <a:rPr lang="zh-CN" altLang="en-US" sz="1400" dirty="0">
                <a:latin typeface="+mn-ea"/>
                <a:ea typeface="+mn-ea"/>
              </a:rPr>
              <a:t>操作需要消耗</a:t>
            </a:r>
            <a:r>
              <a:rPr lang="en-US" altLang="zh-CN" sz="1400" dirty="0">
                <a:latin typeface="+mn-ea"/>
                <a:ea typeface="+mn-ea"/>
              </a:rPr>
              <a:t>3</a:t>
            </a:r>
            <a:r>
              <a:rPr lang="zh-CN" altLang="en-US" sz="1400" dirty="0">
                <a:latin typeface="+mn-ea"/>
                <a:ea typeface="+mn-ea"/>
              </a:rPr>
              <a:t>个</a:t>
            </a:r>
            <a:r>
              <a:rPr lang="en" altLang="zh-CN" sz="1400" dirty="0">
                <a:latin typeface="+mn-ea"/>
                <a:ea typeface="+mn-ea"/>
              </a:rPr>
              <a:t>Gas</a:t>
            </a:r>
          </a:p>
          <a:p>
            <a:endParaRPr lang="en" altLang="zh-CN" sz="1400" dirty="0">
              <a:latin typeface="+mn-ea"/>
              <a:ea typeface="+mn-ea"/>
            </a:endParaRPr>
          </a:p>
          <a:p>
            <a:r>
              <a:rPr lang="zh-CN" altLang="en" sz="1400" dirty="0">
                <a:latin typeface="+mn-ea"/>
                <a:ea typeface="+mn-ea"/>
              </a:rPr>
              <a:t>每次</a:t>
            </a:r>
            <a:r>
              <a:rPr lang="zh-CN" altLang="en-US" sz="1400" dirty="0">
                <a:latin typeface="+mn-ea"/>
                <a:ea typeface="+mn-ea"/>
              </a:rPr>
              <a:t>执行交易前，都需要输入</a:t>
            </a:r>
            <a:r>
              <a:rPr lang="en-US" altLang="zh-CN" sz="1400" dirty="0" err="1">
                <a:latin typeface="+mn-ea"/>
                <a:ea typeface="+mn-ea"/>
              </a:rPr>
              <a:t>GasLimit</a:t>
            </a:r>
            <a:r>
              <a:rPr lang="zh-CN" altLang="en-US" sz="1400" dirty="0">
                <a:latin typeface="+mn-ea"/>
                <a:ea typeface="+mn-ea"/>
              </a:rPr>
              <a:t>、</a:t>
            </a:r>
            <a:r>
              <a:rPr lang="en-US" altLang="zh-CN" sz="1400" dirty="0" err="1">
                <a:latin typeface="+mn-ea"/>
                <a:ea typeface="+mn-ea"/>
              </a:rPr>
              <a:t>GasPrice</a:t>
            </a:r>
            <a:r>
              <a:rPr lang="zh-CN" altLang="en-US" sz="1400" dirty="0">
                <a:latin typeface="+mn-ea"/>
                <a:ea typeface="+mn-ea"/>
              </a:rPr>
              <a:t>，</a:t>
            </a:r>
            <a:endParaRPr lang="en-US" altLang="zh-CN" sz="1400" dirty="0">
              <a:latin typeface="+mn-ea"/>
              <a:ea typeface="+mn-ea"/>
            </a:endParaRPr>
          </a:p>
          <a:p>
            <a:r>
              <a:rPr lang="zh-CN" altLang="en-US" sz="1400" dirty="0">
                <a:latin typeface="+mn-ea"/>
                <a:ea typeface="+mn-ea"/>
              </a:rPr>
              <a:t>代表最多能消耗的</a:t>
            </a:r>
            <a:r>
              <a:rPr lang="en-US" altLang="zh-CN" sz="1400" dirty="0">
                <a:latin typeface="+mn-ea"/>
                <a:ea typeface="+mn-ea"/>
              </a:rPr>
              <a:t>Gas</a:t>
            </a:r>
            <a:r>
              <a:rPr lang="zh-CN" altLang="en-US" sz="1400" dirty="0">
                <a:latin typeface="+mn-ea"/>
                <a:ea typeface="+mn-ea"/>
              </a:rPr>
              <a:t>数量和每</a:t>
            </a:r>
            <a:r>
              <a:rPr lang="en-US" altLang="zh-CN" sz="1400" dirty="0">
                <a:latin typeface="+mn-ea"/>
                <a:ea typeface="+mn-ea"/>
              </a:rPr>
              <a:t>Gas</a:t>
            </a:r>
            <a:r>
              <a:rPr lang="zh-CN" altLang="en-US" sz="1400" dirty="0">
                <a:latin typeface="+mn-ea"/>
                <a:ea typeface="+mn-ea"/>
              </a:rPr>
              <a:t>对应的价格</a:t>
            </a:r>
          </a:p>
        </p:txBody>
      </p:sp>
      <p:sp>
        <p:nvSpPr>
          <p:cNvPr id="7" name="文本框 25">
            <a:extLst>
              <a:ext uri="{FF2B5EF4-FFF2-40B4-BE49-F238E27FC236}">
                <a16:creationId xmlns:a16="http://schemas.microsoft.com/office/drawing/2014/main" id="{F471C528-7158-52A9-C5BC-755491232D15}"/>
              </a:ext>
            </a:extLst>
          </p:cNvPr>
          <p:cNvSpPr txBox="1">
            <a:spLocks noChangeArrowheads="1"/>
          </p:cNvSpPr>
          <p:nvPr/>
        </p:nvSpPr>
        <p:spPr bwMode="auto">
          <a:xfrm>
            <a:off x="3793605" y="2131680"/>
            <a:ext cx="44295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b="1" dirty="0">
                <a:latin typeface="微软雅黑" panose="020B0503020204020204" pitchFamily="34" charset="-122"/>
                <a:ea typeface="微软雅黑" panose="020B0503020204020204" pitchFamily="34" charset="-122"/>
              </a:rPr>
              <a:t>如果程序执行到一半</a:t>
            </a:r>
            <a:r>
              <a:rPr lang="en-US" altLang="zh-CN" sz="1400" b="1" dirty="0">
                <a:latin typeface="微软雅黑" panose="020B0503020204020204" pitchFamily="34" charset="-122"/>
                <a:ea typeface="微软雅黑" panose="020B0503020204020204" pitchFamily="34" charset="-122"/>
              </a:rPr>
              <a:t>Gas</a:t>
            </a:r>
            <a:r>
              <a:rPr lang="zh-CN" altLang="en-US" sz="1400" b="1" dirty="0">
                <a:latin typeface="微软雅黑" panose="020B0503020204020204" pitchFamily="34" charset="-122"/>
                <a:ea typeface="微软雅黑" panose="020B0503020204020204" pitchFamily="34" charset="-122"/>
              </a:rPr>
              <a:t>消耗完了怎么办？</a:t>
            </a:r>
            <a:endParaRPr lang="en-US" altLang="zh-CN" sz="1400" b="1"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交易执行具有原子性：交易终止 ，所有状态修改全部回滚</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不退还</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如果程序执行完了</a:t>
            </a:r>
            <a:r>
              <a:rPr lang="en-US" altLang="zh-CN" sz="1400" b="1" dirty="0">
                <a:latin typeface="微软雅黑" panose="020B0503020204020204" pitchFamily="34" charset="-122"/>
                <a:ea typeface="微软雅黑" panose="020B0503020204020204" pitchFamily="34" charset="-122"/>
              </a:rPr>
              <a:t>Gas</a:t>
            </a:r>
            <a:r>
              <a:rPr lang="zh-CN" altLang="en-US" sz="1400" b="1" dirty="0">
                <a:latin typeface="微软雅黑" panose="020B0503020204020204" pitchFamily="34" charset="-122"/>
                <a:ea typeface="微软雅黑" panose="020B0503020204020204" pitchFamily="34" charset="-122"/>
              </a:rPr>
              <a:t>还没消耗完怎么办？</a:t>
            </a:r>
            <a:endParaRPr lang="en-US" altLang="zh-CN" sz="1400" b="1"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交易费返还</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b="1" dirty="0">
                <a:latin typeface="微软雅黑" panose="020B0503020204020204" pitchFamily="34" charset="-122"/>
                <a:ea typeface="微软雅黑" panose="020B0503020204020204" pitchFamily="34" charset="-122"/>
              </a:rPr>
              <a:t>Gas Limit</a:t>
            </a:r>
            <a:r>
              <a:rPr lang="zh-CN" altLang="en-US" sz="1400" b="1" dirty="0">
                <a:latin typeface="微软雅黑" panose="020B0503020204020204" pitchFamily="34" charset="-122"/>
                <a:ea typeface="微软雅黑" panose="020B0503020204020204" pitchFamily="34" charset="-122"/>
              </a:rPr>
              <a:t>是否可设为无限大？</a:t>
            </a:r>
            <a:endParaRPr lang="en-US" altLang="zh-CN" sz="1400" b="1"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不行，以太坊对每个区块有</a:t>
            </a:r>
            <a:r>
              <a:rPr lang="en-US" altLang="zh-CN" sz="1400" dirty="0">
                <a:latin typeface="微软雅黑" panose="020B0503020204020204" pitchFamily="34" charset="-122"/>
                <a:ea typeface="微软雅黑" panose="020B0503020204020204" pitchFamily="34" charset="-122"/>
              </a:rPr>
              <a:t>gas limit</a:t>
            </a:r>
            <a:r>
              <a:rPr lang="zh-CN" altLang="en-US" sz="1400" dirty="0">
                <a:latin typeface="微软雅黑" panose="020B0503020204020204" pitchFamily="34" charset="-122"/>
                <a:ea typeface="微软雅黑" panose="020B0503020204020204" pitchFamily="34" charset="-122"/>
              </a:rPr>
              <a:t>的限制</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7292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FCC1696-C43F-579D-094B-F1FF61CB2B2E}"/>
              </a:ext>
            </a:extLst>
          </p:cNvPr>
          <p:cNvPicPr>
            <a:picLocks noChangeAspect="1"/>
          </p:cNvPicPr>
          <p:nvPr/>
        </p:nvPicPr>
        <p:blipFill>
          <a:blip r:embed="rId3"/>
          <a:stretch>
            <a:fillRect/>
          </a:stretch>
        </p:blipFill>
        <p:spPr>
          <a:xfrm>
            <a:off x="4413308" y="2197810"/>
            <a:ext cx="3714692" cy="1172462"/>
          </a:xfrm>
          <a:prstGeom prst="rect">
            <a:avLst/>
          </a:prstGeom>
        </p:spPr>
      </p:pic>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kumimoji="1" lang="zh-CN" altLang="en-US" sz="2400" dirty="0"/>
              <a:t>    </a:t>
            </a:r>
            <a:r>
              <a:rPr kumimoji="1" lang="en-US" altLang="zh-CN" sz="2400" dirty="0"/>
              <a:t>EVM</a:t>
            </a:r>
            <a:r>
              <a:rPr kumimoji="1" lang="zh-CN" altLang="en-US" sz="2400" dirty="0"/>
              <a:t>的每个操作都有其价格：</a:t>
            </a:r>
            <a:r>
              <a:rPr lang="en-US" altLang="zh-CN" sz="2135" noProof="1"/>
              <a:t>Gas</a:t>
            </a:r>
            <a:r>
              <a:rPr lang="zh-CN" altLang="en-US" sz="2135" noProof="1"/>
              <a:t>与</a:t>
            </a:r>
            <a:r>
              <a:rPr lang="en-US" altLang="zh-CN" sz="2135" noProof="1"/>
              <a:t>Fee</a:t>
            </a:r>
            <a:endParaRPr lang="zh-CN" altLang="en-US" noProof="1"/>
          </a:p>
        </p:txBody>
      </p:sp>
      <p:sp>
        <p:nvSpPr>
          <p:cNvPr id="16386" name="文本框 25">
            <a:extLst>
              <a:ext uri="{FF2B5EF4-FFF2-40B4-BE49-F238E27FC236}">
                <a16:creationId xmlns:a16="http://schemas.microsoft.com/office/drawing/2014/main" id="{3F2ADF0C-6701-4EF1-A556-8487C3577585}"/>
              </a:ext>
            </a:extLst>
          </p:cNvPr>
          <p:cNvSpPr txBox="1">
            <a:spLocks noChangeArrowheads="1"/>
          </p:cNvSpPr>
          <p:nvPr/>
        </p:nvSpPr>
        <p:spPr bwMode="auto">
          <a:xfrm>
            <a:off x="82286" y="798548"/>
            <a:ext cx="8128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b="1"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计量以太坊系统资源使用情况最小的度量单位（注意：它本身是一个度量，但不象征具体多少代币）</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Gas Price</a:t>
            </a:r>
            <a:r>
              <a:rPr lang="zh-CN" altLang="en-US" sz="1400" dirty="0">
                <a:latin typeface="微软雅黑" panose="020B0503020204020204" pitchFamily="34" charset="-122"/>
                <a:ea typeface="微软雅黑" panose="020B0503020204020204" pitchFamily="34" charset="-122"/>
              </a:rPr>
              <a:t>：每单位</a:t>
            </a:r>
            <a:r>
              <a:rPr lang="en-US" altLang="zh-CN" sz="1400"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对应的价格（</a:t>
            </a:r>
            <a:r>
              <a:rPr lang="en-US" altLang="zh-CN" sz="1400" dirty="0"/>
              <a:t> </a:t>
            </a:r>
            <a:r>
              <a:rPr lang="en-US" altLang="zh-CN" sz="1400" dirty="0">
                <a:latin typeface="+mn-ea"/>
                <a:ea typeface="+mn-ea"/>
              </a:rPr>
              <a:t>1 </a:t>
            </a:r>
            <a:r>
              <a:rPr lang="en" altLang="zh-CN" sz="1400" dirty="0">
                <a:latin typeface="+mn-ea"/>
                <a:ea typeface="+mn-ea"/>
              </a:rPr>
              <a:t>ether = </a:t>
            </a:r>
            <a:r>
              <a:rPr lang="en-US" altLang="zh-CN" sz="1400" dirty="0">
                <a:latin typeface="+mn-ea"/>
                <a:ea typeface="+mn-ea"/>
              </a:rPr>
              <a:t>1E9</a:t>
            </a:r>
            <a:r>
              <a:rPr lang="zh-CN" altLang="en-US" sz="1400" dirty="0">
                <a:latin typeface="+mn-ea"/>
                <a:ea typeface="+mn-ea"/>
              </a:rPr>
              <a:t> </a:t>
            </a:r>
            <a:r>
              <a:rPr lang="en" altLang="zh-CN" sz="1400" dirty="0" err="1">
                <a:latin typeface="+mn-ea"/>
                <a:ea typeface="+mn-ea"/>
              </a:rPr>
              <a:t>Gwei</a:t>
            </a:r>
            <a:r>
              <a:rPr lang="en" altLang="zh-CN" sz="1400" dirty="0">
                <a:latin typeface="+mn-ea"/>
                <a:ea typeface="+mn-ea"/>
              </a:rPr>
              <a:t> </a:t>
            </a:r>
            <a:r>
              <a:rPr lang="en-US" altLang="zh-CN" sz="1400" dirty="0">
                <a:latin typeface="+mn-ea"/>
                <a:ea typeface="+mn-ea"/>
              </a:rPr>
              <a:t>=</a:t>
            </a:r>
            <a:r>
              <a:rPr lang="zh-CN" altLang="en-US" sz="1400" dirty="0">
                <a:latin typeface="+mn-ea"/>
                <a:ea typeface="+mn-ea"/>
              </a:rPr>
              <a:t> </a:t>
            </a:r>
            <a:r>
              <a:rPr lang="en" altLang="zh-CN" sz="1400" dirty="0">
                <a:latin typeface="+mn-ea"/>
                <a:ea typeface="+mn-ea"/>
              </a:rPr>
              <a:t>1E</a:t>
            </a:r>
            <a:r>
              <a:rPr lang="en-US" altLang="zh-CN" sz="1400" dirty="0">
                <a:latin typeface="+mn-ea"/>
                <a:ea typeface="+mn-ea"/>
              </a:rPr>
              <a:t>18</a:t>
            </a:r>
            <a:r>
              <a:rPr lang="zh-CN" altLang="en-US" sz="1400" dirty="0">
                <a:latin typeface="+mn-ea"/>
                <a:ea typeface="+mn-ea"/>
              </a:rPr>
              <a:t> </a:t>
            </a:r>
            <a:r>
              <a:rPr lang="en" altLang="zh-CN" sz="1400" dirty="0" err="1">
                <a:latin typeface="+mn-ea"/>
                <a:ea typeface="+mn-ea"/>
              </a:rPr>
              <a:t>wei</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Gas Limit</a:t>
            </a:r>
            <a:r>
              <a:rPr lang="zh-CN" altLang="en-US" sz="1400" dirty="0">
                <a:latin typeface="微软雅黑" panose="020B0503020204020204" pitchFamily="34" charset="-122"/>
                <a:ea typeface="微软雅黑" panose="020B0503020204020204" pitchFamily="34" charset="-122"/>
              </a:rPr>
              <a:t>：这笔交易最多能使用的</a:t>
            </a:r>
            <a:r>
              <a:rPr lang="en-US" altLang="zh-CN" sz="1400"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数量</a:t>
            </a:r>
            <a:endParaRPr lang="en-US" altLang="zh-CN" sz="1400" dirty="0">
              <a:latin typeface="微软雅黑" panose="020B0503020204020204" pitchFamily="34" charset="-122"/>
              <a:ea typeface="微软雅黑" panose="020B0503020204020204" pitchFamily="34" charset="-122"/>
            </a:endParaRPr>
          </a:p>
          <a:p>
            <a:r>
              <a:rPr lang="en-US" altLang="zh-CN" sz="1400" b="1" dirty="0">
                <a:latin typeface="微软雅黑" panose="020B0503020204020204" pitchFamily="34" charset="-122"/>
                <a:ea typeface="微软雅黑" panose="020B0503020204020204" pitchFamily="34" charset="-122"/>
              </a:rPr>
              <a:t>Fee</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即手续费，即节点</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矿工赚的钱的一部分，用户想要完成状态转换所需要付出的经济代价</a:t>
            </a:r>
            <a:endParaRPr lang="en-US" altLang="zh-CN" sz="1400" dirty="0">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C872B666-A52A-7E83-00F4-6E9F756A06CA}"/>
              </a:ext>
            </a:extLst>
          </p:cNvPr>
          <p:cNvSpPr txBox="1">
            <a:spLocks/>
          </p:cNvSpPr>
          <p:nvPr/>
        </p:nvSpPr>
        <p:spPr bwMode="auto">
          <a:xfrm>
            <a:off x="115210" y="2449316"/>
            <a:ext cx="5270882" cy="1812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Autofit/>
          </a:bodyPr>
          <a:lstStyle>
            <a:lvl1pPr algn="ctr" rtl="0" fontAlgn="base">
              <a:spcBef>
                <a:spcPct val="0"/>
              </a:spcBef>
              <a:spcAft>
                <a:spcPct val="0"/>
              </a:spcAft>
              <a:defRPr sz="2100" kern="1200">
                <a:solidFill>
                  <a:schemeClr val="bg1"/>
                </a:solidFill>
                <a:latin typeface="+mj-lt"/>
                <a:ea typeface="+mj-ea"/>
                <a:cs typeface="+mj-cs"/>
              </a:defRPr>
            </a:lvl1pPr>
            <a:lvl2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2pPr>
            <a:lvl3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3pPr>
            <a:lvl4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4pPr>
            <a:lvl5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5pPr>
            <a:lvl6pPr marL="2711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6pPr>
            <a:lvl7pPr marL="54165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7pPr>
            <a:lvl8pPr marL="812800"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8pPr>
            <a:lvl9pPr marL="10839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9pPr>
          </a:lstStyle>
          <a:p>
            <a:pPr algn="l">
              <a:lnSpc>
                <a:spcPct val="150000"/>
              </a:lnSpc>
              <a:buFontTx/>
            </a:pPr>
            <a:r>
              <a:rPr kumimoji="1" lang="en" altLang="zh-CN" sz="1400" dirty="0">
                <a:solidFill>
                  <a:schemeClr val="tx1"/>
                </a:solidFill>
                <a:latin typeface="+mn-ea"/>
                <a:ea typeface="+mn-ea"/>
              </a:rPr>
              <a:t>Gas Limit:</a:t>
            </a:r>
            <a:r>
              <a:rPr kumimoji="1" lang="zh-CN" altLang="en-US" sz="1400" dirty="0">
                <a:solidFill>
                  <a:schemeClr val="tx1"/>
                </a:solidFill>
                <a:latin typeface="+mn-ea"/>
                <a:ea typeface="+mn-ea"/>
              </a:rPr>
              <a:t> 汽车加油上限</a:t>
            </a:r>
            <a:br>
              <a:rPr kumimoji="1" lang="zh-CN" altLang="en-US" sz="1400" dirty="0">
                <a:solidFill>
                  <a:schemeClr val="tx1"/>
                </a:solidFill>
                <a:latin typeface="+mn-ea"/>
                <a:ea typeface="+mn-ea"/>
              </a:rPr>
            </a:br>
            <a:r>
              <a:rPr kumimoji="1" lang="en" altLang="zh-CN" sz="1400" dirty="0">
                <a:solidFill>
                  <a:schemeClr val="tx1"/>
                </a:solidFill>
                <a:latin typeface="+mn-ea"/>
                <a:ea typeface="+mn-ea"/>
              </a:rPr>
              <a:t>Gas Price:</a:t>
            </a:r>
            <a:r>
              <a:rPr kumimoji="1" lang="zh-CN" altLang="en-US" sz="1400" dirty="0">
                <a:solidFill>
                  <a:schemeClr val="tx1"/>
                </a:solidFill>
                <a:latin typeface="+mn-ea"/>
                <a:ea typeface="+mn-ea"/>
              </a:rPr>
              <a:t> 每升汽油的价格</a:t>
            </a:r>
            <a:br>
              <a:rPr kumimoji="1" lang="en-US" altLang="zh-CN" sz="1400" dirty="0">
                <a:solidFill>
                  <a:schemeClr val="tx1"/>
                </a:solidFill>
                <a:latin typeface="+mn-ea"/>
                <a:ea typeface="+mn-ea"/>
              </a:rPr>
            </a:br>
            <a:r>
              <a:rPr kumimoji="1" lang="en" altLang="zh-CN" sz="1400" dirty="0">
                <a:solidFill>
                  <a:schemeClr val="tx1"/>
                </a:solidFill>
                <a:latin typeface="+mn-ea"/>
                <a:ea typeface="+mn-ea"/>
              </a:rPr>
              <a:t>Gas Used:</a:t>
            </a:r>
            <a:r>
              <a:rPr kumimoji="1" lang="zh-CN" altLang="en-US" sz="1400" dirty="0">
                <a:solidFill>
                  <a:schemeClr val="tx1"/>
                </a:solidFill>
                <a:latin typeface="+mn-ea"/>
                <a:ea typeface="+mn-ea"/>
              </a:rPr>
              <a:t> 实际加了多少汽油</a:t>
            </a:r>
            <a:br>
              <a:rPr kumimoji="1" lang="zh-CN" altLang="en-US" sz="1400" dirty="0">
                <a:solidFill>
                  <a:schemeClr val="tx1"/>
                </a:solidFill>
                <a:latin typeface="+mn-ea"/>
                <a:ea typeface="+mn-ea"/>
              </a:rPr>
            </a:br>
            <a:r>
              <a:rPr kumimoji="1" lang="zh-CN" altLang="en-US" sz="1400" dirty="0">
                <a:solidFill>
                  <a:schemeClr val="tx1"/>
                </a:solidFill>
                <a:latin typeface="+mn-ea"/>
                <a:ea typeface="+mn-ea"/>
              </a:rPr>
              <a:t>实际支付的费用 </a:t>
            </a:r>
            <a:r>
              <a:rPr kumimoji="1" lang="en-US" altLang="zh-CN" sz="1400" dirty="0">
                <a:solidFill>
                  <a:schemeClr val="tx1"/>
                </a:solidFill>
                <a:latin typeface="+mn-ea"/>
                <a:ea typeface="+mn-ea"/>
              </a:rPr>
              <a:t>Fee</a:t>
            </a:r>
            <a:r>
              <a:rPr kumimoji="1" lang="zh-CN" altLang="en-US" sz="1400" dirty="0">
                <a:solidFill>
                  <a:schemeClr val="tx1"/>
                </a:solidFill>
                <a:latin typeface="+mn-ea"/>
                <a:ea typeface="+mn-ea"/>
              </a:rPr>
              <a:t> </a:t>
            </a:r>
            <a:r>
              <a:rPr kumimoji="1" lang="en-US" altLang="zh-CN" sz="1400" dirty="0">
                <a:solidFill>
                  <a:schemeClr val="tx1"/>
                </a:solidFill>
                <a:latin typeface="+mn-ea"/>
                <a:ea typeface="+mn-ea"/>
              </a:rPr>
              <a:t>= </a:t>
            </a:r>
            <a:r>
              <a:rPr kumimoji="1" lang="en" altLang="zh-CN" sz="1400" dirty="0">
                <a:solidFill>
                  <a:schemeClr val="tx1"/>
                </a:solidFill>
                <a:latin typeface="+mn-ea"/>
                <a:ea typeface="+mn-ea"/>
              </a:rPr>
              <a:t>Gas Used * Gas Price</a:t>
            </a:r>
            <a:r>
              <a:rPr kumimoji="1" lang="zh-CN" altLang="en-US" sz="1400" dirty="0">
                <a:solidFill>
                  <a:schemeClr val="tx1"/>
                </a:solidFill>
                <a:latin typeface="+mn-ea"/>
                <a:ea typeface="+mn-ea"/>
              </a:rPr>
              <a:t> </a:t>
            </a:r>
            <a:r>
              <a:rPr kumimoji="1" lang="en-US" altLang="zh-CN" sz="1100" b="1" dirty="0">
                <a:solidFill>
                  <a:srgbClr val="FF0000"/>
                </a:solidFill>
                <a:latin typeface="+mn-ea"/>
                <a:ea typeface="+mn-ea"/>
              </a:rPr>
              <a:t>5</a:t>
            </a:r>
            <a:r>
              <a:rPr kumimoji="1" lang="zh-CN" altLang="en-US" sz="1100" b="1" dirty="0">
                <a:solidFill>
                  <a:srgbClr val="FF0000"/>
                </a:solidFill>
                <a:latin typeface="+mn-ea"/>
                <a:ea typeface="+mn-ea"/>
              </a:rPr>
              <a:t>*</a:t>
            </a:r>
            <a:r>
              <a:rPr kumimoji="1" lang="en-US" altLang="zh-CN" sz="1100" b="1" dirty="0">
                <a:solidFill>
                  <a:srgbClr val="FF0000"/>
                </a:solidFill>
                <a:latin typeface="+mn-ea"/>
                <a:ea typeface="+mn-ea"/>
              </a:rPr>
              <a:t>10=50</a:t>
            </a:r>
            <a:r>
              <a:rPr kumimoji="1" lang="zh-CN" altLang="en-US" sz="1100" b="1" dirty="0">
                <a:solidFill>
                  <a:srgbClr val="FF0000"/>
                </a:solidFill>
                <a:latin typeface="+mn-ea"/>
                <a:ea typeface="+mn-ea"/>
              </a:rPr>
              <a:t>元</a:t>
            </a:r>
          </a:p>
        </p:txBody>
      </p:sp>
      <p:sp>
        <p:nvSpPr>
          <p:cNvPr id="6" name="文本框 25">
            <a:extLst>
              <a:ext uri="{FF2B5EF4-FFF2-40B4-BE49-F238E27FC236}">
                <a16:creationId xmlns:a16="http://schemas.microsoft.com/office/drawing/2014/main" id="{AB2879AB-C9AA-0033-45BB-6A665B3668F4}"/>
              </a:ext>
            </a:extLst>
          </p:cNvPr>
          <p:cNvSpPr txBox="1">
            <a:spLocks noChangeArrowheads="1"/>
          </p:cNvSpPr>
          <p:nvPr/>
        </p:nvSpPr>
        <p:spPr bwMode="auto">
          <a:xfrm>
            <a:off x="-355034" y="2447051"/>
            <a:ext cx="49031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zh-CN" altLang="en-US" sz="1400" b="1" dirty="0">
                <a:solidFill>
                  <a:srgbClr val="FF0000"/>
                </a:solidFill>
                <a:latin typeface="微软雅黑" panose="020B0503020204020204" pitchFamily="34" charset="-122"/>
                <a:ea typeface="微软雅黑" panose="020B0503020204020204" pitchFamily="34" charset="-122"/>
              </a:rPr>
              <a:t>举个栗子：</a:t>
            </a:r>
            <a:r>
              <a:rPr lang="en-US" altLang="zh-CN" sz="1400" b="1" dirty="0">
                <a:solidFill>
                  <a:srgbClr val="FF0000"/>
                </a:solidFill>
                <a:latin typeface="微软雅黑" panose="020B0503020204020204" pitchFamily="34" charset="-122"/>
                <a:ea typeface="微软雅黑" panose="020B0503020204020204" pitchFamily="34" charset="-122"/>
              </a:rPr>
              <a:t>Gas</a:t>
            </a:r>
            <a:r>
              <a:rPr lang="zh-CN" altLang="en-US" sz="1400" b="1" dirty="0">
                <a:solidFill>
                  <a:srgbClr val="FF0000"/>
                </a:solidFill>
                <a:latin typeface="微软雅黑" panose="020B0503020204020204" pitchFamily="34" charset="-122"/>
                <a:ea typeface="微软雅黑" panose="020B0503020204020204" pitchFamily="34" charset="-122"/>
              </a:rPr>
              <a:t>是汽油的计量单位，如 加仑、升</a:t>
            </a:r>
          </a:p>
        </p:txBody>
      </p:sp>
      <p:sp>
        <p:nvSpPr>
          <p:cNvPr id="7" name="文本框 25">
            <a:extLst>
              <a:ext uri="{FF2B5EF4-FFF2-40B4-BE49-F238E27FC236}">
                <a16:creationId xmlns:a16="http://schemas.microsoft.com/office/drawing/2014/main" id="{2FD23CAE-1C6A-733D-1C6E-678780A65EA6}"/>
              </a:ext>
            </a:extLst>
          </p:cNvPr>
          <p:cNvSpPr txBox="1">
            <a:spLocks noChangeArrowheads="1"/>
          </p:cNvSpPr>
          <p:nvPr/>
        </p:nvSpPr>
        <p:spPr bwMode="auto">
          <a:xfrm>
            <a:off x="2525280" y="3074307"/>
            <a:ext cx="30774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zh-CN" altLang="en-US" sz="1200" b="1" dirty="0">
                <a:solidFill>
                  <a:srgbClr val="FF0000"/>
                </a:solidFill>
                <a:latin typeface="微软雅黑" panose="020B0503020204020204" pitchFamily="34" charset="-122"/>
                <a:ea typeface="微软雅黑" panose="020B0503020204020204" pitchFamily="34" charset="-122"/>
              </a:rPr>
              <a:t> </a:t>
            </a:r>
            <a:endParaRPr lang="en-US" altLang="zh-CN" sz="1200" b="1" dirty="0">
              <a:solidFill>
                <a:srgbClr val="FF0000"/>
              </a:solidFill>
              <a:latin typeface="微软雅黑" panose="020B0503020204020204" pitchFamily="34" charset="-122"/>
              <a:ea typeface="微软雅黑" panose="020B0503020204020204" pitchFamily="34" charset="-122"/>
            </a:endParaRPr>
          </a:p>
          <a:p>
            <a:pPr indent="457200"/>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8" name="文本框 25">
            <a:extLst>
              <a:ext uri="{FF2B5EF4-FFF2-40B4-BE49-F238E27FC236}">
                <a16:creationId xmlns:a16="http://schemas.microsoft.com/office/drawing/2014/main" id="{90D80E19-43DA-6E03-623B-3794CFDF037A}"/>
              </a:ext>
            </a:extLst>
          </p:cNvPr>
          <p:cNvSpPr txBox="1">
            <a:spLocks noChangeArrowheads="1"/>
          </p:cNvSpPr>
          <p:nvPr/>
        </p:nvSpPr>
        <p:spPr bwMode="auto">
          <a:xfrm>
            <a:off x="1944271" y="3435962"/>
            <a:ext cx="30774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zh-CN" altLang="en-US" sz="1200" b="1" dirty="0">
                <a:solidFill>
                  <a:srgbClr val="FF0000"/>
                </a:solidFill>
                <a:latin typeface="+mn-ea"/>
                <a:ea typeface="+mn-ea"/>
              </a:rPr>
              <a:t>  实际加了</a:t>
            </a:r>
            <a:r>
              <a:rPr lang="en-US" altLang="zh-CN" sz="1200" b="1" dirty="0">
                <a:solidFill>
                  <a:srgbClr val="FF0000"/>
                </a:solidFill>
                <a:latin typeface="+mn-ea"/>
                <a:ea typeface="+mn-ea"/>
              </a:rPr>
              <a:t>10Gas</a:t>
            </a:r>
            <a:r>
              <a:rPr lang="zh-CN" altLang="en-US" sz="1200" b="1" dirty="0">
                <a:solidFill>
                  <a:srgbClr val="FF0000"/>
                </a:solidFill>
                <a:latin typeface="+mn-ea"/>
                <a:ea typeface="+mn-ea"/>
              </a:rPr>
              <a:t>的汽油</a:t>
            </a:r>
            <a:endParaRPr lang="en-US" altLang="zh-CN" sz="1200" b="1" dirty="0">
              <a:solidFill>
                <a:srgbClr val="FF0000"/>
              </a:solidFill>
              <a:latin typeface="+mn-ea"/>
              <a:ea typeface="+mn-ea"/>
            </a:endParaRPr>
          </a:p>
          <a:p>
            <a:pPr indent="457200"/>
            <a:endParaRPr lang="zh-CN" altLang="en-US" sz="1200" b="1" dirty="0">
              <a:solidFill>
                <a:srgbClr val="FF0000"/>
              </a:solidFill>
              <a:latin typeface="+mn-ea"/>
              <a:ea typeface="+mn-ea"/>
            </a:endParaRPr>
          </a:p>
        </p:txBody>
      </p:sp>
      <p:sp>
        <p:nvSpPr>
          <p:cNvPr id="9" name="文本框 25">
            <a:extLst>
              <a:ext uri="{FF2B5EF4-FFF2-40B4-BE49-F238E27FC236}">
                <a16:creationId xmlns:a16="http://schemas.microsoft.com/office/drawing/2014/main" id="{301722F1-4F9B-EA18-A863-8C538CECE016}"/>
              </a:ext>
            </a:extLst>
          </p:cNvPr>
          <p:cNvSpPr txBox="1">
            <a:spLocks noChangeArrowheads="1"/>
          </p:cNvSpPr>
          <p:nvPr/>
        </p:nvSpPr>
        <p:spPr bwMode="auto">
          <a:xfrm>
            <a:off x="1813722" y="2772944"/>
            <a:ext cx="378899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zh-CN" altLang="en-US" sz="1200" b="1" dirty="0">
                <a:solidFill>
                  <a:srgbClr val="FF0000"/>
                </a:solidFill>
                <a:latin typeface="+mn-ea"/>
                <a:ea typeface="+mn-ea"/>
              </a:rPr>
              <a:t>你向加油站申明最多加</a:t>
            </a:r>
            <a:r>
              <a:rPr lang="en-US" altLang="zh-CN" sz="1200" b="1" dirty="0">
                <a:solidFill>
                  <a:srgbClr val="FF0000"/>
                </a:solidFill>
                <a:latin typeface="+mn-ea"/>
                <a:ea typeface="+mn-ea"/>
              </a:rPr>
              <a:t>20Gas</a:t>
            </a:r>
            <a:r>
              <a:rPr lang="zh-CN" altLang="en-US" sz="1200" b="1" dirty="0">
                <a:solidFill>
                  <a:srgbClr val="FF0000"/>
                </a:solidFill>
                <a:latin typeface="+mn-ea"/>
                <a:ea typeface="+mn-ea"/>
              </a:rPr>
              <a:t>，不会把油用光</a:t>
            </a:r>
            <a:endParaRPr lang="en-US" altLang="zh-CN" sz="1200" b="1" dirty="0">
              <a:solidFill>
                <a:srgbClr val="FF0000"/>
              </a:solidFill>
              <a:latin typeface="+mn-ea"/>
              <a:ea typeface="+mn-ea"/>
            </a:endParaRPr>
          </a:p>
          <a:p>
            <a:pPr indent="457200"/>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10" name="文本框 25">
            <a:extLst>
              <a:ext uri="{FF2B5EF4-FFF2-40B4-BE49-F238E27FC236}">
                <a16:creationId xmlns:a16="http://schemas.microsoft.com/office/drawing/2014/main" id="{22311A05-03C1-3504-474B-F8C819EE42A0}"/>
              </a:ext>
            </a:extLst>
          </p:cNvPr>
          <p:cNvSpPr txBox="1">
            <a:spLocks noChangeArrowheads="1"/>
          </p:cNvSpPr>
          <p:nvPr/>
        </p:nvSpPr>
        <p:spPr bwMode="auto">
          <a:xfrm>
            <a:off x="-421551" y="4043747"/>
            <a:ext cx="8839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zh-CN" altLang="en-US" sz="1200" b="1" dirty="0">
                <a:solidFill>
                  <a:srgbClr val="FF0000"/>
                </a:solidFill>
                <a:latin typeface="+mn-ea"/>
                <a:ea typeface="+mn-ea"/>
              </a:rPr>
              <a:t>请注意，如果实际交易消耗了超过</a:t>
            </a:r>
            <a:r>
              <a:rPr lang="en-US" altLang="zh-CN" sz="1200" b="1" dirty="0">
                <a:solidFill>
                  <a:srgbClr val="FF0000"/>
                </a:solidFill>
                <a:latin typeface="+mn-ea"/>
                <a:ea typeface="+mn-ea"/>
              </a:rPr>
              <a:t>20Gas</a:t>
            </a:r>
            <a:r>
              <a:rPr lang="zh-CN" altLang="en-US" sz="1200" b="1" dirty="0">
                <a:solidFill>
                  <a:srgbClr val="FF0000"/>
                </a:solidFill>
                <a:latin typeface="+mn-ea"/>
                <a:ea typeface="+mn-ea"/>
              </a:rPr>
              <a:t>（超过</a:t>
            </a:r>
            <a:r>
              <a:rPr lang="en-US" altLang="zh-CN" sz="1200" b="1" dirty="0">
                <a:solidFill>
                  <a:srgbClr val="FF0000"/>
                </a:solidFill>
                <a:latin typeface="+mn-ea"/>
                <a:ea typeface="+mn-ea"/>
              </a:rPr>
              <a:t>Limit</a:t>
            </a:r>
            <a:r>
              <a:rPr lang="zh-CN" altLang="en-US" sz="1200" b="1" dirty="0">
                <a:solidFill>
                  <a:srgbClr val="FF0000"/>
                </a:solidFill>
                <a:latin typeface="+mn-ea"/>
                <a:ea typeface="+mn-ea"/>
              </a:rPr>
              <a:t>），交易不会被执行，同时矿工也会拿走你已经消耗的 </a:t>
            </a:r>
            <a:r>
              <a:rPr lang="en-US" altLang="zh-CN" sz="1200" b="1" dirty="0">
                <a:solidFill>
                  <a:srgbClr val="FF0000"/>
                </a:solidFill>
                <a:latin typeface="+mn-ea"/>
                <a:ea typeface="+mn-ea"/>
              </a:rPr>
              <a:t>Fee</a:t>
            </a:r>
            <a:endParaRPr lang="zh-CN" altLang="en-US" sz="1200" b="1" dirty="0">
              <a:solidFill>
                <a:srgbClr val="FF0000"/>
              </a:solidFill>
              <a:latin typeface="+mn-ea"/>
              <a:ea typeface="+mn-ea"/>
            </a:endParaRPr>
          </a:p>
        </p:txBody>
      </p:sp>
      <p:sp>
        <p:nvSpPr>
          <p:cNvPr id="15" name="文本框 14">
            <a:extLst>
              <a:ext uri="{FF2B5EF4-FFF2-40B4-BE49-F238E27FC236}">
                <a16:creationId xmlns:a16="http://schemas.microsoft.com/office/drawing/2014/main" id="{5A98985E-7027-D58A-E232-5BC0DCE4031C}"/>
              </a:ext>
            </a:extLst>
          </p:cNvPr>
          <p:cNvSpPr txBox="1"/>
          <p:nvPr/>
        </p:nvSpPr>
        <p:spPr>
          <a:xfrm>
            <a:off x="2427693" y="3017210"/>
            <a:ext cx="3140590" cy="677108"/>
          </a:xfrm>
          <a:prstGeom prst="rect">
            <a:avLst/>
          </a:prstGeom>
          <a:noFill/>
        </p:spPr>
        <p:txBody>
          <a:bodyPr wrap="square" rtlCol="0">
            <a:spAutoFit/>
          </a:bodyPr>
          <a:lstStyle/>
          <a:p>
            <a:r>
              <a:rPr lang="zh-CN" altLang="en-US" sz="1200" b="1" dirty="0">
                <a:solidFill>
                  <a:srgbClr val="FF0000"/>
                </a:solidFill>
                <a:latin typeface="+mn-ea"/>
                <a:ea typeface="+mn-ea"/>
              </a:rPr>
              <a:t>你愿意向加油站支付</a:t>
            </a:r>
            <a:r>
              <a:rPr lang="en-US" altLang="zh-CN" sz="1200" b="1" dirty="0">
                <a:solidFill>
                  <a:srgbClr val="FF0000"/>
                </a:solidFill>
                <a:latin typeface="+mn-ea"/>
                <a:ea typeface="+mn-ea"/>
              </a:rPr>
              <a:t>5</a:t>
            </a:r>
            <a:r>
              <a:rPr lang="zh-CN" altLang="en-US" sz="1200" b="1" dirty="0">
                <a:solidFill>
                  <a:srgbClr val="FF0000"/>
                </a:solidFill>
                <a:latin typeface="+mn-ea"/>
                <a:ea typeface="+mn-ea"/>
              </a:rPr>
              <a:t>元</a:t>
            </a:r>
            <a:r>
              <a:rPr lang="en-US" altLang="zh-CN" sz="1200" b="1" dirty="0">
                <a:solidFill>
                  <a:srgbClr val="FF0000"/>
                </a:solidFill>
                <a:latin typeface="+mn-ea"/>
                <a:ea typeface="+mn-ea"/>
              </a:rPr>
              <a:t>/Gas</a:t>
            </a:r>
            <a:r>
              <a:rPr lang="zh-CN" altLang="en-US" sz="1200" b="1" dirty="0">
                <a:solidFill>
                  <a:srgbClr val="FF0000"/>
                </a:solidFill>
                <a:latin typeface="+mn-ea"/>
                <a:ea typeface="+mn-ea"/>
              </a:rPr>
              <a:t>，如果太低，加油站可能选择让其他客户加油</a:t>
            </a:r>
            <a:endParaRPr lang="en-US" altLang="zh-CN" sz="1200" b="1" dirty="0">
              <a:solidFill>
                <a:srgbClr val="FF0000"/>
              </a:solidFill>
              <a:latin typeface="+mn-ea"/>
              <a:ea typeface="+mn-ea"/>
            </a:endParaRPr>
          </a:p>
          <a:p>
            <a:endParaRPr kumimoji="1" lang="zh-CN" altLang="en-US" sz="1400" dirty="0">
              <a:latin typeface="+mn-ea"/>
              <a:ea typeface="+mn-ea"/>
            </a:endParaRPr>
          </a:p>
        </p:txBody>
      </p:sp>
    </p:spTree>
    <p:extLst>
      <p:ext uri="{BB962C8B-B14F-4D97-AF65-F5344CB8AC3E}">
        <p14:creationId xmlns:p14="http://schemas.microsoft.com/office/powerpoint/2010/main" val="939804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FCC1696-C43F-579D-094B-F1FF61CB2B2E}"/>
              </a:ext>
            </a:extLst>
          </p:cNvPr>
          <p:cNvPicPr>
            <a:picLocks noChangeAspect="1"/>
          </p:cNvPicPr>
          <p:nvPr/>
        </p:nvPicPr>
        <p:blipFill>
          <a:blip r:embed="rId3"/>
          <a:stretch>
            <a:fillRect/>
          </a:stretch>
        </p:blipFill>
        <p:spPr>
          <a:xfrm>
            <a:off x="119943" y="3161561"/>
            <a:ext cx="3714692" cy="1172462"/>
          </a:xfrm>
          <a:prstGeom prst="rect">
            <a:avLst/>
          </a:prstGeom>
        </p:spPr>
      </p:pic>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kumimoji="1" lang="zh-CN" altLang="en-US" sz="2400" dirty="0"/>
              <a:t>    </a:t>
            </a:r>
            <a:r>
              <a:rPr kumimoji="1" lang="en-US" altLang="zh-CN" sz="2400" dirty="0"/>
              <a:t>EVM</a:t>
            </a:r>
            <a:r>
              <a:rPr kumimoji="1" lang="zh-CN" altLang="en-US" sz="2400" dirty="0"/>
              <a:t>的每个操作都有其价格：</a:t>
            </a:r>
            <a:r>
              <a:rPr lang="en-US" altLang="zh-CN" sz="2135" noProof="1"/>
              <a:t>EIP-1559</a:t>
            </a:r>
            <a:endParaRPr lang="zh-CN" altLang="en-US" noProof="1"/>
          </a:p>
        </p:txBody>
      </p:sp>
      <p:sp>
        <p:nvSpPr>
          <p:cNvPr id="16386" name="文本框 25">
            <a:extLst>
              <a:ext uri="{FF2B5EF4-FFF2-40B4-BE49-F238E27FC236}">
                <a16:creationId xmlns:a16="http://schemas.microsoft.com/office/drawing/2014/main" id="{3F2ADF0C-6701-4EF1-A556-8487C3577585}"/>
              </a:ext>
            </a:extLst>
          </p:cNvPr>
          <p:cNvSpPr txBox="1">
            <a:spLocks noChangeArrowheads="1"/>
          </p:cNvSpPr>
          <p:nvPr/>
        </p:nvSpPr>
        <p:spPr bwMode="auto">
          <a:xfrm>
            <a:off x="82286" y="798548"/>
            <a:ext cx="81280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在以太坊伦敦升级（</a:t>
            </a:r>
            <a:r>
              <a:rPr lang="en-US" altLang="zh-CN" sz="1400" dirty="0">
                <a:latin typeface="微软雅黑" panose="020B0503020204020204" pitchFamily="34" charset="-122"/>
                <a:ea typeface="微软雅黑" panose="020B0503020204020204" pitchFamily="34" charset="-122"/>
              </a:rPr>
              <a:t>London</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Upgrade</a:t>
            </a:r>
            <a:r>
              <a:rPr lang="zh-CN" altLang="en-US" sz="1400" dirty="0">
                <a:latin typeface="微软雅黑" panose="020B0503020204020204" pitchFamily="34" charset="-122"/>
                <a:ea typeface="微软雅黑" panose="020B0503020204020204" pitchFamily="34" charset="-122"/>
              </a:rPr>
              <a:t>）以后，引入了一种新的交易类型（</a:t>
            </a:r>
            <a:r>
              <a:rPr lang="en-US" altLang="zh-CN" sz="1400" dirty="0">
                <a:latin typeface="微软雅黑" panose="020B0503020204020204" pitchFamily="34" charset="-122"/>
                <a:ea typeface="微软雅黑" panose="020B0503020204020204" pitchFamily="34" charset="-122"/>
              </a:rPr>
              <a:t>type-2</a:t>
            </a:r>
            <a:r>
              <a:rPr lang="zh-CN" altLang="en-US" sz="1400" dirty="0">
                <a:latin typeface="微软雅黑" panose="020B0503020204020204" pitchFamily="34" charset="-122"/>
                <a:ea typeface="微软雅黑" panose="020B0503020204020204" pitchFamily="34" charset="-122"/>
              </a:rPr>
              <a:t>）：对交易中需要包含的</a:t>
            </a:r>
            <a:r>
              <a:rPr lang="en-US" altLang="zh-CN" sz="1400"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相关信息进行修改：</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Base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Fee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Per</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：每</a:t>
            </a:r>
            <a:r>
              <a:rPr lang="en-US" altLang="zh-CN" sz="1400"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固定需要支付的</a:t>
            </a:r>
            <a:r>
              <a:rPr lang="en-US" altLang="zh-CN" sz="1400" dirty="0">
                <a:latin typeface="微软雅黑" panose="020B0503020204020204" pitchFamily="34" charset="-122"/>
                <a:ea typeface="微软雅黑" panose="020B0503020204020204" pitchFamily="34" charset="-122"/>
              </a:rPr>
              <a:t>Fee</a:t>
            </a: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Max</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Fee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Per</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：每</a:t>
            </a:r>
            <a:r>
              <a:rPr lang="en-US" altLang="zh-CN" sz="1400"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最多支付的</a:t>
            </a:r>
            <a:r>
              <a:rPr lang="en-US" altLang="zh-CN" sz="1400" dirty="0">
                <a:latin typeface="微软雅黑" panose="020B0503020204020204" pitchFamily="34" charset="-122"/>
                <a:ea typeface="微软雅黑" panose="020B0503020204020204" pitchFamily="34" charset="-122"/>
              </a:rPr>
              <a:t>Fee</a:t>
            </a: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Max</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Priority</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Fee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Per</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：为了让交易被打包，每</a:t>
            </a:r>
            <a:r>
              <a:rPr lang="en-US" altLang="zh-CN" sz="1400"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最多愿意支付给矿工的小费</a:t>
            </a:r>
            <a:r>
              <a:rPr lang="en-US" altLang="zh-CN" sz="1400" dirty="0">
                <a:latin typeface="微软雅黑" panose="020B0503020204020204" pitchFamily="34" charset="-122"/>
                <a:ea typeface="微软雅黑" panose="020B0503020204020204" pitchFamily="34" charset="-122"/>
              </a:rPr>
              <a:t>Fee</a:t>
            </a: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Gas Limit</a:t>
            </a:r>
            <a:r>
              <a:rPr lang="zh-CN" altLang="en-US" sz="1400" dirty="0">
                <a:latin typeface="微软雅黑" panose="020B0503020204020204" pitchFamily="34" charset="-122"/>
                <a:ea typeface="微软雅黑" panose="020B0503020204020204" pitchFamily="34" charset="-122"/>
              </a:rPr>
              <a:t>：这笔交易最多能使用的</a:t>
            </a:r>
            <a:r>
              <a:rPr lang="en-US" altLang="zh-CN" sz="1400"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数量</a:t>
            </a:r>
            <a:endParaRPr lang="en-US" altLang="zh-CN" sz="1400" dirty="0">
              <a:latin typeface="微软雅黑" panose="020B0503020204020204" pitchFamily="34" charset="-122"/>
              <a:ea typeface="微软雅黑" panose="020B0503020204020204" pitchFamily="34" charset="-122"/>
            </a:endParaRPr>
          </a:p>
        </p:txBody>
      </p:sp>
      <p:sp>
        <p:nvSpPr>
          <p:cNvPr id="7" name="文本框 25">
            <a:extLst>
              <a:ext uri="{FF2B5EF4-FFF2-40B4-BE49-F238E27FC236}">
                <a16:creationId xmlns:a16="http://schemas.microsoft.com/office/drawing/2014/main" id="{2FD23CAE-1C6A-733D-1C6E-678780A65EA6}"/>
              </a:ext>
            </a:extLst>
          </p:cNvPr>
          <p:cNvSpPr txBox="1">
            <a:spLocks noChangeArrowheads="1"/>
          </p:cNvSpPr>
          <p:nvPr/>
        </p:nvSpPr>
        <p:spPr bwMode="auto">
          <a:xfrm>
            <a:off x="2525280" y="3074307"/>
            <a:ext cx="30774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zh-CN" altLang="en-US" sz="1200" b="1" dirty="0">
                <a:solidFill>
                  <a:srgbClr val="FF0000"/>
                </a:solidFill>
                <a:latin typeface="微软雅黑" panose="020B0503020204020204" pitchFamily="34" charset="-122"/>
                <a:ea typeface="微软雅黑" panose="020B0503020204020204" pitchFamily="34" charset="-122"/>
              </a:rPr>
              <a:t> </a:t>
            </a:r>
            <a:endParaRPr lang="en-US" altLang="zh-CN" sz="1200" b="1" dirty="0">
              <a:solidFill>
                <a:srgbClr val="FF0000"/>
              </a:solidFill>
              <a:latin typeface="微软雅黑" panose="020B0503020204020204" pitchFamily="34" charset="-122"/>
              <a:ea typeface="微软雅黑" panose="020B0503020204020204" pitchFamily="34" charset="-122"/>
            </a:endParaRPr>
          </a:p>
          <a:p>
            <a:pPr indent="457200"/>
            <a:endParaRPr lang="zh-CN" altLang="en-US" sz="1200" b="1" dirty="0">
              <a:solidFill>
                <a:srgbClr val="FF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D596CB63-50FF-BCAD-D865-B116D54DC8FF}"/>
              </a:ext>
            </a:extLst>
          </p:cNvPr>
          <p:cNvPicPr>
            <a:picLocks noChangeAspect="1"/>
          </p:cNvPicPr>
          <p:nvPr/>
        </p:nvPicPr>
        <p:blipFill>
          <a:blip r:embed="rId4"/>
          <a:stretch>
            <a:fillRect/>
          </a:stretch>
        </p:blipFill>
        <p:spPr>
          <a:xfrm>
            <a:off x="2791467" y="1323336"/>
            <a:ext cx="5254247" cy="2913876"/>
          </a:xfrm>
          <a:prstGeom prst="rect">
            <a:avLst/>
          </a:prstGeom>
        </p:spPr>
      </p:pic>
    </p:spTree>
    <p:extLst>
      <p:ext uri="{BB962C8B-B14F-4D97-AF65-F5344CB8AC3E}">
        <p14:creationId xmlns:p14="http://schemas.microsoft.com/office/powerpoint/2010/main" val="24009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sz="2135" noProof="1"/>
              <a:t>EVM</a:t>
            </a:r>
            <a:r>
              <a:rPr lang="zh-CN" altLang="en-US" sz="2135" noProof="1"/>
              <a:t>架构与执行</a:t>
            </a:r>
            <a:endParaRPr lang="zh-CN" altLang="en-US" noProof="1"/>
          </a:p>
        </p:txBody>
      </p:sp>
      <p:pic>
        <p:nvPicPr>
          <p:cNvPr id="3" name="Picture 8" descr="业务流程">
            <a:extLst>
              <a:ext uri="{FF2B5EF4-FFF2-40B4-BE49-F238E27FC236}">
                <a16:creationId xmlns:a16="http://schemas.microsoft.com/office/drawing/2014/main" id="{8C72DF6E-4849-7EE9-F159-4ADD0806CC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371"/>
          <a:stretch/>
        </p:blipFill>
        <p:spPr bwMode="auto">
          <a:xfrm>
            <a:off x="4505159" y="868369"/>
            <a:ext cx="3510836" cy="141763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C55BFB4-7D59-D41C-4FE0-48B9398C6EB4}"/>
              </a:ext>
            </a:extLst>
          </p:cNvPr>
          <p:cNvSpPr txBox="1"/>
          <p:nvPr/>
        </p:nvSpPr>
        <p:spPr>
          <a:xfrm>
            <a:off x="0" y="966776"/>
            <a:ext cx="4702164" cy="35966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400" dirty="0">
                <a:latin typeface="+mn-ea"/>
                <a:ea typeface="+mn-ea"/>
              </a:rPr>
              <a:t>用户发起一笔交易，交易被节点拿到和校验</a:t>
            </a:r>
            <a:endParaRPr kumimoji="1" lang="en-US" altLang="zh-CN" sz="1400" dirty="0">
              <a:latin typeface="+mn-ea"/>
              <a:ea typeface="+mn-ea"/>
            </a:endParaRPr>
          </a:p>
          <a:p>
            <a:pPr marL="285750" indent="-285750">
              <a:lnSpc>
                <a:spcPct val="150000"/>
              </a:lnSpc>
              <a:buFont typeface="Arial" panose="020B0604020202020204" pitchFamily="34" charset="0"/>
              <a:buChar char="•"/>
            </a:pPr>
            <a:r>
              <a:rPr kumimoji="1" lang="zh-CN" altLang="en-US" sz="1400" dirty="0">
                <a:latin typeface="+mn-ea"/>
                <a:ea typeface="+mn-ea"/>
              </a:rPr>
              <a:t>交易的信息包括发起者，接收者，转账金额，交易类型，附加的</a:t>
            </a:r>
            <a:r>
              <a:rPr kumimoji="1" lang="en-US" altLang="zh-CN" sz="1400" dirty="0">
                <a:latin typeface="+mn-ea"/>
                <a:ea typeface="+mn-ea"/>
              </a:rPr>
              <a:t>data</a:t>
            </a:r>
            <a:r>
              <a:rPr kumimoji="1" lang="zh-CN" altLang="en-US" sz="1400" dirty="0">
                <a:latin typeface="+mn-ea"/>
                <a:ea typeface="+mn-ea"/>
              </a:rPr>
              <a:t>，上述数据的签名等信息</a:t>
            </a:r>
            <a:endParaRPr kumimoji="1" lang="en-US" altLang="zh-CN" sz="1400" dirty="0">
              <a:latin typeface="+mn-ea"/>
              <a:ea typeface="+mn-ea"/>
            </a:endParaRPr>
          </a:p>
          <a:p>
            <a:pPr marL="285750" indent="-285750">
              <a:lnSpc>
                <a:spcPct val="150000"/>
              </a:lnSpc>
              <a:buFont typeface="Arial" panose="020B0604020202020204" pitchFamily="34" charset="0"/>
              <a:buChar char="•"/>
            </a:pPr>
            <a:r>
              <a:rPr kumimoji="1" lang="zh-CN" altLang="en-US" sz="1400" dirty="0">
                <a:latin typeface="+mn-ea"/>
                <a:ea typeface="+mn-ea"/>
              </a:rPr>
              <a:t>如果是转账交易，那么发起者会直接向接收者完成转账</a:t>
            </a:r>
            <a:endParaRPr kumimoji="1" lang="en-US" altLang="zh-CN" sz="1400" dirty="0">
              <a:latin typeface="+mn-ea"/>
              <a:ea typeface="+mn-ea"/>
            </a:endParaRPr>
          </a:p>
          <a:p>
            <a:pPr marL="285750" indent="-285750">
              <a:lnSpc>
                <a:spcPct val="150000"/>
              </a:lnSpc>
              <a:buFont typeface="Arial" panose="020B0604020202020204" pitchFamily="34" charset="0"/>
              <a:buChar char="•"/>
            </a:pPr>
            <a:r>
              <a:rPr kumimoji="1" lang="zh-CN" altLang="en-US" sz="1400" dirty="0">
                <a:latin typeface="+mn-ea"/>
                <a:ea typeface="+mn-ea"/>
              </a:rPr>
              <a:t>如果是合约调用交易，接收者必须为一个已经部署的合约。区块链节点会获取、加载数据库中该合约对应部署的字节码。然后把</a:t>
            </a:r>
            <a:r>
              <a:rPr kumimoji="1" lang="en-US" altLang="zh-CN" sz="1400" dirty="0">
                <a:latin typeface="+mn-ea"/>
                <a:ea typeface="+mn-ea"/>
              </a:rPr>
              <a:t>data</a:t>
            </a:r>
            <a:r>
              <a:rPr kumimoji="1" lang="zh-CN" altLang="en-US" sz="1400" dirty="0">
                <a:latin typeface="+mn-ea"/>
                <a:ea typeface="+mn-ea"/>
              </a:rPr>
              <a:t>中的数据解码为需要调用的方法和参数，并在</a:t>
            </a:r>
            <a:r>
              <a:rPr kumimoji="1" lang="en-US" altLang="zh-CN" sz="1400" dirty="0">
                <a:latin typeface="+mn-ea"/>
                <a:ea typeface="+mn-ea"/>
              </a:rPr>
              <a:t>EVM</a:t>
            </a:r>
            <a:r>
              <a:rPr kumimoji="1" lang="zh-CN" altLang="en-US" sz="1400" dirty="0">
                <a:latin typeface="+mn-ea"/>
                <a:ea typeface="+mn-ea"/>
              </a:rPr>
              <a:t>中执行这个方法。</a:t>
            </a:r>
            <a:endParaRPr lang="en-US" altLang="zh-CN" sz="1400" dirty="0">
              <a:latin typeface="+mn-ea"/>
              <a:ea typeface="+mn-ea"/>
            </a:endParaRPr>
          </a:p>
          <a:p>
            <a:pPr marL="285750" indent="-285750">
              <a:lnSpc>
                <a:spcPct val="150000"/>
              </a:lnSpc>
              <a:buFont typeface="Arial" panose="020B0604020202020204" pitchFamily="34" charset="0"/>
              <a:buChar char="•"/>
            </a:pPr>
            <a:endParaRPr lang="zh-CN" altLang="en-US" sz="1400" dirty="0">
              <a:latin typeface="+mn-ea"/>
              <a:ea typeface="+mn-ea"/>
            </a:endParaRPr>
          </a:p>
          <a:p>
            <a:pPr marL="285750" indent="-285750">
              <a:lnSpc>
                <a:spcPct val="150000"/>
              </a:lnSpc>
              <a:buFont typeface="Arial" panose="020B0604020202020204" pitchFamily="34" charset="0"/>
              <a:buChar char="•"/>
            </a:pPr>
            <a:endParaRPr kumimoji="1" lang="zh-CN" altLang="en-US" sz="1400" dirty="0">
              <a:latin typeface="+mn-ea"/>
              <a:ea typeface="+mn-ea"/>
            </a:endParaRPr>
          </a:p>
        </p:txBody>
      </p:sp>
      <p:pic>
        <p:nvPicPr>
          <p:cNvPr id="6" name="Picture 6" descr="交易生成对象">
            <a:extLst>
              <a:ext uri="{FF2B5EF4-FFF2-40B4-BE49-F238E27FC236}">
                <a16:creationId xmlns:a16="http://schemas.microsoft.com/office/drawing/2014/main" id="{01D243FF-4857-C184-2ED8-03204E375A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374"/>
          <a:stretch/>
        </p:blipFill>
        <p:spPr bwMode="auto">
          <a:xfrm>
            <a:off x="4505159" y="2603506"/>
            <a:ext cx="3531934" cy="1417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11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图解以太坊虚拟机EVM_TurkeyCock的博客-CSDN博客">
            <a:extLst>
              <a:ext uri="{FF2B5EF4-FFF2-40B4-BE49-F238E27FC236}">
                <a16:creationId xmlns:a16="http://schemas.microsoft.com/office/drawing/2014/main" id="{9B0848B1-CF33-8D9F-C451-6A03FE51F3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29"/>
          <a:stretch/>
        </p:blipFill>
        <p:spPr bwMode="auto">
          <a:xfrm>
            <a:off x="3922218" y="1538622"/>
            <a:ext cx="4205782" cy="268963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sz="2135" noProof="1"/>
              <a:t>EVM</a:t>
            </a:r>
            <a:r>
              <a:rPr lang="zh-CN" altLang="en-US" sz="2135" noProof="1"/>
              <a:t>的内部实现</a:t>
            </a:r>
            <a:endParaRPr lang="zh-CN" altLang="en-US" noProof="1"/>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222140" y="831135"/>
            <a:ext cx="785269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b="1" dirty="0">
                <a:latin typeface="+mn-ea"/>
                <a:ea typeface="+mn-ea"/>
              </a:rPr>
              <a:t>EVM</a:t>
            </a:r>
            <a:r>
              <a:rPr lang="zh-CN" altLang="en-US" sz="1400" b="1" dirty="0">
                <a:latin typeface="+mn-ea"/>
                <a:ea typeface="+mn-ea"/>
              </a:rPr>
              <a:t>本质上是一个基于栈的字节码解释器</a:t>
            </a:r>
            <a:r>
              <a:rPr lang="zh-CN" altLang="en-US" sz="1400" dirty="0">
                <a:latin typeface="+mn-ea"/>
                <a:ea typeface="+mn-ea"/>
              </a:rPr>
              <a:t>：</a:t>
            </a:r>
            <a:endParaRPr lang="en-US" altLang="zh-CN" sz="1400" dirty="0">
              <a:latin typeface="+mn-ea"/>
              <a:ea typeface="+mn-ea"/>
            </a:endParaRPr>
          </a:p>
          <a:p>
            <a:pPr marL="285750" indent="-285750">
              <a:buFont typeface="Arial" panose="020B0604020202020204" pitchFamily="34" charset="0"/>
              <a:buChar char="•"/>
            </a:pPr>
            <a:r>
              <a:rPr lang="zh-CN" altLang="en-US" sz="1400" dirty="0">
                <a:latin typeface="+mn-ea"/>
                <a:ea typeface="+mn-ea"/>
              </a:rPr>
              <a:t>栈用来存储函数内的局部变量</a:t>
            </a:r>
            <a:endParaRPr lang="en-US" altLang="zh-CN" sz="1400" dirty="0">
              <a:latin typeface="+mn-ea"/>
              <a:ea typeface="+mn-ea"/>
            </a:endParaRPr>
          </a:p>
          <a:p>
            <a:pPr marL="285750" indent="-285750">
              <a:buFont typeface="Arial" panose="020B0604020202020204" pitchFamily="34" charset="0"/>
              <a:buChar char="•"/>
            </a:pPr>
            <a:r>
              <a:rPr lang="zh-CN" altLang="en-US" sz="1400" dirty="0">
                <a:latin typeface="+mn-ea"/>
                <a:ea typeface="+mn-ea"/>
              </a:rPr>
              <a:t>每一次操作都是基于入栈和出栈的运算</a:t>
            </a:r>
            <a:endParaRPr lang="en-US" altLang="zh-CN" sz="1400" dirty="0">
              <a:latin typeface="+mn-ea"/>
              <a:ea typeface="+mn-ea"/>
            </a:endParaRPr>
          </a:p>
          <a:p>
            <a:endParaRPr lang="en-US" altLang="zh-CN" sz="1400" dirty="0">
              <a:latin typeface="+mn-ea"/>
              <a:ea typeface="+mn-ea"/>
            </a:endParaRPr>
          </a:p>
          <a:p>
            <a:r>
              <a:rPr lang="en-US" altLang="zh-CN" sz="1400" b="1" dirty="0">
                <a:latin typeface="+mn-ea"/>
                <a:ea typeface="+mn-ea"/>
              </a:rPr>
              <a:t>EVM</a:t>
            </a:r>
            <a:r>
              <a:rPr lang="zh-CN" altLang="en-US" sz="1400" b="1" dirty="0">
                <a:latin typeface="+mn-ea"/>
                <a:ea typeface="+mn-ea"/>
              </a:rPr>
              <a:t>有一个 </a:t>
            </a:r>
            <a:r>
              <a:rPr lang="en-US" altLang="zh-CN" sz="1400" b="1" dirty="0">
                <a:latin typeface="+mn-ea"/>
                <a:ea typeface="+mn-ea"/>
              </a:rPr>
              <a:t>Execution environment</a:t>
            </a:r>
            <a:r>
              <a:rPr lang="zh-CN" altLang="en-US" sz="1400" dirty="0">
                <a:latin typeface="+mn-ea"/>
                <a:ea typeface="+mn-ea"/>
              </a:rPr>
              <a:t>：</a:t>
            </a:r>
            <a:endParaRPr lang="en-US" altLang="zh-CN" sz="1400" dirty="0">
              <a:latin typeface="+mn-ea"/>
              <a:ea typeface="+mn-ea"/>
            </a:endParaRPr>
          </a:p>
          <a:p>
            <a:pPr marL="285750" indent="-285750">
              <a:buFont typeface="Arial" panose="020B0604020202020204" pitchFamily="34" charset="0"/>
              <a:buChar char="•"/>
            </a:pPr>
            <a:r>
              <a:rPr lang="zh-CN" altLang="en-US" sz="1400" dirty="0">
                <a:latin typeface="+mn-ea"/>
                <a:ea typeface="+mn-ea"/>
              </a:rPr>
              <a:t>定义了当前可访问的系统变量，比如</a:t>
            </a:r>
            <a:endParaRPr lang="en-US" altLang="zh-CN" sz="1400" dirty="0">
              <a:latin typeface="+mn-ea"/>
              <a:ea typeface="+mn-ea"/>
            </a:endParaRPr>
          </a:p>
          <a:p>
            <a:r>
              <a:rPr lang="zh-CN" altLang="en-US" sz="1400" dirty="0">
                <a:latin typeface="+mn-ea"/>
                <a:ea typeface="+mn-ea"/>
              </a:rPr>
              <a:t>交易发送者、交易输入、当前区块高度等</a:t>
            </a:r>
            <a:endParaRPr lang="en-US" altLang="zh-CN" sz="1400" dirty="0">
              <a:latin typeface="+mn-ea"/>
              <a:ea typeface="+mn-ea"/>
            </a:endParaRPr>
          </a:p>
          <a:p>
            <a:pPr marL="285750" indent="-285750">
              <a:buFont typeface="Arial" panose="020B0604020202020204" pitchFamily="34" charset="0"/>
              <a:buChar char="•"/>
            </a:pPr>
            <a:r>
              <a:rPr lang="zh-CN" altLang="en-US" sz="1400" dirty="0">
                <a:latin typeface="+mn-ea"/>
                <a:ea typeface="+mn-ea"/>
              </a:rPr>
              <a:t>定义了合约存储空间的操作句柄（读、写）</a:t>
            </a:r>
            <a:endParaRPr lang="en-US" altLang="zh-CN" sz="1400" dirty="0">
              <a:latin typeface="+mn-ea"/>
              <a:ea typeface="+mn-ea"/>
            </a:endParaRPr>
          </a:p>
        </p:txBody>
      </p:sp>
      <p:sp>
        <p:nvSpPr>
          <p:cNvPr id="5" name="文本框 4">
            <a:extLst>
              <a:ext uri="{FF2B5EF4-FFF2-40B4-BE49-F238E27FC236}">
                <a16:creationId xmlns:a16="http://schemas.microsoft.com/office/drawing/2014/main" id="{604EE564-0A7E-55DC-C1AC-7568DCBA29D4}"/>
              </a:ext>
            </a:extLst>
          </p:cNvPr>
          <p:cNvSpPr txBox="1"/>
          <p:nvPr/>
        </p:nvSpPr>
        <p:spPr>
          <a:xfrm>
            <a:off x="222140" y="2788908"/>
            <a:ext cx="6206882" cy="1384995"/>
          </a:xfrm>
          <a:prstGeom prst="rect">
            <a:avLst/>
          </a:prstGeom>
          <a:noFill/>
        </p:spPr>
        <p:txBody>
          <a:bodyPr wrap="square" rtlCol="0">
            <a:spAutoFit/>
          </a:bodyPr>
          <a:lstStyle/>
          <a:p>
            <a:r>
              <a:rPr lang="en-US" altLang="zh-CN" sz="1400" b="1" dirty="0">
                <a:latin typeface="+mn-ea"/>
                <a:ea typeface="+mn-ea"/>
              </a:rPr>
              <a:t>EVM</a:t>
            </a:r>
            <a:r>
              <a:rPr lang="zh-CN" altLang="en-US" sz="1400" b="1" dirty="0">
                <a:latin typeface="+mn-ea"/>
                <a:ea typeface="+mn-ea"/>
              </a:rPr>
              <a:t>中的各个组件：</a:t>
            </a:r>
            <a:endParaRPr lang="en" altLang="zh-CN" sz="1400" b="1" dirty="0">
              <a:latin typeface="+mn-ea"/>
              <a:ea typeface="+mn-ea"/>
            </a:endParaRPr>
          </a:p>
          <a:p>
            <a:pPr marL="285750" indent="-285750">
              <a:buFont typeface="Arial" panose="020B0604020202020204" pitchFamily="34" charset="0"/>
              <a:buChar char="•"/>
            </a:pPr>
            <a:r>
              <a:rPr lang="en" altLang="zh-CN" sz="1400" dirty="0">
                <a:latin typeface="+mn-ea"/>
                <a:ea typeface="+mn-ea"/>
              </a:rPr>
              <a:t>PC</a:t>
            </a:r>
            <a:r>
              <a:rPr lang="zh-CN" altLang="en" sz="1400" dirty="0">
                <a:latin typeface="+mn-ea"/>
                <a:ea typeface="+mn-ea"/>
              </a:rPr>
              <a:t>：</a:t>
            </a:r>
            <a:r>
              <a:rPr lang="zh-CN" altLang="en-US" sz="1400" dirty="0">
                <a:latin typeface="+mn-ea"/>
                <a:ea typeface="+mn-ea"/>
              </a:rPr>
              <a:t>类似</a:t>
            </a:r>
            <a:r>
              <a:rPr lang="en" altLang="zh-CN" sz="1400" dirty="0">
                <a:latin typeface="+mn-ea"/>
                <a:ea typeface="+mn-ea"/>
              </a:rPr>
              <a:t>CPU</a:t>
            </a:r>
            <a:r>
              <a:rPr lang="zh-CN" altLang="en-US" sz="1400" dirty="0">
                <a:latin typeface="+mn-ea"/>
                <a:ea typeface="+mn-ea"/>
              </a:rPr>
              <a:t>中的</a:t>
            </a:r>
            <a:r>
              <a:rPr lang="en" altLang="zh-CN" sz="1400" dirty="0">
                <a:latin typeface="+mn-ea"/>
                <a:ea typeface="+mn-ea"/>
              </a:rPr>
              <a:t>PC</a:t>
            </a:r>
            <a:r>
              <a:rPr lang="zh-CN" altLang="en-US" sz="1400" dirty="0">
                <a:latin typeface="+mn-ea"/>
                <a:ea typeface="+mn-ea"/>
              </a:rPr>
              <a:t>寄存器，指向当前执行的指令</a:t>
            </a:r>
          </a:p>
          <a:p>
            <a:pPr marL="285750" indent="-285750">
              <a:buFont typeface="Arial" panose="020B0604020202020204" pitchFamily="34" charset="0"/>
              <a:buChar char="•"/>
            </a:pPr>
            <a:r>
              <a:rPr lang="en" altLang="zh-CN" sz="1400" dirty="0">
                <a:latin typeface="+mn-ea"/>
                <a:ea typeface="+mn-ea"/>
              </a:rPr>
              <a:t>Stack</a:t>
            </a:r>
            <a:r>
              <a:rPr lang="zh-CN" altLang="en" sz="1400" dirty="0">
                <a:latin typeface="+mn-ea"/>
                <a:ea typeface="+mn-ea"/>
              </a:rPr>
              <a:t>：</a:t>
            </a:r>
            <a:r>
              <a:rPr lang="zh-CN" altLang="en-US" sz="1400" dirty="0">
                <a:latin typeface="+mn-ea"/>
                <a:ea typeface="+mn-ea"/>
              </a:rPr>
              <a:t>执行堆栈，位宽为</a:t>
            </a:r>
            <a:r>
              <a:rPr lang="en-US" altLang="zh-CN" sz="1400" dirty="0">
                <a:latin typeface="+mn-ea"/>
                <a:ea typeface="+mn-ea"/>
              </a:rPr>
              <a:t>256 </a:t>
            </a:r>
            <a:r>
              <a:rPr lang="en" altLang="zh-CN" sz="1400" dirty="0">
                <a:latin typeface="+mn-ea"/>
                <a:ea typeface="+mn-ea"/>
              </a:rPr>
              <a:t>bits</a:t>
            </a:r>
            <a:endParaRPr lang="en-US" altLang="zh-CN" sz="1400" dirty="0">
              <a:latin typeface="+mn-ea"/>
              <a:ea typeface="+mn-ea"/>
            </a:endParaRPr>
          </a:p>
          <a:p>
            <a:pPr marL="285750" indent="-285750">
              <a:buFont typeface="Arial" panose="020B0604020202020204" pitchFamily="34" charset="0"/>
              <a:buChar char="•"/>
            </a:pPr>
            <a:r>
              <a:rPr lang="en" altLang="zh-CN" sz="1400" dirty="0">
                <a:latin typeface="+mn-ea"/>
                <a:ea typeface="+mn-ea"/>
              </a:rPr>
              <a:t>Memory</a:t>
            </a:r>
            <a:r>
              <a:rPr lang="zh-CN" altLang="en" sz="1400" dirty="0">
                <a:latin typeface="+mn-ea"/>
                <a:ea typeface="+mn-ea"/>
              </a:rPr>
              <a:t>：</a:t>
            </a:r>
            <a:r>
              <a:rPr lang="zh-CN" altLang="en-US" sz="1400" dirty="0">
                <a:latin typeface="+mn-ea"/>
                <a:ea typeface="+mn-ea"/>
              </a:rPr>
              <a:t>内存空间、暂时存储</a:t>
            </a:r>
            <a:endParaRPr lang="en-US" altLang="zh-CN" sz="1400" dirty="0">
              <a:latin typeface="+mn-ea"/>
              <a:ea typeface="+mn-ea"/>
            </a:endParaRPr>
          </a:p>
          <a:p>
            <a:pPr marL="285750" indent="-285750">
              <a:buFont typeface="Arial" panose="020B0604020202020204" pitchFamily="34" charset="0"/>
              <a:buChar char="•"/>
            </a:pPr>
            <a:r>
              <a:rPr lang="en-US" altLang="zh-CN" sz="1400" dirty="0">
                <a:latin typeface="+mn-ea"/>
                <a:ea typeface="+mn-ea"/>
              </a:rPr>
              <a:t>Storage</a:t>
            </a:r>
            <a:r>
              <a:rPr lang="zh-CN" altLang="en-US" sz="1400" dirty="0">
                <a:latin typeface="+mn-ea"/>
                <a:ea typeface="+mn-ea"/>
              </a:rPr>
              <a:t>：永久存储空间</a:t>
            </a:r>
          </a:p>
          <a:p>
            <a:pPr marL="285750" indent="-285750">
              <a:buFont typeface="Arial" panose="020B0604020202020204" pitchFamily="34" charset="0"/>
              <a:buChar char="•"/>
            </a:pPr>
            <a:r>
              <a:rPr lang="en" altLang="zh-CN" sz="1400" dirty="0">
                <a:latin typeface="+mn-ea"/>
                <a:ea typeface="+mn-ea"/>
              </a:rPr>
              <a:t>Gas</a:t>
            </a:r>
            <a:r>
              <a:rPr lang="zh-CN" altLang="en" sz="1400" dirty="0">
                <a:latin typeface="+mn-ea"/>
                <a:ea typeface="+mn-ea"/>
              </a:rPr>
              <a:t>：</a:t>
            </a:r>
            <a:r>
              <a:rPr lang="zh-CN" altLang="en-US" sz="1400" dirty="0">
                <a:latin typeface="+mn-ea"/>
                <a:ea typeface="+mn-ea"/>
              </a:rPr>
              <a:t>油费池，消耗完毕则交易执行失败</a:t>
            </a:r>
            <a:endParaRPr lang="en-US" altLang="zh-CN" sz="1400" dirty="0">
              <a:latin typeface="+mn-ea"/>
              <a:ea typeface="+mn-ea"/>
            </a:endParaRPr>
          </a:p>
        </p:txBody>
      </p:sp>
      <p:pic>
        <p:nvPicPr>
          <p:cNvPr id="8" name="Picture 8" descr="OpCode指令">
            <a:extLst>
              <a:ext uri="{FF2B5EF4-FFF2-40B4-BE49-F238E27FC236}">
                <a16:creationId xmlns:a16="http://schemas.microsoft.com/office/drawing/2014/main" id="{72B046D1-177D-3E1F-B55C-3A531B4F1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078" y="1143879"/>
            <a:ext cx="4205782" cy="252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203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55E7C-DD24-4670-9AD5-0B54030A1666}"/>
              </a:ext>
            </a:extLst>
          </p:cNvPr>
          <p:cNvSpPr>
            <a:spLocks noGrp="1"/>
          </p:cNvSpPr>
          <p:nvPr>
            <p:ph type="title"/>
          </p:nvPr>
        </p:nvSpPr>
        <p:spPr/>
        <p:txBody>
          <a:bodyPr/>
          <a:lstStyle/>
          <a:p>
            <a:r>
              <a:rPr lang="zh-CN" altLang="en-US" noProof="1"/>
              <a:t>内容简介</a:t>
            </a:r>
          </a:p>
        </p:txBody>
      </p:sp>
      <p:sp>
        <p:nvSpPr>
          <p:cNvPr id="3" name="内容占位符 2">
            <a:extLst>
              <a:ext uri="{FF2B5EF4-FFF2-40B4-BE49-F238E27FC236}">
                <a16:creationId xmlns:a16="http://schemas.microsoft.com/office/drawing/2014/main" id="{0B2CACFC-99D8-4C1E-841B-4AA4A7EA960E}"/>
              </a:ext>
            </a:extLst>
          </p:cNvPr>
          <p:cNvSpPr>
            <a:spLocks noGrp="1"/>
          </p:cNvSpPr>
          <p:nvPr>
            <p:ph idx="1"/>
          </p:nvPr>
        </p:nvSpPr>
        <p:spPr>
          <a:xfrm>
            <a:off x="1230248" y="1297834"/>
            <a:ext cx="3325813" cy="1976331"/>
          </a:xfrm>
        </p:spPr>
        <p:txBody>
          <a:bodyPr/>
          <a:lstStyle/>
          <a:p>
            <a:pPr marL="514350" indent="-514350">
              <a:lnSpc>
                <a:spcPct val="150000"/>
              </a:lnSpc>
              <a:buClr>
                <a:srgbClr val="3A4A6A"/>
              </a:buClr>
              <a:buSzPct val="100000"/>
              <a:buFont typeface="+mj-ea"/>
              <a:buAutoNum type="ea1JpnChsDbPeriod"/>
            </a:pPr>
            <a:r>
              <a:rPr lang="en-US" altLang="zh-CN" sz="1895" noProof="1"/>
              <a:t>DApp</a:t>
            </a:r>
            <a:r>
              <a:rPr lang="zh-CN" altLang="en-US" sz="1895" noProof="1"/>
              <a:t>是什么</a:t>
            </a:r>
            <a:endParaRPr lang="en-US" altLang="zh-CN" sz="1895" noProof="1"/>
          </a:p>
          <a:p>
            <a:pPr marL="514350" indent="-514350">
              <a:lnSpc>
                <a:spcPct val="150000"/>
              </a:lnSpc>
              <a:buClr>
                <a:srgbClr val="3A4A6A"/>
              </a:buClr>
              <a:buSzPct val="100000"/>
              <a:buFont typeface="+mj-ea"/>
              <a:buAutoNum type="ea1JpnChsDbPeriod"/>
            </a:pPr>
            <a:r>
              <a:rPr lang="zh-CN" altLang="en-US" sz="1895" noProof="1"/>
              <a:t>智能合约与</a:t>
            </a:r>
            <a:r>
              <a:rPr lang="en-US" altLang="zh-CN" sz="1895" noProof="1"/>
              <a:t>EVM</a:t>
            </a:r>
          </a:p>
          <a:p>
            <a:pPr marL="514350" indent="-514350">
              <a:lnSpc>
                <a:spcPct val="150000"/>
              </a:lnSpc>
              <a:buClr>
                <a:srgbClr val="002060"/>
              </a:buClr>
              <a:buSzPct val="100000"/>
              <a:buFont typeface="+mj-ea"/>
              <a:buAutoNum type="ea1JpnChsDbPeriod"/>
            </a:pPr>
            <a:r>
              <a:rPr lang="en-US" altLang="zh-CN" sz="1895" noProof="1"/>
              <a:t>Solidity</a:t>
            </a:r>
          </a:p>
          <a:p>
            <a:pPr marL="514350" indent="-514350">
              <a:lnSpc>
                <a:spcPct val="150000"/>
              </a:lnSpc>
              <a:buClr>
                <a:srgbClr val="002060"/>
              </a:buClr>
              <a:buSzPct val="100000"/>
              <a:buFont typeface="+mj-ea"/>
              <a:buAutoNum type="ea1JpnChsDbPeriod"/>
            </a:pPr>
            <a:r>
              <a:rPr lang="en-US" altLang="zh-CN" sz="1895" noProof="1"/>
              <a:t>Solidity</a:t>
            </a:r>
            <a:r>
              <a:rPr lang="zh-CN" altLang="en-US" sz="1895" noProof="1"/>
              <a:t>合约开发实践</a:t>
            </a:r>
          </a:p>
        </p:txBody>
      </p:sp>
      <p:sp>
        <p:nvSpPr>
          <p:cNvPr id="4" name="文本框 3">
            <a:extLst>
              <a:ext uri="{FF2B5EF4-FFF2-40B4-BE49-F238E27FC236}">
                <a16:creationId xmlns:a16="http://schemas.microsoft.com/office/drawing/2014/main" id="{21F97BA5-5653-4214-89CB-C823F4618FBB}"/>
              </a:ext>
            </a:extLst>
          </p:cNvPr>
          <p:cNvSpPr txBox="1"/>
          <p:nvPr/>
        </p:nvSpPr>
        <p:spPr>
          <a:xfrm>
            <a:off x="4154508" y="2385817"/>
            <a:ext cx="2674130" cy="276999"/>
          </a:xfrm>
          <a:prstGeom prst="rect">
            <a:avLst/>
          </a:prstGeom>
          <a:noFill/>
        </p:spPr>
        <p:txBody>
          <a:bodyPr wrap="none" rtlCol="0">
            <a:spAutoFit/>
          </a:bodyPr>
          <a:lstStyle/>
          <a:p>
            <a:r>
              <a:rPr lang="zh-CN" altLang="en-US" sz="1200" dirty="0"/>
              <a:t>智能合约编程语言，</a:t>
            </a:r>
            <a:r>
              <a:rPr lang="en-US" altLang="zh-CN" sz="1200" dirty="0"/>
              <a:t>Solidity</a:t>
            </a:r>
            <a:r>
              <a:rPr lang="zh-CN" altLang="en-US" sz="1200" dirty="0"/>
              <a:t>语法解析</a:t>
            </a:r>
          </a:p>
        </p:txBody>
      </p:sp>
      <p:sp>
        <p:nvSpPr>
          <p:cNvPr id="5" name="文本框 4">
            <a:extLst>
              <a:ext uri="{FF2B5EF4-FFF2-40B4-BE49-F238E27FC236}">
                <a16:creationId xmlns:a16="http://schemas.microsoft.com/office/drawing/2014/main" id="{1305A096-DF88-46BB-B068-16A8A18ABAAF}"/>
              </a:ext>
            </a:extLst>
          </p:cNvPr>
          <p:cNvSpPr txBox="1"/>
          <p:nvPr/>
        </p:nvSpPr>
        <p:spPr>
          <a:xfrm>
            <a:off x="4154508" y="1910414"/>
            <a:ext cx="1911101" cy="276999"/>
          </a:xfrm>
          <a:prstGeom prst="rect">
            <a:avLst/>
          </a:prstGeom>
          <a:noFill/>
        </p:spPr>
        <p:txBody>
          <a:bodyPr wrap="none" rtlCol="0">
            <a:spAutoFit/>
          </a:bodyPr>
          <a:lstStyle/>
          <a:p>
            <a:r>
              <a:rPr lang="zh-CN" altLang="en-US" sz="1200" dirty="0"/>
              <a:t>智能合约介绍，</a:t>
            </a:r>
            <a:r>
              <a:rPr lang="en-US" altLang="zh-CN" sz="1200" dirty="0"/>
              <a:t>EVM</a:t>
            </a:r>
            <a:r>
              <a:rPr lang="zh-CN" altLang="en-US" sz="1200" dirty="0"/>
              <a:t>解析</a:t>
            </a:r>
          </a:p>
        </p:txBody>
      </p:sp>
      <p:sp>
        <p:nvSpPr>
          <p:cNvPr id="6" name="文本框 5">
            <a:extLst>
              <a:ext uri="{FF2B5EF4-FFF2-40B4-BE49-F238E27FC236}">
                <a16:creationId xmlns:a16="http://schemas.microsoft.com/office/drawing/2014/main" id="{675C5C04-F64F-4A3F-9257-1482EE67045D}"/>
              </a:ext>
            </a:extLst>
          </p:cNvPr>
          <p:cNvSpPr txBox="1"/>
          <p:nvPr/>
        </p:nvSpPr>
        <p:spPr>
          <a:xfrm>
            <a:off x="4155950" y="2860053"/>
            <a:ext cx="800219" cy="276999"/>
          </a:xfrm>
          <a:prstGeom prst="rect">
            <a:avLst/>
          </a:prstGeom>
          <a:noFill/>
        </p:spPr>
        <p:txBody>
          <a:bodyPr wrap="none" rtlCol="0">
            <a:spAutoFit/>
          </a:bodyPr>
          <a:lstStyle/>
          <a:p>
            <a:r>
              <a:rPr lang="zh-CN" altLang="en-US" sz="1200" dirty="0"/>
              <a:t>案例介绍</a:t>
            </a:r>
          </a:p>
        </p:txBody>
      </p:sp>
      <p:sp>
        <p:nvSpPr>
          <p:cNvPr id="7" name="文本框 6">
            <a:extLst>
              <a:ext uri="{FF2B5EF4-FFF2-40B4-BE49-F238E27FC236}">
                <a16:creationId xmlns:a16="http://schemas.microsoft.com/office/drawing/2014/main" id="{3423E02F-AE20-13E0-05BE-B04B57F47198}"/>
              </a:ext>
            </a:extLst>
          </p:cNvPr>
          <p:cNvSpPr txBox="1"/>
          <p:nvPr/>
        </p:nvSpPr>
        <p:spPr>
          <a:xfrm>
            <a:off x="4154508" y="1443979"/>
            <a:ext cx="2839752" cy="276999"/>
          </a:xfrm>
          <a:prstGeom prst="rect">
            <a:avLst/>
          </a:prstGeom>
          <a:noFill/>
        </p:spPr>
        <p:txBody>
          <a:bodyPr wrap="none" rtlCol="0">
            <a:spAutoFit/>
          </a:bodyPr>
          <a:lstStyle/>
          <a:p>
            <a:r>
              <a:rPr lang="en-US" altLang="zh-CN" sz="1200" dirty="0" err="1"/>
              <a:t>DApp</a:t>
            </a:r>
            <a:r>
              <a:rPr lang="zh-CN" altLang="en-US" sz="1200" dirty="0"/>
              <a:t>架构介绍，和传统</a:t>
            </a:r>
            <a:r>
              <a:rPr lang="en-US" altLang="zh-CN" sz="1200" dirty="0"/>
              <a:t>Web</a:t>
            </a:r>
            <a:r>
              <a:rPr lang="zh-CN" altLang="en-US" sz="1200" dirty="0"/>
              <a:t>开发的区别</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sz="2135" noProof="1"/>
              <a:t>Precompiled</a:t>
            </a:r>
            <a:r>
              <a:rPr lang="zh-CN" altLang="en-US" sz="2135" noProof="1"/>
              <a:t>合约</a:t>
            </a:r>
            <a:endParaRPr lang="zh-CN" altLang="en-US" noProof="1"/>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233362" y="877186"/>
            <a:ext cx="4365219"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b="1" dirty="0">
                <a:latin typeface="微软雅黑" panose="020B0503020204020204" pitchFamily="34" charset="-122"/>
                <a:ea typeface="微软雅黑" panose="020B0503020204020204" pitchFamily="34" charset="-122"/>
              </a:rPr>
              <a:t>存在问题：</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EVM</a:t>
            </a:r>
            <a:r>
              <a:rPr lang="zh-CN" altLang="en-US" sz="1400" dirty="0">
                <a:latin typeface="微软雅黑" panose="020B0503020204020204" pitchFamily="34" charset="-122"/>
                <a:ea typeface="微软雅黑" panose="020B0503020204020204" pitchFamily="34" charset="-122"/>
              </a:rPr>
              <a:t>最核心在于安全，而非性能</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EVM</a:t>
            </a:r>
            <a:r>
              <a:rPr lang="zh-CN" altLang="en-US" sz="1400" dirty="0">
                <a:latin typeface="微软雅黑" panose="020B0503020204020204" pitchFamily="34" charset="-122"/>
                <a:ea typeface="微软雅黑" panose="020B0503020204020204" pitchFamily="34" charset="-122"/>
              </a:rPr>
              <a:t>难以支持高复杂度运算：</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如密码学运算，只能通过合约内编码来实现</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EVM</a:t>
            </a:r>
            <a:r>
              <a:rPr lang="zh-CN" altLang="en-US" sz="1400" dirty="0">
                <a:latin typeface="微软雅黑" panose="020B0503020204020204" pitchFamily="34" charset="-122"/>
                <a:ea typeface="微软雅黑" panose="020B0503020204020204" pitchFamily="34" charset="-122"/>
              </a:rPr>
              <a:t>的数学运算是低效的</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无法运算</a:t>
            </a:r>
            <a:r>
              <a:rPr lang="en-US" altLang="zh-CN" sz="1400" dirty="0">
                <a:latin typeface="微软雅黑" panose="020B0503020204020204" pitchFamily="34" charset="-122"/>
                <a:ea typeface="微软雅黑" panose="020B0503020204020204" pitchFamily="34" charset="-122"/>
              </a:rPr>
              <a:t>float/double</a:t>
            </a:r>
            <a:r>
              <a:rPr lang="zh-CN" altLang="en-US" sz="1400">
                <a:latin typeface="微软雅黑" panose="020B0503020204020204" pitchFamily="34" charset="-122"/>
                <a:ea typeface="微软雅黑" panose="020B0503020204020204" pitchFamily="34" charset="-122"/>
              </a:rPr>
              <a:t>，储存</a:t>
            </a:r>
            <a:r>
              <a:rPr lang="zh-CN" altLang="en-US" sz="1400" dirty="0">
                <a:latin typeface="微软雅黑" panose="020B0503020204020204" pitchFamily="34" charset="-122"/>
                <a:ea typeface="微软雅黑" panose="020B0503020204020204" pitchFamily="34" charset="-122"/>
              </a:rPr>
              <a:t>运行“真”随机算法、</a:t>
            </a:r>
            <a:r>
              <a:rPr lang="en-US" altLang="zh-CN" sz="1400" dirty="0">
                <a:latin typeface="微软雅黑" panose="020B0503020204020204" pitchFamily="34" charset="-122"/>
                <a:ea typeface="微软雅黑" panose="020B0503020204020204" pitchFamily="34" charset="-122"/>
              </a:rPr>
              <a:t>HTTP</a:t>
            </a:r>
            <a:r>
              <a:rPr lang="zh-CN" altLang="en-US" sz="1400" dirty="0">
                <a:latin typeface="微软雅黑" panose="020B0503020204020204" pitchFamily="34" charset="-122"/>
                <a:ea typeface="微软雅黑" panose="020B0503020204020204" pitchFamily="34" charset="-122"/>
              </a:rPr>
              <a:t>请求</a:t>
            </a:r>
            <a:endParaRPr lang="en-US" altLang="zh-CN" sz="1400" dirty="0">
              <a:latin typeface="微软雅黑" panose="020B0503020204020204" pitchFamily="34" charset="-122"/>
              <a:ea typeface="微软雅黑" panose="020B0503020204020204" pitchFamily="34" charset="-122"/>
            </a:endParaRPr>
          </a:p>
        </p:txBody>
      </p:sp>
      <p:sp>
        <p:nvSpPr>
          <p:cNvPr id="5" name="文本框 25">
            <a:extLst>
              <a:ext uri="{FF2B5EF4-FFF2-40B4-BE49-F238E27FC236}">
                <a16:creationId xmlns:a16="http://schemas.microsoft.com/office/drawing/2014/main" id="{EFE2E2D1-0DFA-4163-BB2E-A4D52B995EA6}"/>
              </a:ext>
            </a:extLst>
          </p:cNvPr>
          <p:cNvSpPr txBox="1">
            <a:spLocks noChangeArrowheads="1"/>
          </p:cNvSpPr>
          <p:nvPr/>
        </p:nvSpPr>
        <p:spPr bwMode="auto">
          <a:xfrm>
            <a:off x="233362" y="2777498"/>
            <a:ext cx="78526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b="1" dirty="0">
                <a:latin typeface="微软雅黑" panose="020B0503020204020204" pitchFamily="34" charset="-122"/>
                <a:ea typeface="微软雅黑" panose="020B0503020204020204" pitchFamily="34" charset="-122"/>
              </a:rPr>
              <a:t>Precompiled</a:t>
            </a:r>
            <a:r>
              <a:rPr lang="zh-CN" altLang="en-US" sz="1400" b="1" dirty="0">
                <a:latin typeface="微软雅黑" panose="020B0503020204020204" pitchFamily="34" charset="-122"/>
                <a:ea typeface="微软雅黑" panose="020B0503020204020204" pitchFamily="34" charset="-122"/>
              </a:rPr>
              <a:t>合约：</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将复杂函数封装成系统调用</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当</a:t>
            </a:r>
            <a:r>
              <a:rPr lang="en-US" altLang="zh-CN" sz="1400" dirty="0">
                <a:latin typeface="微软雅黑" panose="020B0503020204020204" pitchFamily="34" charset="-122"/>
                <a:ea typeface="微软雅黑" panose="020B0503020204020204" pitchFamily="34" charset="-122"/>
              </a:rPr>
              <a:t>EVM</a:t>
            </a:r>
            <a:r>
              <a:rPr lang="zh-CN" altLang="en-US" sz="1400" dirty="0">
                <a:latin typeface="微软雅黑" panose="020B0503020204020204" pitchFamily="34" charset="-122"/>
                <a:ea typeface="微软雅黑" panose="020B0503020204020204" pitchFamily="34" charset="-122"/>
              </a:rPr>
              <a:t>检测到</a:t>
            </a:r>
            <a:r>
              <a:rPr lang="en-US" altLang="zh-CN" sz="1400" dirty="0">
                <a:latin typeface="微软雅黑" panose="020B0503020204020204" pitchFamily="34" charset="-122"/>
                <a:ea typeface="微软雅黑" panose="020B0503020204020204" pitchFamily="34" charset="-122"/>
              </a:rPr>
              <a:t>Precompiled</a:t>
            </a:r>
            <a:r>
              <a:rPr lang="zh-CN" altLang="en-US" sz="1400" dirty="0">
                <a:latin typeface="微软雅黑" panose="020B0503020204020204" pitchFamily="34" charset="-122"/>
                <a:ea typeface="微软雅黑" panose="020B0503020204020204" pitchFamily="34" charset="-122"/>
              </a:rPr>
              <a:t>合约被调用时，跳出</a:t>
            </a:r>
            <a:r>
              <a:rPr lang="en-US" altLang="zh-CN" sz="1400" dirty="0">
                <a:latin typeface="微软雅黑" panose="020B0503020204020204" pitchFamily="34" charset="-122"/>
                <a:ea typeface="微软雅黑" panose="020B0503020204020204" pitchFamily="34" charset="-122"/>
              </a:rPr>
              <a:t>EVM </a:t>
            </a:r>
            <a:r>
              <a:rPr lang="zh-CN" altLang="en-US" sz="1400" dirty="0">
                <a:latin typeface="微软雅黑" panose="020B0503020204020204" pitchFamily="34" charset="-122"/>
                <a:ea typeface="微软雅黑" panose="020B0503020204020204" pitchFamily="34" charset="-122"/>
              </a:rPr>
              <a:t>，用宿主机来调用高度优化的系统函数进行执行（例如</a:t>
            </a:r>
            <a:r>
              <a:rPr lang="en-US" altLang="zh-CN" sz="1400" dirty="0">
                <a:latin typeface="微软雅黑" panose="020B0503020204020204" pitchFamily="34" charset="-122"/>
                <a:ea typeface="微软雅黑" panose="020B0503020204020204" pitchFamily="34" charset="-122"/>
              </a:rPr>
              <a:t>sha256hash </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6" name="文本框 25">
            <a:extLst>
              <a:ext uri="{FF2B5EF4-FFF2-40B4-BE49-F238E27FC236}">
                <a16:creationId xmlns:a16="http://schemas.microsoft.com/office/drawing/2014/main" id="{5EDD6545-AB94-4279-99B8-09D2C3E243C2}"/>
              </a:ext>
            </a:extLst>
          </p:cNvPr>
          <p:cNvSpPr txBox="1">
            <a:spLocks noChangeArrowheads="1"/>
          </p:cNvSpPr>
          <p:nvPr/>
        </p:nvSpPr>
        <p:spPr bwMode="auto">
          <a:xfrm>
            <a:off x="4789600" y="877186"/>
            <a:ext cx="323281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合约：</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0x1:ECRecover</a:t>
            </a:r>
          </a:p>
          <a:p>
            <a:r>
              <a:rPr lang="en-US" altLang="zh-CN" sz="1400" dirty="0">
                <a:latin typeface="微软雅黑" panose="020B0503020204020204" pitchFamily="34" charset="-122"/>
                <a:ea typeface="微软雅黑" panose="020B0503020204020204" pitchFamily="34" charset="-122"/>
              </a:rPr>
              <a:t>0x2:Sha256Hash</a:t>
            </a:r>
          </a:p>
          <a:p>
            <a:r>
              <a:rPr lang="en-US" altLang="zh-CN" sz="1400" dirty="0">
                <a:latin typeface="微软雅黑" panose="020B0503020204020204" pitchFamily="34" charset="-122"/>
                <a:ea typeface="微软雅黑" panose="020B0503020204020204" pitchFamily="34" charset="-122"/>
              </a:rPr>
              <a:t>0x3:Ripemd160Hash</a:t>
            </a:r>
          </a:p>
          <a:p>
            <a:r>
              <a:rPr lang="en-US" altLang="zh-CN" sz="1400" dirty="0">
                <a:latin typeface="微软雅黑" panose="020B0503020204020204" pitchFamily="34" charset="-122"/>
                <a:ea typeface="微软雅黑" panose="020B0503020204020204" pitchFamily="34" charset="-122"/>
              </a:rPr>
              <a:t>0x4:Datacopy</a:t>
            </a:r>
          </a:p>
          <a:p>
            <a:r>
              <a:rPr lang="en-US" altLang="zh-CN" sz="1400" dirty="0">
                <a:latin typeface="微软雅黑" panose="020B0503020204020204" pitchFamily="34" charset="-122"/>
                <a:ea typeface="微软雅黑" panose="020B0503020204020204" pitchFamily="34" charset="-122"/>
              </a:rPr>
              <a:t>0x5:bigModExp</a:t>
            </a:r>
          </a:p>
          <a:p>
            <a:r>
              <a:rPr lang="en-US" altLang="zh-CN" sz="1400" dirty="0">
                <a:latin typeface="微软雅黑" panose="020B0503020204020204" pitchFamily="34" charset="-122"/>
                <a:ea typeface="微软雅黑" panose="020B0503020204020204" pitchFamily="34" charset="-122"/>
              </a:rPr>
              <a:t>0x6:bn256Add</a:t>
            </a:r>
          </a:p>
          <a:p>
            <a:r>
              <a:rPr lang="en-US" altLang="zh-CN" sz="1400" dirty="0">
                <a:latin typeface="微软雅黑" panose="020B0503020204020204" pitchFamily="34" charset="-122"/>
                <a:ea typeface="微软雅黑" panose="020B0503020204020204" pitchFamily="34" charset="-122"/>
              </a:rPr>
              <a:t>0x7:bn256ScalarMul</a:t>
            </a:r>
          </a:p>
          <a:p>
            <a:r>
              <a:rPr lang="en-US" altLang="zh-CN" sz="1400" dirty="0">
                <a:latin typeface="微软雅黑" panose="020B0503020204020204" pitchFamily="34" charset="-122"/>
                <a:ea typeface="微软雅黑" panose="020B0503020204020204" pitchFamily="34" charset="-122"/>
              </a:rPr>
              <a:t>0x8:bn256Pairing</a:t>
            </a:r>
          </a:p>
          <a:p>
            <a:r>
              <a:rPr lang="en-US" altLang="zh-CN" sz="1400" dirty="0">
                <a:latin typeface="微软雅黑" panose="020B0503020204020204" pitchFamily="34" charset="-122"/>
                <a:ea typeface="微软雅黑" panose="020B0503020204020204" pitchFamily="34" charset="-122"/>
              </a:rPr>
              <a:t>0x9:blake2F</a:t>
            </a:r>
          </a:p>
        </p:txBody>
      </p:sp>
    </p:spTree>
    <p:extLst>
      <p:ext uri="{BB962C8B-B14F-4D97-AF65-F5344CB8AC3E}">
        <p14:creationId xmlns:p14="http://schemas.microsoft.com/office/powerpoint/2010/main" val="2960257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27F51-03C0-4900-9324-715CB14C97D3}"/>
              </a:ext>
            </a:extLst>
          </p:cNvPr>
          <p:cNvSpPr>
            <a:spLocks noGrp="1"/>
          </p:cNvSpPr>
          <p:nvPr>
            <p:ph type="title"/>
          </p:nvPr>
        </p:nvSpPr>
        <p:spPr/>
        <p:txBody>
          <a:bodyPr/>
          <a:lstStyle/>
          <a:p>
            <a:r>
              <a:rPr lang="zh-CN" altLang="en-US" sz="2135" noProof="1"/>
              <a:t>目   录</a:t>
            </a:r>
            <a:endParaRPr lang="zh-CN" altLang="en-US" noProof="1"/>
          </a:p>
        </p:txBody>
      </p:sp>
      <p:sp>
        <p:nvSpPr>
          <p:cNvPr id="5" name="内容占位符 2">
            <a:extLst>
              <a:ext uri="{FF2B5EF4-FFF2-40B4-BE49-F238E27FC236}">
                <a16:creationId xmlns:a16="http://schemas.microsoft.com/office/drawing/2014/main" id="{6B8061F2-4008-F43A-8C34-D839ED4B456D}"/>
              </a:ext>
            </a:extLst>
          </p:cNvPr>
          <p:cNvSpPr>
            <a:spLocks noGrp="1"/>
          </p:cNvSpPr>
          <p:nvPr/>
        </p:nvSpPr>
        <p:spPr bwMode="auto">
          <a:xfrm>
            <a:off x="2401093" y="1297834"/>
            <a:ext cx="3325813" cy="197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158750" indent="-158750" algn="l" rtl="0" fontAlgn="base">
              <a:lnSpc>
                <a:spcPct val="130000"/>
              </a:lnSpc>
              <a:spcBef>
                <a:spcPct val="20000"/>
              </a:spcBef>
              <a:spcAft>
                <a:spcPct val="0"/>
              </a:spcAft>
              <a:buClr>
                <a:schemeClr val="tx2"/>
              </a:buClr>
              <a:buSzPct val="75000"/>
              <a:buFont typeface="Wingdings" panose="05000000000000000000" pitchFamily="2" charset="2"/>
              <a:buChar char="n"/>
              <a:defRPr lang="zh-CN" altLang="en-US" sz="1420" b="0" kern="1200" baseline="0" dirty="0" smtClean="0">
                <a:solidFill>
                  <a:srgbClr val="002060"/>
                </a:solidFill>
                <a:latin typeface="+mn-lt"/>
                <a:ea typeface="+mn-ea"/>
                <a:cs typeface="+mn-cs"/>
              </a:defRPr>
            </a:lvl1pPr>
            <a:lvl2pPr marL="415925" indent="-203200" algn="l" rtl="0" fontAlgn="base">
              <a:lnSpc>
                <a:spcPct val="130000"/>
              </a:lnSpc>
              <a:spcBef>
                <a:spcPct val="20000"/>
              </a:spcBef>
              <a:spcAft>
                <a:spcPct val="0"/>
              </a:spcAft>
              <a:buClr>
                <a:schemeClr val="tx2"/>
              </a:buClr>
              <a:buSzPct val="75000"/>
              <a:buFont typeface="Wingdings" panose="05000000000000000000" pitchFamily="2" charset="2"/>
              <a:buChar char="u"/>
              <a:defRPr lang="zh-CN" altLang="en-US" sz="1185" b="0" kern="1200" baseline="0" dirty="0" smtClean="0">
                <a:solidFill>
                  <a:srgbClr val="002060"/>
                </a:solidFill>
                <a:latin typeface="+mn-lt"/>
                <a:ea typeface="+mn-ea"/>
                <a:cs typeface="+mn-cs"/>
              </a:defRPr>
            </a:lvl2pPr>
            <a:lvl3pPr marL="561975" indent="-169545" algn="l" rtl="0" fontAlgn="base">
              <a:lnSpc>
                <a:spcPct val="130000"/>
              </a:lnSpc>
              <a:spcBef>
                <a:spcPct val="20000"/>
              </a:spcBef>
              <a:spcAft>
                <a:spcPct val="0"/>
              </a:spcAft>
              <a:buClr>
                <a:schemeClr val="tx2"/>
              </a:buClr>
              <a:buSzPct val="75000"/>
              <a:buFont typeface="Wingdings" panose="05000000000000000000" pitchFamily="2" charset="2"/>
              <a:buChar char="l"/>
              <a:defRPr lang="zh-CN" altLang="en-US" sz="1100" b="0" kern="1200" baseline="0" dirty="0" smtClean="0">
                <a:solidFill>
                  <a:srgbClr val="002060"/>
                </a:solidFill>
                <a:latin typeface="+mn-lt"/>
                <a:ea typeface="+mn-ea"/>
                <a:cs typeface="+mn-cs"/>
              </a:defRPr>
            </a:lvl3pPr>
            <a:lvl4pPr marL="692150" indent="-158750" algn="l" rtl="0" fontAlgn="base">
              <a:lnSpc>
                <a:spcPct val="130000"/>
              </a:lnSpc>
              <a:spcBef>
                <a:spcPct val="20000"/>
              </a:spcBef>
              <a:spcAft>
                <a:spcPct val="0"/>
              </a:spcAft>
              <a:buClr>
                <a:schemeClr val="tx2"/>
              </a:buClr>
              <a:buSzPct val="75000"/>
              <a:buFont typeface="Wingdings" panose="05000000000000000000" pitchFamily="2" charset="2"/>
              <a:buChar char="Ø"/>
              <a:defRPr sz="900" kern="1200">
                <a:solidFill>
                  <a:srgbClr val="002060"/>
                </a:solidFill>
                <a:latin typeface="+mn-lt"/>
                <a:ea typeface="+mn-ea"/>
                <a:cs typeface="+mn-cs"/>
              </a:defRPr>
            </a:lvl4pPr>
            <a:lvl5pPr marL="850900" indent="-158750" algn="l" rtl="0" fontAlgn="base">
              <a:lnSpc>
                <a:spcPct val="130000"/>
              </a:lnSpc>
              <a:spcBef>
                <a:spcPct val="20000"/>
              </a:spcBef>
              <a:spcAft>
                <a:spcPct val="0"/>
              </a:spcAft>
              <a:buClr>
                <a:schemeClr val="tx2"/>
              </a:buClr>
              <a:buSzPct val="75000"/>
              <a:buFont typeface="Wingdings" panose="05000000000000000000" pitchFamily="2" charset="2"/>
              <a:buChar char="p"/>
              <a:defRPr sz="900" kern="1200">
                <a:solidFill>
                  <a:srgbClr val="002060"/>
                </a:solidFill>
                <a:latin typeface="+mn-lt"/>
                <a:ea typeface="+mn-ea"/>
                <a:cs typeface="+mn-cs"/>
              </a:defRPr>
            </a:lvl5pPr>
            <a:lvl6pPr marL="14903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6pPr>
            <a:lvl7pPr marL="176149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7pPr>
            <a:lvl8pPr marL="203200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8pPr>
            <a:lvl9pPr marL="23031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9pPr>
          </a:lstStyle>
          <a:p>
            <a:pPr marL="514350" indent="-514350">
              <a:lnSpc>
                <a:spcPct val="150000"/>
              </a:lnSpc>
              <a:buClr>
                <a:srgbClr val="3A4A6A"/>
              </a:buClr>
              <a:buSzPct val="100000"/>
              <a:buFont typeface="+mj-ea"/>
              <a:buAutoNum type="ea1JpnChsDbPeriod"/>
            </a:pPr>
            <a:r>
              <a:rPr lang="en-US" altLang="zh-CN" sz="1895" noProof="1">
                <a:solidFill>
                  <a:srgbClr val="3A4A6A"/>
                </a:solidFill>
              </a:rPr>
              <a:t>DApp</a:t>
            </a:r>
            <a:r>
              <a:rPr lang="zh-CN" altLang="en-US" sz="1895" noProof="1">
                <a:solidFill>
                  <a:srgbClr val="3A4A6A"/>
                </a:solidFill>
              </a:rPr>
              <a:t>是什么</a:t>
            </a:r>
            <a:endParaRPr lang="en-US" altLang="zh-CN" sz="1895" noProof="1">
              <a:solidFill>
                <a:srgbClr val="3A4A6A"/>
              </a:solidFill>
            </a:endParaRPr>
          </a:p>
          <a:p>
            <a:pPr marL="514350" indent="-514350">
              <a:lnSpc>
                <a:spcPct val="150000"/>
              </a:lnSpc>
              <a:buClr>
                <a:srgbClr val="3A4A6A"/>
              </a:buClr>
              <a:buSzPct val="100000"/>
              <a:buFont typeface="+mj-ea"/>
              <a:buAutoNum type="ea1JpnChsDbPeriod"/>
            </a:pPr>
            <a:r>
              <a:rPr lang="zh-CN" altLang="en-US" sz="1895" noProof="1">
                <a:solidFill>
                  <a:srgbClr val="3A4A6A"/>
                </a:solidFill>
              </a:rPr>
              <a:t>智能合约与</a:t>
            </a:r>
            <a:r>
              <a:rPr lang="en-US" altLang="zh-CN" sz="1895" noProof="1">
                <a:solidFill>
                  <a:srgbClr val="3A4A6A"/>
                </a:solidFill>
              </a:rPr>
              <a:t>EVM</a:t>
            </a:r>
          </a:p>
          <a:p>
            <a:pPr marL="514350" indent="-514350">
              <a:lnSpc>
                <a:spcPct val="150000"/>
              </a:lnSpc>
              <a:buClr>
                <a:srgbClr val="002060"/>
              </a:buClr>
              <a:buSzPct val="100000"/>
              <a:buFont typeface="+mj-ea"/>
              <a:buAutoNum type="ea1JpnChsDbPeriod"/>
            </a:pPr>
            <a:r>
              <a:rPr lang="en-US" altLang="zh-CN" sz="1895" noProof="1">
                <a:solidFill>
                  <a:srgbClr val="C00000"/>
                </a:solidFill>
              </a:rPr>
              <a:t>Solidity</a:t>
            </a:r>
          </a:p>
          <a:p>
            <a:pPr marL="514350" indent="-514350">
              <a:lnSpc>
                <a:spcPct val="150000"/>
              </a:lnSpc>
              <a:buClr>
                <a:srgbClr val="002060"/>
              </a:buClr>
              <a:buSzPct val="100000"/>
              <a:buFont typeface="+mj-ea"/>
              <a:buAutoNum type="ea1JpnChsDbPeriod"/>
            </a:pPr>
            <a:r>
              <a:rPr lang="en-US" altLang="zh-CN" sz="1895" noProof="1"/>
              <a:t>Solidity</a:t>
            </a:r>
            <a:r>
              <a:rPr lang="zh-CN" altLang="en-US" sz="1895" noProof="1"/>
              <a:t>合约开发实践</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27F51-03C0-4900-9324-715CB14C97D3}"/>
              </a:ext>
            </a:extLst>
          </p:cNvPr>
          <p:cNvSpPr>
            <a:spLocks noGrp="1"/>
          </p:cNvSpPr>
          <p:nvPr>
            <p:ph type="title"/>
          </p:nvPr>
        </p:nvSpPr>
        <p:spPr/>
        <p:txBody>
          <a:bodyPr/>
          <a:lstStyle/>
          <a:p>
            <a:r>
              <a:rPr lang="en-US" altLang="zh-CN" sz="2135" noProof="1"/>
              <a:t>Solidity</a:t>
            </a:r>
            <a:r>
              <a:rPr lang="zh-CN" altLang="en-US" sz="2135" noProof="1"/>
              <a:t>和相关概念介绍</a:t>
            </a:r>
            <a:endParaRPr lang="zh-CN" altLang="en-US" noProof="1"/>
          </a:p>
        </p:txBody>
      </p:sp>
      <p:sp>
        <p:nvSpPr>
          <p:cNvPr id="3" name="文本框 25">
            <a:extLst>
              <a:ext uri="{FF2B5EF4-FFF2-40B4-BE49-F238E27FC236}">
                <a16:creationId xmlns:a16="http://schemas.microsoft.com/office/drawing/2014/main" id="{3F2ADF0C-6701-4EF1-A556-8487C3577585}"/>
              </a:ext>
            </a:extLst>
          </p:cNvPr>
          <p:cNvSpPr txBox="1">
            <a:spLocks noChangeArrowheads="1"/>
          </p:cNvSpPr>
          <p:nvPr/>
        </p:nvSpPr>
        <p:spPr bwMode="auto">
          <a:xfrm>
            <a:off x="232569" y="947172"/>
            <a:ext cx="7662862" cy="263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marL="285750"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是编写智能合约的语言，</a:t>
            </a:r>
            <a:r>
              <a:rPr lang="zh-CN" altLang="en-US" sz="1400" dirty="0">
                <a:solidFill>
                  <a:srgbClr val="C00000"/>
                </a:solidFill>
                <a:latin typeface="微软雅黑" panose="020B0503020204020204" pitchFamily="34" charset="-122"/>
                <a:ea typeface="微软雅黑" panose="020B0503020204020204" pitchFamily="34" charset="-122"/>
              </a:rPr>
              <a:t>为</a:t>
            </a:r>
            <a:r>
              <a:rPr lang="en-US" altLang="zh-CN" sz="1400" dirty="0">
                <a:solidFill>
                  <a:srgbClr val="C00000"/>
                </a:solidFill>
                <a:latin typeface="微软雅黑" panose="020B0503020204020204" pitchFamily="34" charset="-122"/>
                <a:ea typeface="微软雅黑" panose="020B0503020204020204" pitchFamily="34" charset="-122"/>
              </a:rPr>
              <a:t>EVM</a:t>
            </a:r>
            <a:r>
              <a:rPr lang="zh-CN" altLang="en-US" sz="1400" dirty="0">
                <a:solidFill>
                  <a:srgbClr val="C00000"/>
                </a:solidFill>
                <a:latin typeface="微软雅黑" panose="020B0503020204020204" pitchFamily="34" charset="-122"/>
                <a:ea typeface="微软雅黑" panose="020B0503020204020204" pitchFamily="34" charset="-122"/>
              </a:rPr>
              <a:t>定制</a:t>
            </a:r>
            <a:r>
              <a:rPr lang="zh-CN" altLang="en-US" sz="1400" dirty="0">
                <a:latin typeface="微软雅黑" panose="020B0503020204020204" pitchFamily="34" charset="-122"/>
                <a:ea typeface="微软雅黑" panose="020B0503020204020204" pitchFamily="34" charset="-122"/>
              </a:rPr>
              <a:t>，其编译成的字节码能够在</a:t>
            </a:r>
            <a:r>
              <a:rPr lang="en-US" altLang="zh-CN" sz="1400" dirty="0">
                <a:latin typeface="微软雅黑" panose="020B0503020204020204" pitchFamily="34" charset="-122"/>
                <a:ea typeface="微软雅黑" panose="020B0503020204020204" pitchFamily="34" charset="-122"/>
              </a:rPr>
              <a:t>EVM</a:t>
            </a:r>
            <a:r>
              <a:rPr lang="zh-CN" altLang="en-US" sz="1400" dirty="0">
                <a:latin typeface="微软雅黑" panose="020B0503020204020204" pitchFamily="34" charset="-122"/>
                <a:ea typeface="微软雅黑" panose="020B0503020204020204" pitchFamily="34" charset="-122"/>
              </a:rPr>
              <a:t>中运行</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rPr>
              <a:t>solc</a:t>
            </a:r>
            <a:r>
              <a:rPr lang="zh-CN" altLang="en-US" sz="1400" dirty="0">
                <a:latin typeface="微软雅黑" panose="020B0503020204020204" pitchFamily="34" charset="-122"/>
                <a:ea typeface="微软雅黑" panose="020B0503020204020204" pitchFamily="34" charset="-122"/>
              </a:rPr>
              <a:t>是编译</a:t>
            </a: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的编译器（对比</a:t>
            </a:r>
            <a:r>
              <a:rPr lang="en-US" altLang="zh-CN" sz="1400" dirty="0" err="1">
                <a:latin typeface="微软雅黑" panose="020B0503020204020204" pitchFamily="34" charset="-122"/>
                <a:ea typeface="微软雅黑" panose="020B0503020204020204" pitchFamily="34" charset="-122"/>
              </a:rPr>
              <a:t>gcc</a:t>
            </a:r>
            <a:r>
              <a:rPr lang="zh-CN" altLang="en-US" sz="1400" dirty="0">
                <a:latin typeface="微软雅黑" panose="020B0503020204020204" pitchFamily="34" charset="-122"/>
                <a:ea typeface="微软雅黑" panose="020B0503020204020204" pitchFamily="34" charset="-122"/>
              </a:rPr>
              <a:t>），在机器上安装</a:t>
            </a:r>
            <a:r>
              <a:rPr lang="en-US" altLang="zh-CN" sz="1400" dirty="0" err="1">
                <a:latin typeface="微软雅黑" panose="020B0503020204020204" pitchFamily="34" charset="-122"/>
                <a:ea typeface="微软雅黑" panose="020B0503020204020204" pitchFamily="34" charset="-122"/>
              </a:rPr>
              <a:t>solc</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https://solidity-</a:t>
            </a:r>
            <a:r>
              <a:rPr lang="en-US" altLang="zh-CN" sz="1400" dirty="0" err="1">
                <a:latin typeface="微软雅黑" panose="020B0503020204020204" pitchFamily="34" charset="-122"/>
                <a:ea typeface="微软雅黑" panose="020B0503020204020204" pitchFamily="34" charset="-122"/>
              </a:rPr>
              <a:t>cn.readthedocs.io</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zh</a:t>
            </a:r>
            <a:r>
              <a:rPr lang="en-US" altLang="zh-CN" sz="1400" dirty="0">
                <a:latin typeface="微软雅黑" panose="020B0503020204020204" pitchFamily="34" charset="-122"/>
                <a:ea typeface="微软雅黑" panose="020B0503020204020204" pitchFamily="34" charset="-122"/>
              </a:rPr>
              <a:t>/develop/installing-</a:t>
            </a:r>
            <a:r>
              <a:rPr lang="en-US" altLang="zh-CN" sz="1400" dirty="0" err="1">
                <a:latin typeface="微软雅黑" panose="020B0503020204020204" pitchFamily="34" charset="-122"/>
                <a:ea typeface="微软雅黑" panose="020B0503020204020204" pitchFamily="34" charset="-122"/>
              </a:rPr>
              <a:t>solidity.html</a:t>
            </a:r>
            <a:r>
              <a:rPr lang="en-US" altLang="zh-CN" sz="1400"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Remix</a:t>
            </a:r>
            <a:r>
              <a:rPr lang="zh-CN" altLang="en-US" sz="1400" dirty="0">
                <a:latin typeface="微软雅黑" panose="020B0503020204020204" pitchFamily="34" charset="-122"/>
                <a:ea typeface="微软雅黑" panose="020B0503020204020204" pitchFamily="34" charset="-122"/>
              </a:rPr>
              <a:t>是一个在线的</a:t>
            </a: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编辑器，提供编辑、编译和部署合约的过程。</a:t>
            </a:r>
            <a:r>
              <a:rPr lang="en" altLang="zh-CN" sz="1400" dirty="0">
                <a:latin typeface="微软雅黑" panose="020B0503020204020204" pitchFamily="34" charset="-122"/>
                <a:ea typeface="微软雅黑" panose="020B0503020204020204" pitchFamily="34" charset="-122"/>
                <a:hlinkClick r:id="rId3"/>
              </a:rPr>
              <a:t>https://remix.ethereum.org</a:t>
            </a:r>
            <a:endParaRPr lang="en"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 sz="1400" dirty="0">
                <a:latin typeface="微软雅黑" panose="020B0503020204020204" pitchFamily="34" charset="-122"/>
                <a:ea typeface="微软雅黑" panose="020B0503020204020204" pitchFamily="34" charset="-122"/>
              </a:rPr>
              <a:t>在本地</a:t>
            </a:r>
            <a:r>
              <a:rPr lang="zh-CN" altLang="en-US" sz="1400" dirty="0">
                <a:latin typeface="微软雅黑" panose="020B0503020204020204" pitchFamily="34" charset="-122"/>
                <a:ea typeface="微软雅黑" panose="020B0503020204020204" pitchFamily="34" charset="-122"/>
              </a:rPr>
              <a:t>如何编写</a:t>
            </a: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Vscode</a:t>
            </a:r>
            <a:r>
              <a:rPr lang="zh-CN" altLang="en-US"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Jetbrain</a:t>
            </a:r>
            <a:r>
              <a:rPr lang="zh-CN" altLang="en-US" sz="1400" dirty="0">
                <a:latin typeface="微软雅黑" panose="020B0503020204020204" pitchFamily="34" charset="-122"/>
                <a:ea typeface="微软雅黑" panose="020B0503020204020204" pitchFamily="34" charset="-122"/>
              </a:rPr>
              <a:t>的</a:t>
            </a:r>
            <a:r>
              <a:rPr lang="en-US" altLang="zh-CN" sz="1400" dirty="0">
                <a:latin typeface="微软雅黑" panose="020B0503020204020204" pitchFamily="34" charset="-122"/>
                <a:ea typeface="微软雅黑" panose="020B0503020204020204" pitchFamily="34" charset="-122"/>
              </a:rPr>
              <a:t>IDE</a:t>
            </a:r>
            <a:r>
              <a:rPr lang="zh-CN" altLang="en-US" sz="1400" dirty="0">
                <a:latin typeface="微软雅黑" panose="020B0503020204020204" pitchFamily="34" charset="-122"/>
                <a:ea typeface="微软雅黑" panose="020B0503020204020204" pitchFamily="34" charset="-122"/>
              </a:rPr>
              <a:t>都有相关的插件，但没有特别完善</a:t>
            </a:r>
            <a:endParaRPr lang="en"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的语法本身和</a:t>
            </a:r>
            <a:r>
              <a:rPr lang="en-US" altLang="zh-CN" sz="1400" dirty="0">
                <a:latin typeface="微软雅黑" panose="020B0503020204020204" pitchFamily="34" charset="-122"/>
                <a:ea typeface="微软雅黑" panose="020B0503020204020204" pitchFamily="34" charset="-122"/>
              </a:rPr>
              <a:t>JavaScript</a:t>
            </a:r>
            <a:r>
              <a:rPr lang="zh-CN" altLang="en-US" sz="1400" dirty="0">
                <a:latin typeface="微软雅黑" panose="020B0503020204020204" pitchFamily="34" charset="-122"/>
                <a:ea typeface="微软雅黑" panose="020B0503020204020204" pitchFamily="34" charset="-122"/>
              </a:rPr>
              <a:t>很像，文档：</a:t>
            </a:r>
            <a:r>
              <a:rPr lang="en" altLang="zh-CN" sz="1400" dirty="0">
                <a:latin typeface="微软雅黑" panose="020B0503020204020204" pitchFamily="34" charset="-122"/>
                <a:ea typeface="微软雅黑" panose="020B0503020204020204" pitchFamily="34" charset="-122"/>
                <a:hlinkClick r:id="rId4"/>
              </a:rPr>
              <a:t>https://docs.soliditylang.org/en/v0.8.17/</a:t>
            </a:r>
            <a:endParaRPr lang="en"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p:txBody>
      </p:sp>
      <p:sp>
        <p:nvSpPr>
          <p:cNvPr id="4" name="文本框 25">
            <a:extLst>
              <a:ext uri="{FF2B5EF4-FFF2-40B4-BE49-F238E27FC236}">
                <a16:creationId xmlns:a16="http://schemas.microsoft.com/office/drawing/2014/main" id="{1D55715A-9767-13A5-E7C4-71258561E9FE}"/>
              </a:ext>
            </a:extLst>
          </p:cNvPr>
          <p:cNvSpPr txBox="1">
            <a:spLocks noChangeArrowheads="1"/>
          </p:cNvSpPr>
          <p:nvPr/>
        </p:nvSpPr>
        <p:spPr bwMode="auto">
          <a:xfrm>
            <a:off x="0" y="3505995"/>
            <a:ext cx="60960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zh-CN" altLang="en-US" sz="1400" b="1" dirty="0">
                <a:solidFill>
                  <a:srgbClr val="FF0000"/>
                </a:solidFill>
                <a:latin typeface="微软雅黑" panose="020B0503020204020204" pitchFamily="34" charset="-122"/>
                <a:ea typeface="微软雅黑" panose="020B0503020204020204" pitchFamily="34" charset="-122"/>
              </a:rPr>
              <a:t>学习的时候可以和熟悉的语言，比如</a:t>
            </a:r>
            <a:r>
              <a:rPr lang="en-US" altLang="zh-CN" sz="1400" b="1" dirty="0">
                <a:solidFill>
                  <a:srgbClr val="FF0000"/>
                </a:solidFill>
                <a:latin typeface="微软雅黑" panose="020B0503020204020204" pitchFamily="34" charset="-122"/>
                <a:ea typeface="微软雅黑" panose="020B0503020204020204" pitchFamily="34" charset="-122"/>
              </a:rPr>
              <a:t>C++</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Nodejs</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Java</a:t>
            </a:r>
            <a:r>
              <a:rPr lang="zh-CN" altLang="en-US" sz="1400" b="1" dirty="0">
                <a:solidFill>
                  <a:srgbClr val="FF0000"/>
                </a:solidFill>
                <a:latin typeface="微软雅黑" panose="020B0503020204020204" pitchFamily="34" charset="-122"/>
                <a:ea typeface="微软雅黑" panose="020B0503020204020204" pitchFamily="34" charset="-122"/>
              </a:rPr>
              <a:t>对照理解</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585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52B3F-5FEA-446F-8A26-4FE72678C635}"/>
              </a:ext>
            </a:extLst>
          </p:cNvPr>
          <p:cNvSpPr>
            <a:spLocks noGrp="1"/>
          </p:cNvSpPr>
          <p:nvPr>
            <p:ph type="title"/>
          </p:nvPr>
        </p:nvSpPr>
        <p:spPr/>
        <p:txBody>
          <a:bodyPr/>
          <a:lstStyle/>
          <a:p>
            <a:r>
              <a:rPr lang="en-US" altLang="zh-CN" sz="2135" noProof="1"/>
              <a:t>Solc</a:t>
            </a:r>
            <a:r>
              <a:rPr lang="zh-CN" altLang="en-US" sz="2135" noProof="1"/>
              <a:t>编译器</a:t>
            </a:r>
            <a:endParaRPr lang="zh-CN" altLang="en-US" noProof="1"/>
          </a:p>
        </p:txBody>
      </p:sp>
      <p:sp>
        <p:nvSpPr>
          <p:cNvPr id="3" name="文本框 2">
            <a:extLst>
              <a:ext uri="{FF2B5EF4-FFF2-40B4-BE49-F238E27FC236}">
                <a16:creationId xmlns:a16="http://schemas.microsoft.com/office/drawing/2014/main" id="{AA3F21A2-2FDD-4C94-9AF5-934C9C84B301}"/>
              </a:ext>
            </a:extLst>
          </p:cNvPr>
          <p:cNvSpPr txBox="1"/>
          <p:nvPr/>
        </p:nvSpPr>
        <p:spPr>
          <a:xfrm>
            <a:off x="136525" y="990600"/>
            <a:ext cx="7740650" cy="3538538"/>
          </a:xfrm>
          <a:prstGeom prst="rect">
            <a:avLst/>
          </a:prstGeom>
          <a:noFill/>
        </p:spPr>
        <p:txBody>
          <a:bodyPr>
            <a:spAutoFit/>
          </a:bodyPr>
          <a:lstStyle/>
          <a:p>
            <a:pPr fontAlgn="auto"/>
            <a:r>
              <a:rPr sz="1400" b="1" noProof="1">
                <a:solidFill>
                  <a:srgbClr val="FF0000"/>
                </a:solidFill>
                <a:latin typeface="微软雅黑" panose="020B0503020204020204" pitchFamily="34" charset="-122"/>
                <a:ea typeface="微软雅黑" panose="020B0503020204020204" pitchFamily="34" charset="-122"/>
              </a:rPr>
              <a:t>安装solc编译器</a:t>
            </a:r>
          </a:p>
          <a:p>
            <a:pPr fontAlgn="auto">
              <a:buFont typeface="Wingdings" panose="05000000000000000000" charset="0"/>
              <a:buNone/>
            </a:pPr>
            <a:r>
              <a:rPr sz="1400" noProof="1">
                <a:latin typeface="微软雅黑" panose="020B0503020204020204" pitchFamily="34" charset="-122"/>
                <a:ea typeface="微软雅黑" panose="020B0503020204020204" pitchFamily="34" charset="-122"/>
              </a:rPr>
              <a:t>       solc是智能合约Solidity的编译器，使用以下命令安装solc</a:t>
            </a:r>
            <a:r>
              <a:rPr lang="en-US" sz="1400" noProof="1">
                <a:latin typeface="微软雅黑" panose="020B0503020204020204" pitchFamily="34" charset="-122"/>
                <a:ea typeface="微软雅黑" panose="020B0503020204020204" pitchFamily="34" charset="-122"/>
              </a:rPr>
              <a:t>:</a:t>
            </a:r>
          </a:p>
          <a:p>
            <a:pPr fontAlgn="auto">
              <a:buFont typeface="Wingdings" panose="05000000000000000000" charset="0"/>
              <a:buNone/>
            </a:pPr>
            <a:endParaRPr lang="en-US" sz="1400" noProof="1"/>
          </a:p>
          <a:p>
            <a:pPr fontAlgn="auto">
              <a:buFont typeface="Wingdings" panose="05000000000000000000" charset="0"/>
              <a:buNone/>
            </a:pPr>
            <a:endParaRPr lang="en-US" sz="1400" noProof="1"/>
          </a:p>
          <a:p>
            <a:pPr fontAlgn="auto">
              <a:buFont typeface="Wingdings" panose="05000000000000000000" charset="0"/>
              <a:buNone/>
            </a:pPr>
            <a:endParaRPr lang="en-US" sz="1400" noProof="1"/>
          </a:p>
          <a:p>
            <a:pPr fontAlgn="auto">
              <a:buFont typeface="Wingdings" panose="05000000000000000000" charset="0"/>
              <a:buNone/>
            </a:pPr>
            <a:r>
              <a:rPr lang="zh-CN" altLang="en-US" sz="1400" noProof="1">
                <a:latin typeface="微软雅黑" panose="020B0503020204020204" pitchFamily="34" charset="-122"/>
                <a:ea typeface="微软雅黑" panose="020B0503020204020204" pitchFamily="34" charset="-122"/>
              </a:rPr>
              <a:t>安装成功后输入</a:t>
            </a:r>
            <a:r>
              <a:rPr lang="en-US" altLang="zh-CN" sz="1400" noProof="1">
                <a:latin typeface="微软雅黑" panose="020B0503020204020204" pitchFamily="34" charset="-122"/>
                <a:ea typeface="微软雅黑" panose="020B0503020204020204" pitchFamily="34" charset="-122"/>
              </a:rPr>
              <a:t>solcjs --version</a:t>
            </a:r>
            <a:r>
              <a:rPr lang="zh-CN" altLang="en-US" sz="1400" noProof="1">
                <a:latin typeface="微软雅黑" panose="020B0503020204020204" pitchFamily="34" charset="-122"/>
                <a:ea typeface="微软雅黑" panose="020B0503020204020204" pitchFamily="34" charset="-122"/>
              </a:rPr>
              <a:t>，出现如下界面则表示安装成功：</a:t>
            </a: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8B08AAF-319B-4EA9-9311-521F9D48BC15}"/>
              </a:ext>
            </a:extLst>
          </p:cNvPr>
          <p:cNvSpPr/>
          <p:nvPr/>
        </p:nvSpPr>
        <p:spPr>
          <a:xfrm>
            <a:off x="582613" y="1539875"/>
            <a:ext cx="5954712" cy="35877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fontAlgn="auto"/>
            <a:endParaRPr lang="zh-CN" altLang="en-US" noProof="1"/>
          </a:p>
        </p:txBody>
      </p:sp>
      <p:sp>
        <p:nvSpPr>
          <p:cNvPr id="22532" name="文本框 4">
            <a:extLst>
              <a:ext uri="{FF2B5EF4-FFF2-40B4-BE49-F238E27FC236}">
                <a16:creationId xmlns:a16="http://schemas.microsoft.com/office/drawing/2014/main" id="{C2D3E515-2FC1-47C9-9A6B-E6EED5CAEC5A}"/>
              </a:ext>
            </a:extLst>
          </p:cNvPr>
          <p:cNvSpPr txBox="1">
            <a:spLocks noChangeArrowheads="1"/>
          </p:cNvSpPr>
          <p:nvPr/>
        </p:nvSpPr>
        <p:spPr bwMode="auto">
          <a:xfrm>
            <a:off x="590550" y="1550988"/>
            <a:ext cx="48529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npm install solc </a:t>
            </a:r>
            <a:r>
              <a:rPr lang="en-US" altLang="zh-CN" sz="1400" dirty="0">
                <a:latin typeface="微软雅黑" panose="020B0503020204020204" pitchFamily="34" charset="-122"/>
                <a:ea typeface="微软雅黑" panose="020B0503020204020204" pitchFamily="34" charset="-122"/>
              </a:rPr>
              <a:t>-g</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4B6D977-3565-7074-931B-ED680E176E8F}"/>
              </a:ext>
            </a:extLst>
          </p:cNvPr>
          <p:cNvPicPr>
            <a:picLocks noChangeAspect="1"/>
          </p:cNvPicPr>
          <p:nvPr/>
        </p:nvPicPr>
        <p:blipFill>
          <a:blip r:embed="rId3"/>
          <a:stretch>
            <a:fillRect/>
          </a:stretch>
        </p:blipFill>
        <p:spPr>
          <a:xfrm>
            <a:off x="250824" y="2553712"/>
            <a:ext cx="6397723" cy="7255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1C54D-5169-4DAC-B99B-F7A6311CBB1E}"/>
              </a:ext>
            </a:extLst>
          </p:cNvPr>
          <p:cNvSpPr>
            <a:spLocks noGrp="1"/>
          </p:cNvSpPr>
          <p:nvPr>
            <p:ph type="title"/>
          </p:nvPr>
        </p:nvSpPr>
        <p:spPr/>
        <p:txBody>
          <a:bodyPr/>
          <a:lstStyle/>
          <a:p>
            <a:r>
              <a:rPr lang="en-US" altLang="zh-CN" sz="2135" noProof="1">
                <a:sym typeface="+mn-ea"/>
              </a:rPr>
              <a:t>Remix</a:t>
            </a:r>
            <a:r>
              <a:rPr lang="zh-CN" altLang="en-US" sz="2135" noProof="1">
                <a:sym typeface="+mn-ea"/>
              </a:rPr>
              <a:t> </a:t>
            </a:r>
            <a:r>
              <a:rPr lang="en-US" altLang="zh-CN" sz="2135" noProof="1">
                <a:sym typeface="+mn-ea"/>
              </a:rPr>
              <a:t>IDE</a:t>
            </a:r>
            <a:endParaRPr lang="zh-CN" altLang="en-US" noProof="1"/>
          </a:p>
        </p:txBody>
      </p:sp>
      <p:sp>
        <p:nvSpPr>
          <p:cNvPr id="35842" name="文本框 3">
            <a:extLst>
              <a:ext uri="{FF2B5EF4-FFF2-40B4-BE49-F238E27FC236}">
                <a16:creationId xmlns:a16="http://schemas.microsoft.com/office/drawing/2014/main" id="{D735EDD0-4176-4028-AC58-E685FDBBDF63}"/>
              </a:ext>
            </a:extLst>
          </p:cNvPr>
          <p:cNvSpPr txBox="1">
            <a:spLocks noChangeArrowheads="1"/>
          </p:cNvSpPr>
          <p:nvPr/>
        </p:nvSpPr>
        <p:spPr bwMode="auto">
          <a:xfrm>
            <a:off x="290384" y="887156"/>
            <a:ext cx="71687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err="1">
                <a:latin typeface="微软雅黑" panose="020B0503020204020204" pitchFamily="34" charset="-122"/>
                <a:ea typeface="微软雅黑" panose="020B0503020204020204" pitchFamily="34" charset="-122"/>
              </a:rPr>
              <a:t>Remix是以太坊官方的</a:t>
            </a:r>
            <a:r>
              <a:rPr lang="zh-CN" altLang="en-US" sz="1400" dirty="0">
                <a:latin typeface="微软雅黑" panose="020B0503020204020204" pitchFamily="34" charset="-122"/>
                <a:ea typeface="微软雅黑" panose="020B0503020204020204" pitchFamily="34" charset="-122"/>
              </a:rPr>
              <a:t>智能合约线上开发环境</a:t>
            </a:r>
            <a:r>
              <a:rPr lang="zh-CN" altLang="en-US" sz="1200" dirty="0">
                <a:latin typeface="微软雅黑" panose="020B0503020204020204" pitchFamily="34" charset="-122"/>
                <a:ea typeface="微软雅黑" panose="020B0503020204020204" pitchFamily="34" charset="-122"/>
              </a:rPr>
              <a:t>（有时需要科学上网）</a:t>
            </a:r>
            <a:endParaRPr lang="en-US" altLang="zh-CN" sz="1200" dirty="0">
              <a:latin typeface="微软雅黑" panose="020B0503020204020204" pitchFamily="34" charset="-122"/>
              <a:ea typeface="微软雅黑" panose="020B0503020204020204" pitchFamily="34" charset="-122"/>
            </a:endParaRPr>
          </a:p>
        </p:txBody>
      </p:sp>
      <p:sp>
        <p:nvSpPr>
          <p:cNvPr id="7" name="文本框 3">
            <a:extLst>
              <a:ext uri="{FF2B5EF4-FFF2-40B4-BE49-F238E27FC236}">
                <a16:creationId xmlns:a16="http://schemas.microsoft.com/office/drawing/2014/main" id="{7E80F48C-185B-4143-A3EE-233BB8C91C73}"/>
              </a:ext>
            </a:extLst>
          </p:cNvPr>
          <p:cNvSpPr txBox="1">
            <a:spLocks noChangeArrowheads="1"/>
          </p:cNvSpPr>
          <p:nvPr/>
        </p:nvSpPr>
        <p:spPr bwMode="auto">
          <a:xfrm>
            <a:off x="290384" y="1263935"/>
            <a:ext cx="2341605" cy="310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50000"/>
              </a:lnSpc>
            </a:pPr>
            <a:r>
              <a:rPr lang="zh-CN" altLang="en-US" sz="1200" dirty="0">
                <a:latin typeface="微软雅黑" panose="020B0503020204020204" pitchFamily="34" charset="-122"/>
                <a:ea typeface="微软雅黑" panose="020B0503020204020204" pitchFamily="34" charset="-122"/>
              </a:rPr>
              <a:t>支持功能</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代码智能提示</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一键编译</a:t>
            </a:r>
            <a:r>
              <a:rPr lang="en-US" altLang="zh-CN" sz="1200" dirty="0">
                <a:latin typeface="微软雅黑" panose="020B0503020204020204" pitchFamily="34" charset="-122"/>
                <a:ea typeface="微软雅黑" panose="020B0503020204020204" pitchFamily="34" charset="-122"/>
              </a:rPr>
              <a:t>&amp;</a:t>
            </a:r>
            <a:r>
              <a:rPr lang="zh-CN" altLang="en-US" sz="1200" dirty="0">
                <a:latin typeface="微软雅黑" panose="020B0503020204020204" pitchFamily="34" charset="-122"/>
                <a:ea typeface="微软雅黑" panose="020B0503020204020204" pitchFamily="34" charset="-122"/>
              </a:rPr>
              <a:t>部署合约</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可连接本地</a:t>
            </a:r>
            <a:r>
              <a:rPr lang="en-US" altLang="zh-CN" sz="1200" dirty="0">
                <a:latin typeface="微软雅黑" panose="020B0503020204020204" pitchFamily="34" charset="-122"/>
                <a:ea typeface="微软雅黑" panose="020B0503020204020204" pitchFamily="34" charset="-122"/>
              </a:rPr>
              <a:t>Ganache</a:t>
            </a:r>
            <a:r>
              <a:rPr lang="zh-CN" altLang="en-US" sz="1200" dirty="0">
                <a:latin typeface="微软雅黑" panose="020B0503020204020204" pitchFamily="34" charset="-122"/>
                <a:ea typeface="微软雅黑" panose="020B0503020204020204" pitchFamily="34" charset="-122"/>
              </a:rPr>
              <a:t>网络</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可视化调试合约</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这里有完备的代码提示和</a:t>
            </a:r>
            <a:r>
              <a:rPr lang="en-US" altLang="zh-CN" sz="1200" dirty="0">
                <a:latin typeface="微软雅黑" panose="020B0503020204020204" pitchFamily="34" charset="-122"/>
                <a:ea typeface="微软雅黑" panose="020B0503020204020204" pitchFamily="34" charset="-122"/>
              </a:rPr>
              <a:t>Debug</a:t>
            </a:r>
            <a:r>
              <a:rPr lang="zh-CN" altLang="en-US" sz="1200" dirty="0">
                <a:latin typeface="微软雅黑" panose="020B0503020204020204" pitchFamily="34" charset="-122"/>
                <a:ea typeface="微软雅黑" panose="020B0503020204020204" pitchFamily="34" charset="-122"/>
              </a:rPr>
              <a:t>功能。</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zh-CN" altLang="en-US" sz="1200" dirty="0">
                <a:solidFill>
                  <a:srgbClr val="C00000"/>
                </a:solidFill>
                <a:latin typeface="微软雅黑" panose="020B0503020204020204" pitchFamily="34" charset="-122"/>
                <a:ea typeface="微软雅黑" panose="020B0503020204020204" pitchFamily="34" charset="-122"/>
              </a:rPr>
              <a:t>推荐仅在这里进行学习和测试</a:t>
            </a:r>
            <a:endParaRPr lang="en-US" altLang="zh-CN" sz="12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rgbClr val="C00000"/>
                </a:solidFill>
                <a:latin typeface="微软雅黑" panose="020B0503020204020204" pitchFamily="34" charset="-122"/>
                <a:ea typeface="微软雅黑" panose="020B0503020204020204" pitchFamily="34" charset="-122"/>
              </a:rPr>
              <a:t>可以在这里写好后，再把代码复制到本地</a:t>
            </a:r>
            <a:endParaRPr lang="en-US" altLang="zh-CN" sz="1200" dirty="0">
              <a:solidFill>
                <a:srgbClr val="C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05FE6DA-CEC8-4A29-9546-A682034375EF}"/>
              </a:ext>
            </a:extLst>
          </p:cNvPr>
          <p:cNvPicPr>
            <a:picLocks noChangeAspect="1"/>
          </p:cNvPicPr>
          <p:nvPr/>
        </p:nvPicPr>
        <p:blipFill>
          <a:blip r:embed="rId3"/>
          <a:stretch>
            <a:fillRect/>
          </a:stretch>
        </p:blipFill>
        <p:spPr>
          <a:xfrm>
            <a:off x="2693772" y="1453974"/>
            <a:ext cx="5095541" cy="2442277"/>
          </a:xfrm>
          <a:prstGeom prst="rect">
            <a:avLst/>
          </a:prstGeom>
        </p:spPr>
      </p:pic>
    </p:spTree>
    <p:extLst>
      <p:ext uri="{BB962C8B-B14F-4D97-AF65-F5344CB8AC3E}">
        <p14:creationId xmlns:p14="http://schemas.microsoft.com/office/powerpoint/2010/main" val="234284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E4533-99C7-49AD-B51D-F0EDE6C9D1CA}"/>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7890" name="文本框 2">
            <a:extLst>
              <a:ext uri="{FF2B5EF4-FFF2-40B4-BE49-F238E27FC236}">
                <a16:creationId xmlns:a16="http://schemas.microsoft.com/office/drawing/2014/main" id="{05308385-F445-46F6-85A1-EF76ECD1BA6D}"/>
              </a:ext>
            </a:extLst>
          </p:cNvPr>
          <p:cNvSpPr txBox="1">
            <a:spLocks noChangeArrowheads="1"/>
          </p:cNvSpPr>
          <p:nvPr/>
        </p:nvSpPr>
        <p:spPr bwMode="auto">
          <a:xfrm>
            <a:off x="266700" y="950913"/>
            <a:ext cx="3487738" cy="90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30000"/>
              </a:lnSpc>
              <a:buFont typeface="Wingdings" panose="05000000000000000000" pitchFamily="2" charset="2"/>
              <a:buNone/>
            </a:pP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、创建合约</a:t>
            </a:r>
          </a:p>
          <a:p>
            <a:pPr>
              <a:lnSpc>
                <a:spcPct val="130000"/>
              </a:lnSpc>
              <a:buFont typeface="Wingdings" panose="05000000000000000000" pitchFamily="2" charset="2"/>
              <a:buNone/>
            </a:pPr>
            <a:r>
              <a:rPr lang="zh-CN" altLang="en-US" sz="1400" dirty="0">
                <a:latin typeface="微软雅黑" panose="020B0503020204020204" pitchFamily="34" charset="-122"/>
                <a:ea typeface="微软雅黑" panose="020B0503020204020204" pitchFamily="34" charset="-122"/>
              </a:rPr>
              <a:t>       打开</a:t>
            </a:r>
            <a:r>
              <a:rPr lang="en-US" altLang="zh-CN" sz="1400" dirty="0">
                <a:latin typeface="微软雅黑" panose="020B0503020204020204" pitchFamily="34" charset="-122"/>
                <a:ea typeface="微软雅黑" panose="020B0503020204020204" pitchFamily="34" charset="-122"/>
              </a:rPr>
              <a:t>Remix</a:t>
            </a:r>
            <a:r>
              <a:rPr lang="zh-CN" altLang="en-US" sz="1400" dirty="0">
                <a:latin typeface="微软雅黑" panose="020B0503020204020204" pitchFamily="34" charset="-122"/>
                <a:ea typeface="微软雅黑" panose="020B0503020204020204" pitchFamily="34" charset="-122"/>
              </a:rPr>
              <a:t>，整体操作界面如下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点击</a:t>
            </a: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进入标准开发界面：</a:t>
            </a:r>
          </a:p>
        </p:txBody>
      </p:sp>
      <p:pic>
        <p:nvPicPr>
          <p:cNvPr id="5" name="图片 4">
            <a:extLst>
              <a:ext uri="{FF2B5EF4-FFF2-40B4-BE49-F238E27FC236}">
                <a16:creationId xmlns:a16="http://schemas.microsoft.com/office/drawing/2014/main" id="{CD3EC411-BB2E-432C-94F3-EF650D05BCCC}"/>
              </a:ext>
            </a:extLst>
          </p:cNvPr>
          <p:cNvPicPr>
            <a:picLocks noChangeAspect="1"/>
          </p:cNvPicPr>
          <p:nvPr/>
        </p:nvPicPr>
        <p:blipFill>
          <a:blip r:embed="rId3"/>
          <a:stretch>
            <a:fillRect/>
          </a:stretch>
        </p:blipFill>
        <p:spPr>
          <a:xfrm>
            <a:off x="4005521" y="2001793"/>
            <a:ext cx="4030728" cy="2082115"/>
          </a:xfrm>
          <a:prstGeom prst="rect">
            <a:avLst/>
          </a:prstGeom>
        </p:spPr>
      </p:pic>
      <p:pic>
        <p:nvPicPr>
          <p:cNvPr id="8" name="图片 7">
            <a:extLst>
              <a:ext uri="{FF2B5EF4-FFF2-40B4-BE49-F238E27FC236}">
                <a16:creationId xmlns:a16="http://schemas.microsoft.com/office/drawing/2014/main" id="{AA15FCF8-13CF-4D9E-A9CF-8E026A52B7AA}"/>
              </a:ext>
            </a:extLst>
          </p:cNvPr>
          <p:cNvPicPr>
            <a:picLocks noChangeAspect="1"/>
          </p:cNvPicPr>
          <p:nvPr/>
        </p:nvPicPr>
        <p:blipFill>
          <a:blip r:embed="rId4"/>
          <a:stretch>
            <a:fillRect/>
          </a:stretch>
        </p:blipFill>
        <p:spPr>
          <a:xfrm>
            <a:off x="91751" y="2001793"/>
            <a:ext cx="3828572" cy="2082115"/>
          </a:xfrm>
          <a:prstGeom prst="rect">
            <a:avLst/>
          </a:prstGeom>
        </p:spPr>
      </p:pic>
    </p:spTree>
    <p:extLst>
      <p:ext uri="{BB962C8B-B14F-4D97-AF65-F5344CB8AC3E}">
        <p14:creationId xmlns:p14="http://schemas.microsoft.com/office/powerpoint/2010/main" val="1284749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E463B-3D34-4F13-9C6B-2D70AB1B5EFC}"/>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9938" name="文本框 3">
            <a:extLst>
              <a:ext uri="{FF2B5EF4-FFF2-40B4-BE49-F238E27FC236}">
                <a16:creationId xmlns:a16="http://schemas.microsoft.com/office/drawing/2014/main" id="{46C3B5B8-C69C-4962-A34B-4EB08B07F383}"/>
              </a:ext>
            </a:extLst>
          </p:cNvPr>
          <p:cNvSpPr txBox="1">
            <a:spLocks noChangeArrowheads="1"/>
          </p:cNvSpPr>
          <p:nvPr/>
        </p:nvSpPr>
        <p:spPr bwMode="auto">
          <a:xfrm>
            <a:off x="260350" y="801688"/>
            <a:ext cx="74580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、编译</a:t>
            </a:r>
            <a:r>
              <a:rPr lang="en-US" altLang="zh-CN" sz="1400" b="1" dirty="0">
                <a:latin typeface="微软雅黑" panose="020B0503020204020204" pitchFamily="34" charset="-122"/>
                <a:ea typeface="微软雅黑" panose="020B0503020204020204" pitchFamily="34" charset="-122"/>
              </a:rPr>
              <a:t>&amp;</a:t>
            </a:r>
            <a:r>
              <a:rPr lang="zh-CN" altLang="en-US" sz="1400" b="1" dirty="0">
                <a:latin typeface="微软雅黑" panose="020B0503020204020204" pitchFamily="34" charset="-122"/>
                <a:ea typeface="微软雅黑" panose="020B0503020204020204" pitchFamily="34" charset="-122"/>
              </a:rPr>
              <a:t>部署合约</a:t>
            </a:r>
          </a:p>
        </p:txBody>
      </p:sp>
      <p:sp>
        <p:nvSpPr>
          <p:cNvPr id="39939" name="文本框 4">
            <a:extLst>
              <a:ext uri="{FF2B5EF4-FFF2-40B4-BE49-F238E27FC236}">
                <a16:creationId xmlns:a16="http://schemas.microsoft.com/office/drawing/2014/main" id="{468CF49D-AEFB-4A00-A340-59C3EC943F3F}"/>
              </a:ext>
            </a:extLst>
          </p:cNvPr>
          <p:cNvSpPr txBox="1">
            <a:spLocks noChangeArrowheads="1"/>
          </p:cNvSpPr>
          <p:nvPr/>
        </p:nvSpPr>
        <p:spPr bwMode="auto">
          <a:xfrm>
            <a:off x="260350" y="1165225"/>
            <a:ext cx="3763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sym typeface="黑体" panose="02010609060101010101" pitchFamily="49" charset="-122"/>
              </a:rPr>
              <a:t>       </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左侧菜单栏点击      即可进入编译页面，选择最新的编译器等待加载（建议科学上网）</a:t>
            </a:r>
          </a:p>
        </p:txBody>
      </p:sp>
      <p:pic>
        <p:nvPicPr>
          <p:cNvPr id="3" name="图片 2">
            <a:extLst>
              <a:ext uri="{FF2B5EF4-FFF2-40B4-BE49-F238E27FC236}">
                <a16:creationId xmlns:a16="http://schemas.microsoft.com/office/drawing/2014/main" id="{BB95878C-E898-9740-A675-C76C3DE48168}"/>
              </a:ext>
            </a:extLst>
          </p:cNvPr>
          <p:cNvPicPr>
            <a:picLocks noChangeAspect="1"/>
          </p:cNvPicPr>
          <p:nvPr/>
        </p:nvPicPr>
        <p:blipFill>
          <a:blip r:embed="rId3"/>
          <a:stretch>
            <a:fillRect/>
          </a:stretch>
        </p:blipFill>
        <p:spPr>
          <a:xfrm>
            <a:off x="1925980" y="1182865"/>
            <a:ext cx="216351" cy="243970"/>
          </a:xfrm>
          <a:prstGeom prst="rect">
            <a:avLst/>
          </a:prstGeom>
        </p:spPr>
      </p:pic>
      <p:pic>
        <p:nvPicPr>
          <p:cNvPr id="6" name="图片 5">
            <a:extLst>
              <a:ext uri="{FF2B5EF4-FFF2-40B4-BE49-F238E27FC236}">
                <a16:creationId xmlns:a16="http://schemas.microsoft.com/office/drawing/2014/main" id="{7FF1C628-BB2B-4DB5-96AA-71C0CEF4A8DD}"/>
              </a:ext>
            </a:extLst>
          </p:cNvPr>
          <p:cNvPicPr>
            <a:picLocks noChangeAspect="1"/>
          </p:cNvPicPr>
          <p:nvPr/>
        </p:nvPicPr>
        <p:blipFill>
          <a:blip r:embed="rId4"/>
          <a:stretch>
            <a:fillRect/>
          </a:stretch>
        </p:blipFill>
        <p:spPr>
          <a:xfrm>
            <a:off x="2971799" y="1745595"/>
            <a:ext cx="5028609" cy="241019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E463B-3D34-4F13-9C6B-2D70AB1B5EFC}"/>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9938" name="文本框 3">
            <a:extLst>
              <a:ext uri="{FF2B5EF4-FFF2-40B4-BE49-F238E27FC236}">
                <a16:creationId xmlns:a16="http://schemas.microsoft.com/office/drawing/2014/main" id="{46C3B5B8-C69C-4962-A34B-4EB08B07F383}"/>
              </a:ext>
            </a:extLst>
          </p:cNvPr>
          <p:cNvSpPr txBox="1">
            <a:spLocks noChangeArrowheads="1"/>
          </p:cNvSpPr>
          <p:nvPr/>
        </p:nvSpPr>
        <p:spPr bwMode="auto">
          <a:xfrm>
            <a:off x="260350" y="801688"/>
            <a:ext cx="74580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b="1" dirty="0">
                <a:latin typeface="微软雅黑" panose="020B0503020204020204" pitchFamily="34" charset="-122"/>
                <a:ea typeface="微软雅黑" panose="020B0503020204020204" pitchFamily="34" charset="-122"/>
              </a:rPr>
              <a:t>3</a:t>
            </a:r>
            <a:r>
              <a:rPr lang="zh-CN" altLang="en-US" sz="1400" b="1" dirty="0">
                <a:latin typeface="微软雅黑" panose="020B0503020204020204" pitchFamily="34" charset="-122"/>
                <a:ea typeface="微软雅黑" panose="020B0503020204020204" pitchFamily="34" charset="-122"/>
              </a:rPr>
              <a:t>、调试合约</a:t>
            </a:r>
          </a:p>
        </p:txBody>
      </p:sp>
      <p:sp>
        <p:nvSpPr>
          <p:cNvPr id="39939" name="文本框 4">
            <a:extLst>
              <a:ext uri="{FF2B5EF4-FFF2-40B4-BE49-F238E27FC236}">
                <a16:creationId xmlns:a16="http://schemas.microsoft.com/office/drawing/2014/main" id="{468CF49D-AEFB-4A00-A340-59C3EC943F3F}"/>
              </a:ext>
            </a:extLst>
          </p:cNvPr>
          <p:cNvSpPr txBox="1">
            <a:spLocks noChangeArrowheads="1"/>
          </p:cNvSpPr>
          <p:nvPr/>
        </p:nvSpPr>
        <p:spPr bwMode="auto">
          <a:xfrm>
            <a:off x="260350" y="1165225"/>
            <a:ext cx="37639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sym typeface="黑体" panose="02010609060101010101" pitchFamily="49" charset="-122"/>
              </a:rPr>
              <a:t>       </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左侧菜单栏点击      即可进入调试页面，这里可以选择使用本地的</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Ganache</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作为区块链网络进行合约的读写操作</a:t>
            </a:r>
          </a:p>
        </p:txBody>
      </p:sp>
      <p:pic>
        <p:nvPicPr>
          <p:cNvPr id="6" name="图片 5">
            <a:extLst>
              <a:ext uri="{FF2B5EF4-FFF2-40B4-BE49-F238E27FC236}">
                <a16:creationId xmlns:a16="http://schemas.microsoft.com/office/drawing/2014/main" id="{C64621B8-1935-7E47-8079-54DC099C6593}"/>
              </a:ext>
            </a:extLst>
          </p:cNvPr>
          <p:cNvPicPr>
            <a:picLocks noChangeAspect="1"/>
          </p:cNvPicPr>
          <p:nvPr/>
        </p:nvPicPr>
        <p:blipFill>
          <a:blip r:embed="rId3"/>
          <a:stretch>
            <a:fillRect/>
          </a:stretch>
        </p:blipFill>
        <p:spPr>
          <a:xfrm>
            <a:off x="1965346" y="1165225"/>
            <a:ext cx="221799" cy="277249"/>
          </a:xfrm>
          <a:prstGeom prst="rect">
            <a:avLst/>
          </a:prstGeom>
        </p:spPr>
      </p:pic>
      <p:sp>
        <p:nvSpPr>
          <p:cNvPr id="13" name="文本框 4">
            <a:extLst>
              <a:ext uri="{FF2B5EF4-FFF2-40B4-BE49-F238E27FC236}">
                <a16:creationId xmlns:a16="http://schemas.microsoft.com/office/drawing/2014/main" id="{CAB8A571-6793-3D43-B641-5B514D132FC2}"/>
              </a:ext>
            </a:extLst>
          </p:cNvPr>
          <p:cNvSpPr txBox="1">
            <a:spLocks noChangeArrowheads="1"/>
          </p:cNvSpPr>
          <p:nvPr/>
        </p:nvSpPr>
        <p:spPr bwMode="auto">
          <a:xfrm>
            <a:off x="260350" y="2286000"/>
            <a:ext cx="3763963" cy="89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lnSpc>
                <a:spcPct val="150000"/>
              </a:lnSpc>
              <a:buFont typeface="Arial" panose="020B0604020202020204" pitchFamily="34" charset="0"/>
              <a:buChar char="•"/>
            </a:pPr>
            <a:r>
              <a:rPr lang="zh-CN" altLang="en-US" sz="1200" dirty="0">
                <a:solidFill>
                  <a:schemeClr val="tx2">
                    <a:lumMod val="75000"/>
                  </a:schemeClr>
                </a:solidFill>
                <a:sym typeface="黑体" panose="02010609060101010101" pitchFamily="49" charset="-122"/>
              </a:rPr>
              <a:t>选择编译后的合约后点击</a:t>
            </a:r>
            <a:r>
              <a:rPr lang="en-US" altLang="zh-CN" sz="1200" dirty="0">
                <a:solidFill>
                  <a:schemeClr val="tx2">
                    <a:lumMod val="75000"/>
                  </a:schemeClr>
                </a:solidFill>
                <a:sym typeface="黑体" panose="02010609060101010101" pitchFamily="49" charset="-122"/>
              </a:rPr>
              <a:t>Deploy</a:t>
            </a:r>
            <a:r>
              <a:rPr lang="zh-CN" altLang="en-US" sz="1200" dirty="0">
                <a:solidFill>
                  <a:schemeClr val="tx2">
                    <a:lumMod val="75000"/>
                  </a:schemeClr>
                </a:solidFill>
                <a:sym typeface="黑体" panose="02010609060101010101" pitchFamily="49" charset="-122"/>
              </a:rPr>
              <a:t>即可部署</a:t>
            </a:r>
            <a:endParaRPr lang="en-US" altLang="zh-CN" sz="1200" dirty="0">
              <a:solidFill>
                <a:schemeClr val="tx2">
                  <a:lumMod val="75000"/>
                </a:schemeClr>
              </a:solidFill>
              <a:sym typeface="黑体" panose="02010609060101010101" pitchFamily="49" charset="-122"/>
            </a:endParaRPr>
          </a:p>
          <a:p>
            <a:pPr marL="285750" indent="-285750">
              <a:lnSpc>
                <a:spcPct val="150000"/>
              </a:lnSpc>
              <a:buFont typeface="Arial" panose="020B0604020202020204" pitchFamily="34" charset="0"/>
              <a:buChar char="•"/>
            </a:pPr>
            <a:r>
              <a:rPr lang="zh-CN" altLang="en-US" sz="1200" dirty="0">
                <a:solidFill>
                  <a:schemeClr val="tx2">
                    <a:lumMod val="75000"/>
                  </a:schemeClr>
                </a:solidFill>
                <a:sym typeface="黑体" panose="02010609060101010101" pitchFamily="49" charset="-122"/>
              </a:rPr>
              <a:t>合约方法将被可视化地陈列，开发者可自由调试</a:t>
            </a:r>
            <a:endParaRPr lang="en-US" altLang="zh-CN" sz="1200" dirty="0">
              <a:solidFill>
                <a:schemeClr val="tx2">
                  <a:lumMod val="75000"/>
                </a:schemeClr>
              </a:solidFill>
              <a:sym typeface="黑体" panose="02010609060101010101" pitchFamily="49" charset="-122"/>
            </a:endParaRPr>
          </a:p>
          <a:p>
            <a:pPr marL="285750" indent="-285750">
              <a:lnSpc>
                <a:spcPct val="150000"/>
              </a:lnSpc>
              <a:buFont typeface="Arial" panose="020B0604020202020204" pitchFamily="34" charset="0"/>
              <a:buChar char="•"/>
            </a:pPr>
            <a:r>
              <a:rPr lang="zh-CN" altLang="en-US" sz="1200" dirty="0">
                <a:solidFill>
                  <a:schemeClr val="tx2">
                    <a:lumMod val="75000"/>
                  </a:schemeClr>
                </a:solidFill>
                <a:sym typeface="黑体" panose="02010609060101010101" pitchFamily="49" charset="-122"/>
              </a:rPr>
              <a:t>编辑器下方的控制台可显示最新的日志信息</a:t>
            </a:r>
          </a:p>
        </p:txBody>
      </p:sp>
      <p:pic>
        <p:nvPicPr>
          <p:cNvPr id="4" name="图片 3">
            <a:extLst>
              <a:ext uri="{FF2B5EF4-FFF2-40B4-BE49-F238E27FC236}">
                <a16:creationId xmlns:a16="http://schemas.microsoft.com/office/drawing/2014/main" id="{E194EB29-5C8B-441B-8E12-10C6844428AF}"/>
              </a:ext>
            </a:extLst>
          </p:cNvPr>
          <p:cNvPicPr>
            <a:picLocks noChangeAspect="1"/>
          </p:cNvPicPr>
          <p:nvPr/>
        </p:nvPicPr>
        <p:blipFill>
          <a:blip r:embed="rId4"/>
          <a:stretch>
            <a:fillRect/>
          </a:stretch>
        </p:blipFill>
        <p:spPr>
          <a:xfrm>
            <a:off x="4687063" y="715008"/>
            <a:ext cx="2186885" cy="3681555"/>
          </a:xfrm>
          <a:prstGeom prst="rect">
            <a:avLst/>
          </a:prstGeom>
        </p:spPr>
      </p:pic>
    </p:spTree>
    <p:extLst>
      <p:ext uri="{BB962C8B-B14F-4D97-AF65-F5344CB8AC3E}">
        <p14:creationId xmlns:p14="http://schemas.microsoft.com/office/powerpoint/2010/main" val="197561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 name="文本框 2">
            <a:extLst>
              <a:ext uri="{FF2B5EF4-FFF2-40B4-BE49-F238E27FC236}">
                <a16:creationId xmlns:a16="http://schemas.microsoft.com/office/drawing/2014/main" id="{26DFE53D-4B22-4473-A425-6EEF563864BB}"/>
              </a:ext>
            </a:extLst>
          </p:cNvPr>
          <p:cNvSpPr txBox="1"/>
          <p:nvPr/>
        </p:nvSpPr>
        <p:spPr>
          <a:xfrm>
            <a:off x="312738" y="939800"/>
            <a:ext cx="7369175" cy="523220"/>
          </a:xfrm>
          <a:prstGeom prst="rect">
            <a:avLst/>
          </a:prstGeom>
          <a:noFill/>
        </p:spPr>
        <p:txBody>
          <a:bodyPr>
            <a:spAutoFit/>
          </a:bodyPr>
          <a:lstStyle/>
          <a:p>
            <a:r>
              <a:rPr lang="en-US" altLang="zh-CN" sz="1400" b="1" noProof="1">
                <a:latin typeface="微软雅黑" panose="020B0503020204020204" pitchFamily="34" charset="-122"/>
                <a:ea typeface="微软雅黑" panose="020B0503020204020204" pitchFamily="34" charset="-122"/>
              </a:rPr>
              <a:t>4. </a:t>
            </a:r>
            <a:r>
              <a:rPr lang="zh-CN" altLang="en-US" sz="1400" b="1" noProof="1">
                <a:latin typeface="微软雅黑" panose="020B0503020204020204" pitchFamily="34" charset="-122"/>
                <a:ea typeface="微软雅黑" panose="020B0503020204020204" pitchFamily="34" charset="-122"/>
              </a:rPr>
              <a:t>单步</a:t>
            </a:r>
            <a:r>
              <a:rPr lang="en-US" altLang="zh-CN" sz="1400" b="1" noProof="1">
                <a:latin typeface="微软雅黑" panose="020B0503020204020204" pitchFamily="34" charset="-122"/>
                <a:ea typeface="微软雅黑" panose="020B0503020204020204" pitchFamily="34" charset="-122"/>
              </a:rPr>
              <a:t>Debug</a:t>
            </a:r>
            <a:r>
              <a:rPr lang="zh-CN" altLang="en-US" sz="1400" b="1" noProof="1">
                <a:latin typeface="微软雅黑" panose="020B0503020204020204" pitchFamily="34" charset="-122"/>
                <a:ea typeface="微软雅黑" panose="020B0503020204020204" pitchFamily="34" charset="-122"/>
              </a:rPr>
              <a:t>合约</a:t>
            </a:r>
          </a:p>
          <a:p>
            <a:pPr marL="285750" indent="-285750"/>
            <a:r>
              <a:rPr lang="zh-CN" altLang="en-US" sz="1400" noProof="1">
                <a:latin typeface="微软雅黑" panose="020B0503020204020204" pitchFamily="34" charset="-122"/>
                <a:ea typeface="微软雅黑" panose="020B0503020204020204" pitchFamily="34" charset="-122"/>
              </a:rPr>
              <a:t> 在日志终端窗口处的每一条交易均可进行单步调试，点击</a:t>
            </a:r>
            <a:r>
              <a:rPr lang="en-US" altLang="zh-CN" sz="1400" noProof="1">
                <a:latin typeface="微软雅黑" panose="020B0503020204020204" pitchFamily="34" charset="-122"/>
                <a:ea typeface="微软雅黑" panose="020B0503020204020204" pitchFamily="34" charset="-122"/>
              </a:rPr>
              <a:t>Debug</a:t>
            </a:r>
            <a:r>
              <a:rPr lang="zh-CN" altLang="en-US" sz="1400" noProof="1">
                <a:latin typeface="微软雅黑" panose="020B0503020204020204" pitchFamily="34" charset="-122"/>
                <a:ea typeface="微软雅黑" panose="020B0503020204020204" pitchFamily="34" charset="-122"/>
              </a:rPr>
              <a:t>进入调试窗口。</a:t>
            </a:r>
          </a:p>
        </p:txBody>
      </p:sp>
      <p:sp>
        <p:nvSpPr>
          <p:cNvPr id="46084" name="文本框 6">
            <a:extLst>
              <a:ext uri="{FF2B5EF4-FFF2-40B4-BE49-F238E27FC236}">
                <a16:creationId xmlns:a16="http://schemas.microsoft.com/office/drawing/2014/main" id="{060E9EC3-33F8-4BA1-94AF-211DF713FC05}"/>
              </a:ext>
            </a:extLst>
          </p:cNvPr>
          <p:cNvSpPr txBox="1">
            <a:spLocks noChangeArrowheads="1"/>
          </p:cNvSpPr>
          <p:nvPr/>
        </p:nvSpPr>
        <p:spPr bwMode="auto">
          <a:xfrm>
            <a:off x="3650048" y="2355137"/>
            <a:ext cx="288667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在</a:t>
            </a:r>
            <a:r>
              <a:rPr lang="en-US" altLang="zh-CN" sz="1200" dirty="0">
                <a:solidFill>
                  <a:schemeClr val="accent1"/>
                </a:solidFill>
                <a:latin typeface="微软雅黑" panose="020B0503020204020204" pitchFamily="34" charset="-122"/>
                <a:ea typeface="微软雅黑" panose="020B0503020204020204" pitchFamily="34" charset="-122"/>
              </a:rPr>
              <a:t>DEBUGGER</a:t>
            </a:r>
            <a:r>
              <a:rPr lang="zh-CN" altLang="en-US" sz="1200" dirty="0">
                <a:solidFill>
                  <a:schemeClr val="accent1"/>
                </a:solidFill>
                <a:latin typeface="微软雅黑" panose="020B0503020204020204" pitchFamily="34" charset="-122"/>
                <a:ea typeface="微软雅黑" panose="020B0503020204020204" pitchFamily="34" charset="-122"/>
              </a:rPr>
              <a:t>窗口可以看到所有</a:t>
            </a:r>
            <a:r>
              <a:rPr lang="en-US" altLang="zh-CN" sz="1200" dirty="0">
                <a:solidFill>
                  <a:schemeClr val="accent1"/>
                </a:solidFill>
                <a:latin typeface="微软雅黑" panose="020B0503020204020204" pitchFamily="34" charset="-122"/>
                <a:ea typeface="微软雅黑" panose="020B0503020204020204" pitchFamily="34" charset="-122"/>
              </a:rPr>
              <a:t>EVM</a:t>
            </a:r>
            <a:r>
              <a:rPr lang="zh-CN" altLang="en-US" sz="1200" dirty="0">
                <a:solidFill>
                  <a:schemeClr val="accent1"/>
                </a:solidFill>
                <a:latin typeface="微软雅黑" panose="020B0503020204020204" pitchFamily="34" charset="-122"/>
                <a:ea typeface="微软雅黑" panose="020B0503020204020204" pitchFamily="34" charset="-122"/>
              </a:rPr>
              <a:t>执行的实时参数信息，包括：</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字节码粒度的单步执行</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实时堆栈、内存使用量</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实时</a:t>
            </a:r>
            <a:r>
              <a:rPr lang="en-US" altLang="zh-CN" sz="1200" dirty="0">
                <a:solidFill>
                  <a:schemeClr val="accent1"/>
                </a:solidFill>
                <a:latin typeface="微软雅黑" panose="020B0503020204020204" pitchFamily="34" charset="-122"/>
                <a:ea typeface="微软雅黑" panose="020B0503020204020204" pitchFamily="34" charset="-122"/>
              </a:rPr>
              <a:t>Gas</a:t>
            </a:r>
            <a:r>
              <a:rPr lang="zh-CN" altLang="en-US" sz="1200" dirty="0">
                <a:solidFill>
                  <a:schemeClr val="accent1"/>
                </a:solidFill>
                <a:latin typeface="微软雅黑" panose="020B0503020204020204" pitchFamily="34" charset="-122"/>
                <a:ea typeface="微软雅黑" panose="020B0503020204020204" pitchFamily="34" charset="-122"/>
              </a:rPr>
              <a:t>使用量</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a:t>
            </a:r>
          </a:p>
        </p:txBody>
      </p:sp>
      <p:pic>
        <p:nvPicPr>
          <p:cNvPr id="7" name="图片 6">
            <a:extLst>
              <a:ext uri="{FF2B5EF4-FFF2-40B4-BE49-F238E27FC236}">
                <a16:creationId xmlns:a16="http://schemas.microsoft.com/office/drawing/2014/main" id="{C17321E7-762E-4119-80AF-5659C337D804}"/>
              </a:ext>
            </a:extLst>
          </p:cNvPr>
          <p:cNvPicPr>
            <a:picLocks noChangeAspect="1"/>
          </p:cNvPicPr>
          <p:nvPr/>
        </p:nvPicPr>
        <p:blipFill>
          <a:blip r:embed="rId3"/>
          <a:stretch>
            <a:fillRect/>
          </a:stretch>
        </p:blipFill>
        <p:spPr>
          <a:xfrm>
            <a:off x="227677" y="1473653"/>
            <a:ext cx="7815262" cy="482766"/>
          </a:xfrm>
          <a:prstGeom prst="rect">
            <a:avLst/>
          </a:prstGeom>
        </p:spPr>
      </p:pic>
      <p:pic>
        <p:nvPicPr>
          <p:cNvPr id="11" name="图片 10">
            <a:extLst>
              <a:ext uri="{FF2B5EF4-FFF2-40B4-BE49-F238E27FC236}">
                <a16:creationId xmlns:a16="http://schemas.microsoft.com/office/drawing/2014/main" id="{28170587-195A-447E-9E49-0198455B6BE6}"/>
              </a:ext>
            </a:extLst>
          </p:cNvPr>
          <p:cNvPicPr>
            <a:picLocks noChangeAspect="1"/>
          </p:cNvPicPr>
          <p:nvPr/>
        </p:nvPicPr>
        <p:blipFill>
          <a:blip r:embed="rId4"/>
          <a:stretch>
            <a:fillRect/>
          </a:stretch>
        </p:blipFill>
        <p:spPr>
          <a:xfrm>
            <a:off x="100588" y="2062302"/>
            <a:ext cx="3622100" cy="2008048"/>
          </a:xfrm>
          <a:prstGeom prst="rect">
            <a:avLst/>
          </a:prstGeom>
        </p:spPr>
      </p:pic>
    </p:spTree>
    <p:extLst>
      <p:ext uri="{BB962C8B-B14F-4D97-AF65-F5344CB8AC3E}">
        <p14:creationId xmlns:p14="http://schemas.microsoft.com/office/powerpoint/2010/main" val="2453557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78C384E-A0BE-456B-9FB5-07D85B438929}"/>
              </a:ext>
            </a:extLst>
          </p:cNvPr>
          <p:cNvPicPr>
            <a:picLocks noChangeAspect="1"/>
          </p:cNvPicPr>
          <p:nvPr/>
        </p:nvPicPr>
        <p:blipFill>
          <a:blip r:embed="rId3"/>
          <a:stretch>
            <a:fillRect/>
          </a:stretch>
        </p:blipFill>
        <p:spPr>
          <a:xfrm>
            <a:off x="192622" y="786590"/>
            <a:ext cx="3503982" cy="3251014"/>
          </a:xfrm>
          <a:prstGeom prst="rect">
            <a:avLst/>
          </a:prstGeom>
        </p:spPr>
      </p:pic>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sz="2135" noProof="1"/>
              <a:t>Example</a:t>
            </a:r>
            <a:r>
              <a:rPr lang="zh-CN" altLang="en-US" sz="2135" noProof="1"/>
              <a:t>：从一个单合约文件开始</a:t>
            </a:r>
            <a:endParaRPr lang="zh-CN" altLang="en-US" noProof="1"/>
          </a:p>
        </p:txBody>
      </p:sp>
      <p:sp>
        <p:nvSpPr>
          <p:cNvPr id="16386" name="文本框 25">
            <a:extLst>
              <a:ext uri="{FF2B5EF4-FFF2-40B4-BE49-F238E27FC236}">
                <a16:creationId xmlns:a16="http://schemas.microsoft.com/office/drawing/2014/main" id="{3F2ADF0C-6701-4EF1-A556-8487C3577585}"/>
              </a:ext>
            </a:extLst>
          </p:cNvPr>
          <p:cNvSpPr txBox="1">
            <a:spLocks noChangeArrowheads="1"/>
          </p:cNvSpPr>
          <p:nvPr/>
        </p:nvSpPr>
        <p:spPr bwMode="auto">
          <a:xfrm>
            <a:off x="3694210" y="784671"/>
            <a:ext cx="41657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合约会被编译器编译成字节码然后运行，合约的目标</a:t>
            </a:r>
            <a:r>
              <a:rPr lang="en-US" altLang="zh-CN" sz="1100" dirty="0">
                <a:solidFill>
                  <a:srgbClr val="FF0000"/>
                </a:solidFill>
                <a:latin typeface="微软雅黑" panose="020B0503020204020204" pitchFamily="34" charset="-122"/>
                <a:ea typeface="微软雅黑" panose="020B0503020204020204" pitchFamily="34" charset="-122"/>
              </a:rPr>
              <a:t>Solidity</a:t>
            </a:r>
            <a:r>
              <a:rPr lang="zh-CN" altLang="en-US" sz="1100" dirty="0">
                <a:solidFill>
                  <a:srgbClr val="FF0000"/>
                </a:solidFill>
                <a:latin typeface="微软雅黑" panose="020B0503020204020204" pitchFamily="34" charset="-122"/>
                <a:ea typeface="微软雅黑" panose="020B0503020204020204" pitchFamily="34" charset="-122"/>
              </a:rPr>
              <a:t>编译器版本为</a:t>
            </a:r>
            <a:r>
              <a:rPr lang="en-US" altLang="zh-CN" sz="1100" dirty="0">
                <a:solidFill>
                  <a:srgbClr val="FF0000"/>
                </a:solidFill>
                <a:latin typeface="微软雅黑" panose="020B0503020204020204" pitchFamily="34" charset="-122"/>
                <a:ea typeface="微软雅黑" panose="020B0503020204020204" pitchFamily="34" charset="-122"/>
              </a:rPr>
              <a:t>0.6.0-0.7.0</a:t>
            </a:r>
            <a:r>
              <a:rPr lang="zh-CN" altLang="en-US" sz="1100" dirty="0">
                <a:solidFill>
                  <a:srgbClr val="FF0000"/>
                </a:solidFill>
                <a:latin typeface="微软雅黑" panose="020B0503020204020204" pitchFamily="34" charset="-122"/>
                <a:ea typeface="微软雅黑" panose="020B0503020204020204" pitchFamily="34" charset="-122"/>
              </a:rPr>
              <a:t>之间</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7" name="文本框 25">
            <a:extLst>
              <a:ext uri="{FF2B5EF4-FFF2-40B4-BE49-F238E27FC236}">
                <a16:creationId xmlns:a16="http://schemas.microsoft.com/office/drawing/2014/main" id="{44B71452-DBAC-4E52-B25F-F50039172B4E}"/>
              </a:ext>
            </a:extLst>
          </p:cNvPr>
          <p:cNvSpPr txBox="1">
            <a:spLocks noChangeArrowheads="1"/>
          </p:cNvSpPr>
          <p:nvPr/>
        </p:nvSpPr>
        <p:spPr bwMode="auto">
          <a:xfrm>
            <a:off x="1348599" y="1153122"/>
            <a:ext cx="39641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定义合约</a:t>
            </a:r>
            <a:r>
              <a:rPr lang="en-US" altLang="zh-CN" sz="1100" dirty="0">
                <a:solidFill>
                  <a:srgbClr val="FF0000"/>
                </a:solidFill>
                <a:latin typeface="微软雅黑" panose="020B0503020204020204" pitchFamily="34" charset="-122"/>
                <a:ea typeface="微软雅黑" panose="020B0503020204020204" pitchFamily="34" charset="-122"/>
              </a:rPr>
              <a:t>Store</a:t>
            </a:r>
          </a:p>
        </p:txBody>
      </p:sp>
      <p:sp>
        <p:nvSpPr>
          <p:cNvPr id="8" name="文本框 25">
            <a:extLst>
              <a:ext uri="{FF2B5EF4-FFF2-40B4-BE49-F238E27FC236}">
                <a16:creationId xmlns:a16="http://schemas.microsoft.com/office/drawing/2014/main" id="{B3DD2A33-C90B-4552-BB39-D4428073A2A8}"/>
              </a:ext>
            </a:extLst>
          </p:cNvPr>
          <p:cNvSpPr txBox="1">
            <a:spLocks noChangeArrowheads="1"/>
          </p:cNvSpPr>
          <p:nvPr/>
        </p:nvSpPr>
        <p:spPr bwMode="auto">
          <a:xfrm>
            <a:off x="3696602" y="1338222"/>
            <a:ext cx="39641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定义事件日志（有什么用？）</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9" name="文本框 25">
            <a:extLst>
              <a:ext uri="{FF2B5EF4-FFF2-40B4-BE49-F238E27FC236}">
                <a16:creationId xmlns:a16="http://schemas.microsoft.com/office/drawing/2014/main" id="{A0912EF1-6EBA-456D-8166-CD84B2B31ADA}"/>
              </a:ext>
            </a:extLst>
          </p:cNvPr>
          <p:cNvSpPr txBox="1">
            <a:spLocks noChangeArrowheads="1"/>
          </p:cNvSpPr>
          <p:nvPr/>
        </p:nvSpPr>
        <p:spPr bwMode="auto">
          <a:xfrm>
            <a:off x="3694210" y="1551286"/>
            <a:ext cx="44768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申明一个</a:t>
            </a:r>
            <a:r>
              <a:rPr lang="en-US" altLang="zh-CN" sz="1100" dirty="0">
                <a:solidFill>
                  <a:srgbClr val="FF0000"/>
                </a:solidFill>
                <a:latin typeface="微软雅黑" panose="020B0503020204020204" pitchFamily="34" charset="-122"/>
                <a:ea typeface="微软雅黑" panose="020B0503020204020204" pitchFamily="34" charset="-122"/>
              </a:rPr>
              <a:t>string</a:t>
            </a:r>
            <a:r>
              <a:rPr lang="zh-CN" altLang="en-US" sz="1100" dirty="0">
                <a:solidFill>
                  <a:srgbClr val="FF0000"/>
                </a:solidFill>
                <a:latin typeface="微软雅黑" panose="020B0503020204020204" pitchFamily="34" charset="-122"/>
                <a:ea typeface="微软雅黑" panose="020B0503020204020204" pitchFamily="34" charset="-122"/>
              </a:rPr>
              <a:t>类型变量</a:t>
            </a:r>
            <a:r>
              <a:rPr lang="en-US" altLang="zh-CN" sz="1100" dirty="0">
                <a:solidFill>
                  <a:srgbClr val="FF0000"/>
                </a:solidFill>
                <a:latin typeface="微软雅黑" panose="020B0503020204020204" pitchFamily="34" charset="-122"/>
                <a:ea typeface="微软雅黑" panose="020B0503020204020204" pitchFamily="34" charset="-122"/>
              </a:rPr>
              <a:t>version</a:t>
            </a:r>
            <a:r>
              <a:rPr lang="zh-CN" altLang="en-US" sz="1100" dirty="0">
                <a:solidFill>
                  <a:srgbClr val="FF0000"/>
                </a:solidFill>
                <a:latin typeface="微软雅黑" panose="020B0503020204020204" pitchFamily="34" charset="-122"/>
                <a:ea typeface="微软雅黑" panose="020B0503020204020204" pitchFamily="34" charset="-122"/>
              </a:rPr>
              <a:t>，</a:t>
            </a:r>
            <a:r>
              <a:rPr lang="en-US" altLang="zh-CN" sz="1100" dirty="0">
                <a:solidFill>
                  <a:srgbClr val="FF0000"/>
                </a:solidFill>
                <a:latin typeface="微软雅黑" panose="020B0503020204020204" pitchFamily="34" charset="-122"/>
                <a:ea typeface="微软雅黑" panose="020B0503020204020204" pitchFamily="34" charset="-122"/>
              </a:rPr>
              <a:t>public</a:t>
            </a:r>
            <a:r>
              <a:rPr lang="zh-CN" altLang="en-US" sz="1100" dirty="0">
                <a:solidFill>
                  <a:srgbClr val="FF0000"/>
                </a:solidFill>
                <a:latin typeface="微软雅黑" panose="020B0503020204020204" pitchFamily="34" charset="-122"/>
                <a:ea typeface="微软雅黑" panose="020B0503020204020204" pitchFamily="34" charset="-122"/>
              </a:rPr>
              <a:t>表示可被公开访问（自带</a:t>
            </a:r>
            <a:r>
              <a:rPr lang="en-US" altLang="zh-CN" sz="1100" dirty="0">
                <a:solidFill>
                  <a:srgbClr val="FF0000"/>
                </a:solidFill>
                <a:latin typeface="微软雅黑" panose="020B0503020204020204" pitchFamily="34" charset="-122"/>
                <a:ea typeface="微软雅黑" panose="020B0503020204020204" pitchFamily="34" charset="-122"/>
              </a:rPr>
              <a:t>get</a:t>
            </a:r>
            <a:r>
              <a:rPr lang="zh-CN" altLang="en-US" sz="1100" dirty="0">
                <a:solidFill>
                  <a:srgbClr val="FF0000"/>
                </a:solidFill>
                <a:latin typeface="微软雅黑" panose="020B0503020204020204" pitchFamily="34" charset="-122"/>
                <a:ea typeface="微软雅黑" panose="020B0503020204020204" pitchFamily="34" charset="-122"/>
              </a:rPr>
              <a:t>方法）</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10" name="文本框 25">
            <a:extLst>
              <a:ext uri="{FF2B5EF4-FFF2-40B4-BE49-F238E27FC236}">
                <a16:creationId xmlns:a16="http://schemas.microsoft.com/office/drawing/2014/main" id="{7FBD7B61-FF3D-4C40-BB30-56957FA1F20C}"/>
              </a:ext>
            </a:extLst>
          </p:cNvPr>
          <p:cNvSpPr txBox="1">
            <a:spLocks noChangeArrowheads="1"/>
          </p:cNvSpPr>
          <p:nvPr/>
        </p:nvSpPr>
        <p:spPr bwMode="auto">
          <a:xfrm>
            <a:off x="3684206" y="1920707"/>
            <a:ext cx="39641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申明</a:t>
            </a:r>
            <a:r>
              <a:rPr lang="en-US" altLang="zh-CN" sz="1100" dirty="0">
                <a:solidFill>
                  <a:srgbClr val="FF0000"/>
                </a:solidFill>
                <a:latin typeface="微软雅黑" panose="020B0503020204020204" pitchFamily="34" charset="-122"/>
                <a:ea typeface="微软雅黑" panose="020B0503020204020204" pitchFamily="34" charset="-122"/>
              </a:rPr>
              <a:t>Map(bytes32 -&gt; bytes32)</a:t>
            </a:r>
            <a:r>
              <a:rPr lang="zh-CN" altLang="en-US" sz="1100" dirty="0">
                <a:solidFill>
                  <a:srgbClr val="FF0000"/>
                </a:solidFill>
                <a:latin typeface="微软雅黑" panose="020B0503020204020204" pitchFamily="34" charset="-122"/>
                <a:ea typeface="微软雅黑" panose="020B0503020204020204" pitchFamily="34" charset="-122"/>
              </a:rPr>
              <a:t>类型变量</a:t>
            </a:r>
            <a:r>
              <a:rPr lang="en-US" altLang="zh-CN" sz="1100" dirty="0">
                <a:solidFill>
                  <a:srgbClr val="FF0000"/>
                </a:solidFill>
                <a:latin typeface="微软雅黑" panose="020B0503020204020204" pitchFamily="34" charset="-122"/>
                <a:ea typeface="微软雅黑" panose="020B0503020204020204" pitchFamily="34" charset="-122"/>
              </a:rPr>
              <a:t>items</a:t>
            </a:r>
          </a:p>
        </p:txBody>
      </p:sp>
      <p:sp>
        <p:nvSpPr>
          <p:cNvPr id="11" name="文本框 25">
            <a:extLst>
              <a:ext uri="{FF2B5EF4-FFF2-40B4-BE49-F238E27FC236}">
                <a16:creationId xmlns:a16="http://schemas.microsoft.com/office/drawing/2014/main" id="{529C6FD0-8607-43F2-B7A7-A8C9992C9DB0}"/>
              </a:ext>
            </a:extLst>
          </p:cNvPr>
          <p:cNvSpPr txBox="1">
            <a:spLocks noChangeArrowheads="1"/>
          </p:cNvSpPr>
          <p:nvPr/>
        </p:nvSpPr>
        <p:spPr bwMode="auto">
          <a:xfrm>
            <a:off x="3696603" y="2248175"/>
            <a:ext cx="39641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申明初始化构造方法</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13" name="文本框 25">
            <a:extLst>
              <a:ext uri="{FF2B5EF4-FFF2-40B4-BE49-F238E27FC236}">
                <a16:creationId xmlns:a16="http://schemas.microsoft.com/office/drawing/2014/main" id="{2F4BCBB0-7A4D-4BF0-B053-98941D699E6C}"/>
              </a:ext>
            </a:extLst>
          </p:cNvPr>
          <p:cNvSpPr txBox="1">
            <a:spLocks noChangeArrowheads="1"/>
          </p:cNvSpPr>
          <p:nvPr/>
        </p:nvSpPr>
        <p:spPr bwMode="auto">
          <a:xfrm>
            <a:off x="3684205" y="2826267"/>
            <a:ext cx="39641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100" dirty="0" err="1">
                <a:solidFill>
                  <a:srgbClr val="FF0000"/>
                </a:solidFill>
                <a:latin typeface="微软雅黑" panose="020B0503020204020204" pitchFamily="34" charset="-122"/>
                <a:ea typeface="微软雅黑" panose="020B0503020204020204" pitchFamily="34" charset="-122"/>
              </a:rPr>
              <a:t>setItem</a:t>
            </a:r>
            <a:r>
              <a:rPr lang="zh-CN" altLang="en-US" sz="1100" dirty="0">
                <a:solidFill>
                  <a:srgbClr val="FF0000"/>
                </a:solidFill>
                <a:latin typeface="微软雅黑" panose="020B0503020204020204" pitchFamily="34" charset="-122"/>
                <a:ea typeface="微软雅黑" panose="020B0503020204020204" pitchFamily="34" charset="-122"/>
              </a:rPr>
              <a:t>函数定义，入参为</a:t>
            </a:r>
            <a:r>
              <a:rPr lang="en-US" altLang="zh-CN" sz="1100" dirty="0">
                <a:solidFill>
                  <a:srgbClr val="FF0000"/>
                </a:solidFill>
                <a:latin typeface="微软雅黑" panose="020B0503020204020204" pitchFamily="34" charset="-122"/>
                <a:ea typeface="微软雅黑" panose="020B0503020204020204" pitchFamily="34" charset="-122"/>
              </a:rPr>
              <a:t>bytes32,bytes32 </a:t>
            </a:r>
            <a:r>
              <a:rPr lang="zh-CN" altLang="en-US" sz="1100" dirty="0">
                <a:solidFill>
                  <a:srgbClr val="FF0000"/>
                </a:solidFill>
                <a:latin typeface="微软雅黑" panose="020B0503020204020204" pitchFamily="34" charset="-122"/>
                <a:ea typeface="微软雅黑" panose="020B0503020204020204" pitchFamily="34" charset="-122"/>
              </a:rPr>
              <a:t>无返回参数，</a:t>
            </a:r>
            <a:r>
              <a:rPr lang="en-US" altLang="zh-CN" sz="1100" dirty="0">
                <a:solidFill>
                  <a:srgbClr val="FF0000"/>
                </a:solidFill>
                <a:latin typeface="微软雅黑" panose="020B0503020204020204" pitchFamily="34" charset="-122"/>
                <a:ea typeface="微软雅黑" panose="020B0503020204020204" pitchFamily="34" charset="-122"/>
              </a:rPr>
              <a:t>external</a:t>
            </a:r>
            <a:r>
              <a:rPr lang="zh-CN" altLang="en-US" sz="1100" dirty="0">
                <a:solidFill>
                  <a:srgbClr val="FF0000"/>
                </a:solidFill>
                <a:latin typeface="微软雅黑" panose="020B0503020204020204" pitchFamily="34" charset="-122"/>
                <a:ea typeface="微软雅黑" panose="020B0503020204020204" pitchFamily="34" charset="-122"/>
              </a:rPr>
              <a:t>表示只能被合约外部调用，不能被合约内函数调用</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14" name="文本框 25">
            <a:extLst>
              <a:ext uri="{FF2B5EF4-FFF2-40B4-BE49-F238E27FC236}">
                <a16:creationId xmlns:a16="http://schemas.microsoft.com/office/drawing/2014/main" id="{4EF89D38-56AF-408F-BAFB-5F287143221B}"/>
              </a:ext>
            </a:extLst>
          </p:cNvPr>
          <p:cNvSpPr txBox="1">
            <a:spLocks noChangeArrowheads="1"/>
          </p:cNvSpPr>
          <p:nvPr/>
        </p:nvSpPr>
        <p:spPr bwMode="auto">
          <a:xfrm>
            <a:off x="1906164" y="3026411"/>
            <a:ext cx="39641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100" dirty="0">
                <a:solidFill>
                  <a:srgbClr val="FF0000"/>
                </a:solidFill>
                <a:latin typeface="微软雅黑" panose="020B0503020204020204" pitchFamily="34" charset="-122"/>
                <a:ea typeface="微软雅黑" panose="020B0503020204020204" pitchFamily="34" charset="-122"/>
              </a:rPr>
              <a:t>Key-value </a:t>
            </a:r>
            <a:r>
              <a:rPr lang="zh-CN" altLang="en-US" sz="1100" dirty="0">
                <a:solidFill>
                  <a:srgbClr val="FF0000"/>
                </a:solidFill>
                <a:latin typeface="微软雅黑" panose="020B0503020204020204" pitchFamily="34" charset="-122"/>
                <a:ea typeface="微软雅黑" panose="020B0503020204020204" pitchFamily="34" charset="-122"/>
              </a:rPr>
              <a:t>赋值</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15" name="文本框 25">
            <a:extLst>
              <a:ext uri="{FF2B5EF4-FFF2-40B4-BE49-F238E27FC236}">
                <a16:creationId xmlns:a16="http://schemas.microsoft.com/office/drawing/2014/main" id="{D5EFEA15-365B-4726-8509-1D8FAE1A94E9}"/>
              </a:ext>
            </a:extLst>
          </p:cNvPr>
          <p:cNvSpPr txBox="1">
            <a:spLocks noChangeArrowheads="1"/>
          </p:cNvSpPr>
          <p:nvPr/>
        </p:nvSpPr>
        <p:spPr bwMode="auto">
          <a:xfrm>
            <a:off x="2193243" y="3240093"/>
            <a:ext cx="39641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发起事件</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2210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55E7C-DD24-4670-9AD5-0B54030A1666}"/>
              </a:ext>
            </a:extLst>
          </p:cNvPr>
          <p:cNvSpPr>
            <a:spLocks noGrp="1"/>
          </p:cNvSpPr>
          <p:nvPr>
            <p:ph type="title"/>
          </p:nvPr>
        </p:nvSpPr>
        <p:spPr/>
        <p:txBody>
          <a:bodyPr/>
          <a:lstStyle/>
          <a:p>
            <a:r>
              <a:rPr lang="zh-CN" altLang="en-US" sz="2135" noProof="1"/>
              <a:t>目   录</a:t>
            </a:r>
            <a:endParaRPr lang="zh-CN" altLang="en-US" noProof="1"/>
          </a:p>
        </p:txBody>
      </p:sp>
      <p:sp>
        <p:nvSpPr>
          <p:cNvPr id="5" name="内容占位符 2">
            <a:extLst>
              <a:ext uri="{FF2B5EF4-FFF2-40B4-BE49-F238E27FC236}">
                <a16:creationId xmlns:a16="http://schemas.microsoft.com/office/drawing/2014/main" id="{0B2CACFC-99D8-4C1E-841B-4AA4A7EA960E}"/>
              </a:ext>
            </a:extLst>
          </p:cNvPr>
          <p:cNvSpPr>
            <a:spLocks noGrp="1"/>
          </p:cNvSpPr>
          <p:nvPr/>
        </p:nvSpPr>
        <p:spPr bwMode="auto">
          <a:xfrm>
            <a:off x="2401093" y="1297834"/>
            <a:ext cx="3325813" cy="197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158750" indent="-158750" algn="l" rtl="0" fontAlgn="base">
              <a:lnSpc>
                <a:spcPct val="130000"/>
              </a:lnSpc>
              <a:spcBef>
                <a:spcPct val="20000"/>
              </a:spcBef>
              <a:spcAft>
                <a:spcPct val="0"/>
              </a:spcAft>
              <a:buClr>
                <a:schemeClr val="tx2"/>
              </a:buClr>
              <a:buSzPct val="75000"/>
              <a:buFont typeface="Wingdings" panose="05000000000000000000" pitchFamily="2" charset="2"/>
              <a:buChar char="n"/>
              <a:defRPr lang="zh-CN" altLang="en-US" sz="1420" b="0" kern="1200" baseline="0" dirty="0" smtClean="0">
                <a:solidFill>
                  <a:srgbClr val="002060"/>
                </a:solidFill>
                <a:latin typeface="+mn-lt"/>
                <a:ea typeface="+mn-ea"/>
                <a:cs typeface="+mn-cs"/>
              </a:defRPr>
            </a:lvl1pPr>
            <a:lvl2pPr marL="415925" indent="-203200" algn="l" rtl="0" fontAlgn="base">
              <a:lnSpc>
                <a:spcPct val="130000"/>
              </a:lnSpc>
              <a:spcBef>
                <a:spcPct val="20000"/>
              </a:spcBef>
              <a:spcAft>
                <a:spcPct val="0"/>
              </a:spcAft>
              <a:buClr>
                <a:schemeClr val="tx2"/>
              </a:buClr>
              <a:buSzPct val="75000"/>
              <a:buFont typeface="Wingdings" panose="05000000000000000000" pitchFamily="2" charset="2"/>
              <a:buChar char="u"/>
              <a:defRPr lang="zh-CN" altLang="en-US" sz="1185" b="0" kern="1200" baseline="0" dirty="0" smtClean="0">
                <a:solidFill>
                  <a:srgbClr val="002060"/>
                </a:solidFill>
                <a:latin typeface="+mn-lt"/>
                <a:ea typeface="+mn-ea"/>
                <a:cs typeface="+mn-cs"/>
              </a:defRPr>
            </a:lvl2pPr>
            <a:lvl3pPr marL="561975" indent="-169545" algn="l" rtl="0" fontAlgn="base">
              <a:lnSpc>
                <a:spcPct val="130000"/>
              </a:lnSpc>
              <a:spcBef>
                <a:spcPct val="20000"/>
              </a:spcBef>
              <a:spcAft>
                <a:spcPct val="0"/>
              </a:spcAft>
              <a:buClr>
                <a:schemeClr val="tx2"/>
              </a:buClr>
              <a:buSzPct val="75000"/>
              <a:buFont typeface="Wingdings" panose="05000000000000000000" pitchFamily="2" charset="2"/>
              <a:buChar char="l"/>
              <a:defRPr lang="zh-CN" altLang="en-US" sz="1100" b="0" kern="1200" baseline="0" dirty="0" smtClean="0">
                <a:solidFill>
                  <a:srgbClr val="002060"/>
                </a:solidFill>
                <a:latin typeface="+mn-lt"/>
                <a:ea typeface="+mn-ea"/>
                <a:cs typeface="+mn-cs"/>
              </a:defRPr>
            </a:lvl3pPr>
            <a:lvl4pPr marL="692150" indent="-158750" algn="l" rtl="0" fontAlgn="base">
              <a:lnSpc>
                <a:spcPct val="130000"/>
              </a:lnSpc>
              <a:spcBef>
                <a:spcPct val="20000"/>
              </a:spcBef>
              <a:spcAft>
                <a:spcPct val="0"/>
              </a:spcAft>
              <a:buClr>
                <a:schemeClr val="tx2"/>
              </a:buClr>
              <a:buSzPct val="75000"/>
              <a:buFont typeface="Wingdings" panose="05000000000000000000" pitchFamily="2" charset="2"/>
              <a:buChar char="Ø"/>
              <a:defRPr sz="900" kern="1200">
                <a:solidFill>
                  <a:srgbClr val="002060"/>
                </a:solidFill>
                <a:latin typeface="+mn-lt"/>
                <a:ea typeface="+mn-ea"/>
                <a:cs typeface="+mn-cs"/>
              </a:defRPr>
            </a:lvl4pPr>
            <a:lvl5pPr marL="850900" indent="-158750" algn="l" rtl="0" fontAlgn="base">
              <a:lnSpc>
                <a:spcPct val="130000"/>
              </a:lnSpc>
              <a:spcBef>
                <a:spcPct val="20000"/>
              </a:spcBef>
              <a:spcAft>
                <a:spcPct val="0"/>
              </a:spcAft>
              <a:buClr>
                <a:schemeClr val="tx2"/>
              </a:buClr>
              <a:buSzPct val="75000"/>
              <a:buFont typeface="Wingdings" panose="05000000000000000000" pitchFamily="2" charset="2"/>
              <a:buChar char="p"/>
              <a:defRPr sz="900" kern="1200">
                <a:solidFill>
                  <a:srgbClr val="002060"/>
                </a:solidFill>
                <a:latin typeface="+mn-lt"/>
                <a:ea typeface="+mn-ea"/>
                <a:cs typeface="+mn-cs"/>
              </a:defRPr>
            </a:lvl5pPr>
            <a:lvl6pPr marL="14903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6pPr>
            <a:lvl7pPr marL="176149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7pPr>
            <a:lvl8pPr marL="203200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8pPr>
            <a:lvl9pPr marL="23031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9pPr>
          </a:lstStyle>
          <a:p>
            <a:pPr marL="514350" indent="-514350">
              <a:lnSpc>
                <a:spcPct val="150000"/>
              </a:lnSpc>
              <a:buClr>
                <a:srgbClr val="3A4A6A"/>
              </a:buClr>
              <a:buSzPct val="100000"/>
              <a:buFont typeface="+mj-ea"/>
              <a:buAutoNum type="ea1JpnChsDbPeriod"/>
            </a:pPr>
            <a:r>
              <a:rPr lang="en-US" altLang="zh-CN" sz="1895" noProof="1">
                <a:solidFill>
                  <a:srgbClr val="C00000"/>
                </a:solidFill>
              </a:rPr>
              <a:t>DApp</a:t>
            </a:r>
            <a:r>
              <a:rPr lang="zh-CN" altLang="en-US" sz="1895" noProof="1">
                <a:solidFill>
                  <a:srgbClr val="C00000"/>
                </a:solidFill>
              </a:rPr>
              <a:t>是什么</a:t>
            </a:r>
            <a:endParaRPr lang="en-US" altLang="zh-CN" sz="1895" noProof="1">
              <a:solidFill>
                <a:srgbClr val="C00000"/>
              </a:solidFill>
            </a:endParaRPr>
          </a:p>
          <a:p>
            <a:pPr marL="514350" indent="-514350">
              <a:lnSpc>
                <a:spcPct val="150000"/>
              </a:lnSpc>
              <a:buClr>
                <a:srgbClr val="3A4A6A"/>
              </a:buClr>
              <a:buSzPct val="100000"/>
              <a:buFont typeface="+mj-ea"/>
              <a:buAutoNum type="ea1JpnChsDbPeriod"/>
            </a:pPr>
            <a:r>
              <a:rPr lang="zh-CN" altLang="en-US" sz="1895" noProof="1"/>
              <a:t>智能合约与</a:t>
            </a:r>
            <a:r>
              <a:rPr lang="en-US" altLang="zh-CN" sz="1895" noProof="1"/>
              <a:t>EVM</a:t>
            </a:r>
          </a:p>
          <a:p>
            <a:pPr marL="514350" indent="-514350">
              <a:lnSpc>
                <a:spcPct val="150000"/>
              </a:lnSpc>
              <a:buClr>
                <a:srgbClr val="002060"/>
              </a:buClr>
              <a:buSzPct val="100000"/>
              <a:buFont typeface="+mj-ea"/>
              <a:buAutoNum type="ea1JpnChsDbPeriod"/>
            </a:pPr>
            <a:r>
              <a:rPr lang="en-US" altLang="zh-CN" sz="1895" noProof="1"/>
              <a:t>Solidity</a:t>
            </a:r>
          </a:p>
          <a:p>
            <a:pPr marL="514350" indent="-514350">
              <a:lnSpc>
                <a:spcPct val="150000"/>
              </a:lnSpc>
              <a:buClr>
                <a:srgbClr val="002060"/>
              </a:buClr>
              <a:buSzPct val="100000"/>
              <a:buFont typeface="+mj-ea"/>
              <a:buAutoNum type="ea1JpnChsDbPeriod"/>
            </a:pPr>
            <a:r>
              <a:rPr lang="en-US" altLang="zh-CN" sz="1895" noProof="1"/>
              <a:t>Solidity</a:t>
            </a:r>
            <a:r>
              <a:rPr lang="zh-CN" altLang="en-US" sz="1895" noProof="1"/>
              <a:t>合约开发实践</a:t>
            </a:r>
          </a:p>
        </p:txBody>
      </p:sp>
    </p:spTree>
    <p:extLst>
      <p:ext uri="{BB962C8B-B14F-4D97-AF65-F5344CB8AC3E}">
        <p14:creationId xmlns:p14="http://schemas.microsoft.com/office/powerpoint/2010/main" val="1391868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78C384E-A0BE-456B-9FB5-07D85B438929}"/>
              </a:ext>
            </a:extLst>
          </p:cNvPr>
          <p:cNvPicPr>
            <a:picLocks noChangeAspect="1"/>
          </p:cNvPicPr>
          <p:nvPr/>
        </p:nvPicPr>
        <p:blipFill>
          <a:blip r:embed="rId3"/>
          <a:stretch>
            <a:fillRect/>
          </a:stretch>
        </p:blipFill>
        <p:spPr>
          <a:xfrm>
            <a:off x="0" y="786590"/>
            <a:ext cx="4455268" cy="3251014"/>
          </a:xfrm>
          <a:prstGeom prst="rect">
            <a:avLst/>
          </a:prstGeom>
        </p:spPr>
      </p:pic>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sz="2135" noProof="1"/>
              <a:t>Example</a:t>
            </a:r>
            <a:r>
              <a:rPr lang="zh-CN" altLang="en-US" sz="2135" noProof="1"/>
              <a:t>：从一个单合约文件开始</a:t>
            </a:r>
            <a:endParaRPr lang="zh-CN" altLang="en-US" noProof="1"/>
          </a:p>
        </p:txBody>
      </p:sp>
      <p:pic>
        <p:nvPicPr>
          <p:cNvPr id="3" name="图片 2">
            <a:extLst>
              <a:ext uri="{FF2B5EF4-FFF2-40B4-BE49-F238E27FC236}">
                <a16:creationId xmlns:a16="http://schemas.microsoft.com/office/drawing/2014/main" id="{5FE9439E-D3DE-5BD4-04AF-043763D70965}"/>
              </a:ext>
            </a:extLst>
          </p:cNvPr>
          <p:cNvPicPr>
            <a:picLocks noChangeAspect="1"/>
          </p:cNvPicPr>
          <p:nvPr/>
        </p:nvPicPr>
        <p:blipFill>
          <a:blip r:embed="rId4"/>
          <a:stretch>
            <a:fillRect/>
          </a:stretch>
        </p:blipFill>
        <p:spPr>
          <a:xfrm>
            <a:off x="5356993" y="786590"/>
            <a:ext cx="2329755" cy="3442323"/>
          </a:xfrm>
          <a:prstGeom prst="rect">
            <a:avLst/>
          </a:prstGeom>
        </p:spPr>
      </p:pic>
      <p:sp>
        <p:nvSpPr>
          <p:cNvPr id="4" name="文本框 25">
            <a:extLst>
              <a:ext uri="{FF2B5EF4-FFF2-40B4-BE49-F238E27FC236}">
                <a16:creationId xmlns:a16="http://schemas.microsoft.com/office/drawing/2014/main" id="{1567F7E6-5622-D345-8906-9CAF99EA48EA}"/>
              </a:ext>
            </a:extLst>
          </p:cNvPr>
          <p:cNvSpPr txBox="1">
            <a:spLocks noChangeArrowheads="1"/>
          </p:cNvSpPr>
          <p:nvPr/>
        </p:nvSpPr>
        <p:spPr bwMode="auto">
          <a:xfrm>
            <a:off x="4455268" y="1582454"/>
            <a:ext cx="98939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帮助理解：</a:t>
            </a:r>
            <a:endParaRPr lang="en-US" altLang="zh-CN" sz="1100" dirty="0">
              <a:solidFill>
                <a:srgbClr val="FF0000"/>
              </a:solidFill>
              <a:latin typeface="微软雅黑" panose="020B0503020204020204" pitchFamily="34" charset="-122"/>
              <a:ea typeface="微软雅黑" panose="020B0503020204020204" pitchFamily="34" charset="-122"/>
            </a:endParaRPr>
          </a:p>
          <a:p>
            <a:r>
              <a:rPr lang="zh-CN" altLang="en-US" sz="1100" dirty="0">
                <a:solidFill>
                  <a:srgbClr val="FF0000"/>
                </a:solidFill>
                <a:latin typeface="微软雅黑" panose="020B0503020204020204" pitchFamily="34" charset="-122"/>
                <a:ea typeface="微软雅黑" panose="020B0503020204020204" pitchFamily="34" charset="-122"/>
              </a:rPr>
              <a:t>一个</a:t>
            </a:r>
            <a:r>
              <a:rPr lang="en-US" altLang="zh-CN" sz="1100" dirty="0">
                <a:solidFill>
                  <a:srgbClr val="FF0000"/>
                </a:solidFill>
                <a:latin typeface="微软雅黑" panose="020B0503020204020204" pitchFamily="34" charset="-122"/>
                <a:ea typeface="微软雅黑" panose="020B0503020204020204" pitchFamily="34" charset="-122"/>
              </a:rPr>
              <a:t>C++</a:t>
            </a:r>
          </a:p>
          <a:p>
            <a:r>
              <a:rPr lang="zh-CN" altLang="en-US" sz="1100" dirty="0">
                <a:solidFill>
                  <a:srgbClr val="FF0000"/>
                </a:solidFill>
                <a:latin typeface="微软雅黑" panose="020B0503020204020204" pitchFamily="34" charset="-122"/>
                <a:ea typeface="微软雅黑" panose="020B0503020204020204" pitchFamily="34" charset="-122"/>
              </a:rPr>
              <a:t>版本</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0112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E0D8CBE-D195-940E-26B5-E4FC38353861}"/>
              </a:ext>
            </a:extLst>
          </p:cNvPr>
          <p:cNvPicPr>
            <a:picLocks noChangeAspect="1"/>
          </p:cNvPicPr>
          <p:nvPr/>
        </p:nvPicPr>
        <p:blipFill>
          <a:blip r:embed="rId3"/>
          <a:stretch>
            <a:fillRect/>
          </a:stretch>
        </p:blipFill>
        <p:spPr>
          <a:xfrm>
            <a:off x="248339" y="1132466"/>
            <a:ext cx="4302034" cy="2641449"/>
          </a:xfrm>
          <a:prstGeom prst="rect">
            <a:avLst/>
          </a:prstGeom>
        </p:spPr>
      </p:pic>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sz="2000" noProof="1"/>
              <a:t>Example</a:t>
            </a:r>
            <a:r>
              <a:rPr lang="zh-CN" altLang="en-US" sz="2000" noProof="1"/>
              <a:t>：多个合约一起使用</a:t>
            </a:r>
            <a:endParaRPr lang="zh-CN" altLang="en-US" noProof="1"/>
          </a:p>
        </p:txBody>
      </p:sp>
      <p:sp>
        <p:nvSpPr>
          <p:cNvPr id="3" name="文本框 25">
            <a:extLst>
              <a:ext uri="{FF2B5EF4-FFF2-40B4-BE49-F238E27FC236}">
                <a16:creationId xmlns:a16="http://schemas.microsoft.com/office/drawing/2014/main" id="{561A6C43-CC3F-0089-C8D6-5D1D3048C7F5}"/>
              </a:ext>
            </a:extLst>
          </p:cNvPr>
          <p:cNvSpPr txBox="1">
            <a:spLocks noChangeArrowheads="1"/>
          </p:cNvSpPr>
          <p:nvPr/>
        </p:nvSpPr>
        <p:spPr bwMode="auto">
          <a:xfrm>
            <a:off x="1958198" y="1954615"/>
            <a:ext cx="39641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100" dirty="0">
                <a:solidFill>
                  <a:srgbClr val="FF0000"/>
                </a:solidFill>
                <a:latin typeface="微软雅黑" panose="020B0503020204020204" pitchFamily="34" charset="-122"/>
                <a:ea typeface="微软雅黑" panose="020B0503020204020204" pitchFamily="34" charset="-122"/>
              </a:rPr>
              <a:t>Token</a:t>
            </a:r>
            <a:r>
              <a:rPr lang="zh-CN" altLang="en-US" sz="1100" dirty="0">
                <a:solidFill>
                  <a:srgbClr val="FF0000"/>
                </a:solidFill>
                <a:latin typeface="微软雅黑" panose="020B0503020204020204" pitchFamily="34" charset="-122"/>
                <a:ea typeface="微软雅黑" panose="020B0503020204020204" pitchFamily="34" charset="-122"/>
              </a:rPr>
              <a:t>是继承</a:t>
            </a:r>
            <a:r>
              <a:rPr lang="en-US" altLang="zh-CN" sz="1100" dirty="0">
                <a:solidFill>
                  <a:srgbClr val="FF0000"/>
                </a:solidFill>
                <a:latin typeface="微软雅黑" panose="020B0503020204020204" pitchFamily="34" charset="-122"/>
                <a:ea typeface="微软雅黑" panose="020B0503020204020204" pitchFamily="34" charset="-122"/>
              </a:rPr>
              <a:t>/</a:t>
            </a:r>
            <a:r>
              <a:rPr lang="zh-CN" altLang="en-US" sz="1100" dirty="0">
                <a:solidFill>
                  <a:srgbClr val="FF0000"/>
                </a:solidFill>
                <a:latin typeface="微软雅黑" panose="020B0503020204020204" pitchFamily="34" charset="-122"/>
                <a:ea typeface="微软雅黑" panose="020B0503020204020204" pitchFamily="34" charset="-122"/>
              </a:rPr>
              <a:t>实现了另一个合约</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5" name="文本框 25">
            <a:extLst>
              <a:ext uri="{FF2B5EF4-FFF2-40B4-BE49-F238E27FC236}">
                <a16:creationId xmlns:a16="http://schemas.microsoft.com/office/drawing/2014/main" id="{41BBB40D-EC10-2409-9CB9-FE1402890D0F}"/>
              </a:ext>
            </a:extLst>
          </p:cNvPr>
          <p:cNvSpPr txBox="1">
            <a:spLocks noChangeArrowheads="1"/>
          </p:cNvSpPr>
          <p:nvPr/>
        </p:nvSpPr>
        <p:spPr bwMode="auto">
          <a:xfrm>
            <a:off x="1533082" y="1693005"/>
            <a:ext cx="47313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引入另一个文件的内容，这里是从本地同一个工作目录中用相对路径引用</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8" name="文本框 25">
            <a:extLst>
              <a:ext uri="{FF2B5EF4-FFF2-40B4-BE49-F238E27FC236}">
                <a16:creationId xmlns:a16="http://schemas.microsoft.com/office/drawing/2014/main" id="{47095AE2-497A-59C8-6DBA-E8D266AE39AE}"/>
              </a:ext>
            </a:extLst>
          </p:cNvPr>
          <p:cNvSpPr txBox="1">
            <a:spLocks noChangeArrowheads="1"/>
          </p:cNvSpPr>
          <p:nvPr/>
        </p:nvSpPr>
        <p:spPr bwMode="auto">
          <a:xfrm>
            <a:off x="2479567" y="2515154"/>
            <a:ext cx="39641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继承一个父合约，实现其构造方法</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9" name="文本框 25">
            <a:extLst>
              <a:ext uri="{FF2B5EF4-FFF2-40B4-BE49-F238E27FC236}">
                <a16:creationId xmlns:a16="http://schemas.microsoft.com/office/drawing/2014/main" id="{4F963BE0-9C49-66E5-EA05-B25F2894293A}"/>
              </a:ext>
            </a:extLst>
          </p:cNvPr>
          <p:cNvSpPr txBox="1">
            <a:spLocks noChangeArrowheads="1"/>
          </p:cNvSpPr>
          <p:nvPr/>
        </p:nvSpPr>
        <p:spPr bwMode="auto">
          <a:xfrm>
            <a:off x="2479567" y="3177924"/>
            <a:ext cx="39641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实现一个新的方法</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10" name="文本框 25">
            <a:extLst>
              <a:ext uri="{FF2B5EF4-FFF2-40B4-BE49-F238E27FC236}">
                <a16:creationId xmlns:a16="http://schemas.microsoft.com/office/drawing/2014/main" id="{506B5F88-2A97-AA83-2C75-F3EFA5565D69}"/>
              </a:ext>
            </a:extLst>
          </p:cNvPr>
          <p:cNvSpPr txBox="1">
            <a:spLocks noChangeArrowheads="1"/>
          </p:cNvSpPr>
          <p:nvPr/>
        </p:nvSpPr>
        <p:spPr bwMode="auto">
          <a:xfrm>
            <a:off x="3930846" y="3173751"/>
            <a:ext cx="437147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100" dirty="0" err="1">
                <a:solidFill>
                  <a:srgbClr val="FF0000"/>
                </a:solidFill>
                <a:latin typeface="微软雅黑" panose="020B0503020204020204" pitchFamily="34" charset="-122"/>
                <a:ea typeface="微软雅黑" panose="020B0503020204020204" pitchFamily="34" charset="-122"/>
              </a:rPr>
              <a:t>getItem</a:t>
            </a:r>
            <a:r>
              <a:rPr lang="zh-CN" altLang="en-US" sz="1100" dirty="0">
                <a:solidFill>
                  <a:srgbClr val="FF0000"/>
                </a:solidFill>
                <a:latin typeface="微软雅黑" panose="020B0503020204020204" pitchFamily="34" charset="-122"/>
                <a:ea typeface="微软雅黑" panose="020B0503020204020204" pitchFamily="34" charset="-122"/>
              </a:rPr>
              <a:t>函数定义，入参为</a:t>
            </a:r>
            <a:r>
              <a:rPr lang="en-US" altLang="zh-CN" sz="1100" dirty="0">
                <a:solidFill>
                  <a:srgbClr val="FF0000"/>
                </a:solidFill>
                <a:latin typeface="微软雅黑" panose="020B0503020204020204" pitchFamily="34" charset="-122"/>
                <a:ea typeface="微软雅黑" panose="020B0503020204020204" pitchFamily="34" charset="-122"/>
              </a:rPr>
              <a:t>bytes32, </a:t>
            </a:r>
            <a:r>
              <a:rPr lang="zh-CN" altLang="en-US" sz="1100" dirty="0">
                <a:solidFill>
                  <a:srgbClr val="FF0000"/>
                </a:solidFill>
                <a:latin typeface="微软雅黑" panose="020B0503020204020204" pitchFamily="34" charset="-122"/>
                <a:ea typeface="微软雅黑" panose="020B0503020204020204" pitchFamily="34" charset="-122"/>
              </a:rPr>
              <a:t>返回参数是</a:t>
            </a:r>
            <a:r>
              <a:rPr lang="en-US" altLang="zh-CN" sz="1100" dirty="0">
                <a:solidFill>
                  <a:srgbClr val="FF0000"/>
                </a:solidFill>
                <a:latin typeface="微软雅黑" panose="020B0503020204020204" pitchFamily="34" charset="-122"/>
                <a:ea typeface="微软雅黑" panose="020B0503020204020204" pitchFamily="34" charset="-122"/>
              </a:rPr>
              <a:t>bytes32</a:t>
            </a:r>
            <a:r>
              <a:rPr lang="zh-CN" altLang="en-US" sz="1100" dirty="0">
                <a:solidFill>
                  <a:srgbClr val="FF0000"/>
                </a:solidFill>
                <a:latin typeface="微软雅黑" panose="020B0503020204020204" pitchFamily="34" charset="-122"/>
                <a:ea typeface="微软雅黑" panose="020B0503020204020204" pitchFamily="34" charset="-122"/>
              </a:rPr>
              <a:t>，</a:t>
            </a:r>
            <a:r>
              <a:rPr lang="en-US" altLang="zh-CN" sz="1100" dirty="0">
                <a:solidFill>
                  <a:srgbClr val="FF0000"/>
                </a:solidFill>
                <a:latin typeface="微软雅黑" panose="020B0503020204020204" pitchFamily="34" charset="-122"/>
                <a:ea typeface="微软雅黑" panose="020B0503020204020204" pitchFamily="34" charset="-122"/>
              </a:rPr>
              <a:t>external</a:t>
            </a:r>
            <a:r>
              <a:rPr lang="zh-CN" altLang="en-US" sz="1100" dirty="0">
                <a:solidFill>
                  <a:srgbClr val="FF0000"/>
                </a:solidFill>
                <a:latin typeface="微软雅黑" panose="020B0503020204020204" pitchFamily="34" charset="-122"/>
                <a:ea typeface="微软雅黑" panose="020B0503020204020204" pitchFamily="34" charset="-122"/>
              </a:rPr>
              <a:t>表示只能被合约外部调用，不能被合约内函数调用，</a:t>
            </a:r>
            <a:endParaRPr lang="en-US" altLang="zh-CN" sz="1100" dirty="0">
              <a:solidFill>
                <a:srgbClr val="FF0000"/>
              </a:solidFill>
              <a:latin typeface="微软雅黑" panose="020B0503020204020204" pitchFamily="34" charset="-122"/>
              <a:ea typeface="微软雅黑" panose="020B0503020204020204" pitchFamily="34" charset="-122"/>
            </a:endParaRPr>
          </a:p>
          <a:p>
            <a:r>
              <a:rPr lang="en-US" altLang="zh-CN" sz="1100" dirty="0">
                <a:solidFill>
                  <a:srgbClr val="FF0000"/>
                </a:solidFill>
                <a:latin typeface="微软雅黑" panose="020B0503020204020204" pitchFamily="34" charset="-122"/>
                <a:ea typeface="微软雅黑" panose="020B0503020204020204" pitchFamily="34" charset="-122"/>
              </a:rPr>
              <a:t>View</a:t>
            </a:r>
            <a:r>
              <a:rPr lang="zh-CN" altLang="en-US" sz="1100" dirty="0">
                <a:solidFill>
                  <a:srgbClr val="FF0000"/>
                </a:solidFill>
                <a:latin typeface="微软雅黑" panose="020B0503020204020204" pitchFamily="34" charset="-122"/>
                <a:ea typeface="微软雅黑" panose="020B0503020204020204" pitchFamily="34" charset="-122"/>
              </a:rPr>
              <a:t>表示这个方法只是读取了合约内部的变量，并不改变变量的值</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11" name="文本框 25">
            <a:extLst>
              <a:ext uri="{FF2B5EF4-FFF2-40B4-BE49-F238E27FC236}">
                <a16:creationId xmlns:a16="http://schemas.microsoft.com/office/drawing/2014/main" id="{0729999C-058B-942D-B598-A546DDCA52C6}"/>
              </a:ext>
            </a:extLst>
          </p:cNvPr>
          <p:cNvSpPr txBox="1">
            <a:spLocks noChangeArrowheads="1"/>
          </p:cNvSpPr>
          <p:nvPr/>
        </p:nvSpPr>
        <p:spPr bwMode="auto">
          <a:xfrm>
            <a:off x="1341126" y="835035"/>
            <a:ext cx="62410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100" dirty="0">
                <a:solidFill>
                  <a:srgbClr val="FF0000"/>
                </a:solidFill>
                <a:latin typeface="微软雅黑" panose="020B0503020204020204" pitchFamily="34" charset="-122"/>
                <a:ea typeface="微软雅黑" panose="020B0503020204020204" pitchFamily="34" charset="-122"/>
              </a:rPr>
              <a:t>声明软件许可证的类别，如果不声明编译器可能会给出</a:t>
            </a:r>
            <a:r>
              <a:rPr lang="en-US" altLang="zh-CN" sz="1100" dirty="0">
                <a:solidFill>
                  <a:srgbClr val="FF0000"/>
                </a:solidFill>
                <a:latin typeface="微软雅黑" panose="020B0503020204020204" pitchFamily="34" charset="-122"/>
                <a:ea typeface="微软雅黑" panose="020B0503020204020204" pitchFamily="34" charset="-122"/>
              </a:rPr>
              <a:t>Warning</a:t>
            </a:r>
            <a:r>
              <a:rPr lang="zh-CN" altLang="en-US" sz="1100" dirty="0">
                <a:solidFill>
                  <a:srgbClr val="FF0000"/>
                </a:solidFill>
                <a:latin typeface="微软雅黑" panose="020B0503020204020204" pitchFamily="34" charset="-122"/>
                <a:ea typeface="微软雅黑" panose="020B0503020204020204" pitchFamily="34" charset="-122"/>
              </a:rPr>
              <a:t>，许可证类别可以自行进行学习</a:t>
            </a:r>
            <a:endParaRPr lang="en-US" altLang="zh-CN" sz="11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516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合约组成</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137651" y="816310"/>
            <a:ext cx="785269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b="1" dirty="0">
                <a:latin typeface="微软雅黑" panose="020B0503020204020204" pitchFamily="34" charset="-122"/>
                <a:ea typeface="微软雅黑" panose="020B0503020204020204" pitchFamily="34" charset="-122"/>
              </a:rPr>
              <a:t>合约组成</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许可证：可选</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pragma</a:t>
            </a:r>
            <a:r>
              <a:rPr lang="zh-CN" altLang="en-US" sz="1400" dirty="0">
                <a:latin typeface="微软雅黑" panose="020B0503020204020204" pitchFamily="34" charset="-122"/>
                <a:ea typeface="微软雅黑" panose="020B0503020204020204" pitchFamily="34" charset="-122"/>
              </a:rPr>
              <a:t>：指定合约编译时的编译器版本、特性。</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import: </a:t>
            </a:r>
            <a:r>
              <a:rPr lang="zh-CN" altLang="en-US" sz="1400" dirty="0">
                <a:latin typeface="微软雅黑" panose="020B0503020204020204" pitchFamily="34" charset="-122"/>
                <a:ea typeface="微软雅黑" panose="020B0503020204020204" pitchFamily="34" charset="-122"/>
              </a:rPr>
              <a:t>指定依赖合约</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自定义逻辑（事件、函数、变量等）</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注释</a:t>
            </a:r>
            <a:endParaRPr lang="en-US" altLang="zh-CN"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2A58EB2-622A-44A6-AF3D-4DFE46DD1DEA}"/>
              </a:ext>
            </a:extLst>
          </p:cNvPr>
          <p:cNvPicPr>
            <a:picLocks noChangeAspect="1"/>
          </p:cNvPicPr>
          <p:nvPr/>
        </p:nvPicPr>
        <p:blipFill>
          <a:blip r:embed="rId3"/>
          <a:stretch>
            <a:fillRect/>
          </a:stretch>
        </p:blipFill>
        <p:spPr>
          <a:xfrm>
            <a:off x="499731" y="2251308"/>
            <a:ext cx="6681972" cy="1355167"/>
          </a:xfrm>
          <a:prstGeom prst="rect">
            <a:avLst/>
          </a:prstGeom>
        </p:spPr>
      </p:pic>
    </p:spTree>
    <p:extLst>
      <p:ext uri="{BB962C8B-B14F-4D97-AF65-F5344CB8AC3E}">
        <p14:creationId xmlns:p14="http://schemas.microsoft.com/office/powerpoint/2010/main" val="2764119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pragma</a:t>
            </a:r>
            <a:endParaRPr lang="zh-CN" altLang="en-US" noProof="1"/>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137651" y="816310"/>
            <a:ext cx="785269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b="1" dirty="0">
                <a:latin typeface="微软雅黑" panose="020B0503020204020204" pitchFamily="34" charset="-122"/>
                <a:ea typeface="微软雅黑" panose="020B0503020204020204" pitchFamily="34" charset="-122"/>
              </a:rPr>
              <a:t>Version Pragma</a:t>
            </a:r>
            <a:r>
              <a:rPr lang="zh-CN" altLang="en-US" sz="1400" b="1" dirty="0">
                <a:latin typeface="微软雅黑" panose="020B0503020204020204" pitchFamily="34" charset="-122"/>
                <a:ea typeface="微软雅黑" panose="020B0503020204020204" pitchFamily="34" charset="-122"/>
              </a:rPr>
              <a:t>：编译器版本定义，不同版本可能有不同的语法要求</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pragma solidity 0.6.2; </a:t>
            </a:r>
            <a:r>
              <a:rPr lang="zh-CN" altLang="en-US" sz="1400" dirty="0">
                <a:latin typeface="微软雅黑" panose="020B0503020204020204" pitchFamily="34" charset="-122"/>
                <a:ea typeface="微软雅黑" panose="020B0503020204020204" pitchFamily="34" charset="-122"/>
              </a:rPr>
              <a:t>（兼容版本只能为</a:t>
            </a:r>
            <a:r>
              <a:rPr lang="en-US" altLang="zh-CN" sz="1400" dirty="0">
                <a:latin typeface="微软雅黑" panose="020B0503020204020204" pitchFamily="34" charset="-122"/>
                <a:ea typeface="微软雅黑" panose="020B0503020204020204" pitchFamily="34" charset="-122"/>
              </a:rPr>
              <a:t>0.6.2</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pragma solidity ^0.6.2;</a:t>
            </a:r>
            <a:r>
              <a:rPr lang="zh-CN" altLang="en-US" sz="1400" dirty="0">
                <a:latin typeface="微软雅黑" panose="020B0503020204020204" pitchFamily="34" charset="-122"/>
                <a:ea typeface="微软雅黑" panose="020B0503020204020204" pitchFamily="34" charset="-122"/>
              </a:rPr>
              <a:t>（兼容版本为</a:t>
            </a:r>
            <a:r>
              <a:rPr lang="en-US" altLang="zh-CN" sz="1400" dirty="0">
                <a:latin typeface="微软雅黑" panose="020B0503020204020204" pitchFamily="34" charset="-122"/>
                <a:ea typeface="微软雅黑" panose="020B0503020204020204" pitchFamily="34" charset="-122"/>
              </a:rPr>
              <a:t>0.6.2 – 0.7.0</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pragma solidity &gt;=0.6.0 &lt;0.7.0; </a:t>
            </a:r>
            <a:r>
              <a:rPr lang="zh-CN" altLang="en-US" sz="1400" dirty="0">
                <a:latin typeface="微软雅黑" panose="020B0503020204020204" pitchFamily="34" charset="-122"/>
                <a:ea typeface="微软雅黑" panose="020B0503020204020204" pitchFamily="34" charset="-122"/>
              </a:rPr>
              <a:t>（兼容版本为</a:t>
            </a:r>
            <a:r>
              <a:rPr lang="en-US" altLang="zh-CN" sz="1400" dirty="0">
                <a:latin typeface="微软雅黑" panose="020B0503020204020204" pitchFamily="34" charset="-122"/>
                <a:ea typeface="微软雅黑" panose="020B0503020204020204" pitchFamily="34" charset="-122"/>
              </a:rPr>
              <a:t>0.6.0</a:t>
            </a:r>
            <a:r>
              <a:rPr lang="zh-CN" altLang="en-US" sz="1400" dirty="0">
                <a:latin typeface="微软雅黑" panose="020B0503020204020204" pitchFamily="34" charset="-122"/>
                <a:ea typeface="微软雅黑" panose="020B0503020204020204" pitchFamily="34" charset="-122"/>
              </a:rPr>
              <a:t>到</a:t>
            </a:r>
            <a:r>
              <a:rPr lang="en-US" altLang="zh-CN" sz="1400" dirty="0">
                <a:latin typeface="微软雅黑" panose="020B0503020204020204" pitchFamily="34" charset="-122"/>
                <a:ea typeface="微软雅黑" panose="020B0503020204020204" pitchFamily="34" charset="-122"/>
              </a:rPr>
              <a:t>0.7.0</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r>
              <a:rPr lang="en-US" altLang="zh-CN" sz="1400" b="1" dirty="0">
                <a:latin typeface="微软雅黑" panose="020B0503020204020204" pitchFamily="34" charset="-122"/>
                <a:ea typeface="微软雅黑" panose="020B0503020204020204" pitchFamily="34" charset="-122"/>
              </a:rPr>
              <a:t>Experimental Pragma</a:t>
            </a:r>
            <a:r>
              <a:rPr lang="zh-CN" altLang="en-US" sz="1400" b="1" dirty="0">
                <a:latin typeface="微软雅黑" panose="020B0503020204020204" pitchFamily="34" charset="-122"/>
                <a:ea typeface="微软雅黑" panose="020B0503020204020204" pitchFamily="34" charset="-122"/>
              </a:rPr>
              <a:t>（可选）</a:t>
            </a:r>
            <a:r>
              <a:rPr lang="zh-CN" altLang="en-US" sz="1400"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特性定义</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rPr>
              <a:t>ABIEncoder</a:t>
            </a:r>
            <a:r>
              <a:rPr lang="en-US" altLang="zh-CN" sz="1400" dirty="0">
                <a:latin typeface="微软雅黑" panose="020B0503020204020204" pitchFamily="34" charset="-122"/>
                <a:ea typeface="微软雅黑" panose="020B0503020204020204" pitchFamily="34" charset="-122"/>
              </a:rPr>
              <a:t> V2</a:t>
            </a:r>
            <a:r>
              <a:rPr lang="zh-CN" altLang="en-US" sz="1400" dirty="0">
                <a:latin typeface="微软雅黑" panose="020B0503020204020204" pitchFamily="34" charset="-122"/>
                <a:ea typeface="微软雅黑" panose="020B0503020204020204" pitchFamily="34" charset="-122"/>
              </a:rPr>
              <a:t>：允许合约代码进行数组或结构体的编解码</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pragma experimental ABIEncoderV2;</a:t>
            </a:r>
          </a:p>
          <a:p>
            <a:pPr marL="285750" indent="-285750">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rPr>
              <a:t>SMTChecker</a:t>
            </a:r>
            <a:r>
              <a:rPr lang="zh-CN" altLang="en-US" sz="1400" dirty="0">
                <a:latin typeface="微软雅黑" panose="020B0503020204020204" pitchFamily="34" charset="-122"/>
                <a:ea typeface="微软雅黑" panose="020B0503020204020204" pitchFamily="34" charset="-122"/>
              </a:rPr>
              <a:t>：开启形式化验证，在编译时找到</a:t>
            </a:r>
            <a:r>
              <a:rPr lang="en-US" altLang="zh-CN" sz="1400" dirty="0">
                <a:latin typeface="微软雅黑" panose="020B0503020204020204" pitchFamily="34" charset="-122"/>
                <a:ea typeface="微软雅黑" panose="020B0503020204020204" pitchFamily="34" charset="-122"/>
              </a:rPr>
              <a:t>overflow/underflow</a:t>
            </a:r>
            <a:r>
              <a:rPr lang="zh-CN" altLang="en-US" sz="1400" dirty="0">
                <a:latin typeface="微软雅黑" panose="020B0503020204020204" pitchFamily="34" charset="-122"/>
                <a:ea typeface="微软雅黑" panose="020B0503020204020204" pitchFamily="34" charset="-122"/>
              </a:rPr>
              <a:t>等代码错误。</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pragma experimental </a:t>
            </a:r>
            <a:r>
              <a:rPr lang="en-US" altLang="zh-CN" sz="1400" dirty="0" err="1">
                <a:latin typeface="微软雅黑" panose="020B0503020204020204" pitchFamily="34" charset="-122"/>
                <a:ea typeface="微软雅黑" panose="020B0503020204020204" pitchFamily="34" charset="-122"/>
              </a:rPr>
              <a:t>SMTChecker</a:t>
            </a:r>
            <a:r>
              <a:rPr lang="en-US" altLang="zh-CN" sz="1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04790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import</a:t>
            </a:r>
            <a:endParaRPr lang="zh-CN" altLang="en-US" noProof="1"/>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120317" y="824331"/>
            <a:ext cx="7870032"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b="1" dirty="0">
                <a:latin typeface="微软雅黑" panose="020B0503020204020204" pitchFamily="34" charset="-122"/>
                <a:ea typeface="微软雅黑" panose="020B0503020204020204" pitchFamily="34" charset="-122"/>
              </a:rPr>
              <a:t>Solidity</a:t>
            </a:r>
            <a:r>
              <a:rPr lang="zh-CN" altLang="en-US" sz="1400" b="1" dirty="0">
                <a:latin typeface="微软雅黑" panose="020B0503020204020204" pitchFamily="34" charset="-122"/>
                <a:ea typeface="微软雅黑" panose="020B0503020204020204" pitchFamily="34" charset="-122"/>
              </a:rPr>
              <a:t>支持</a:t>
            </a:r>
            <a:r>
              <a:rPr lang="en-US" altLang="zh-CN" sz="1400" b="1" dirty="0">
                <a:latin typeface="微软雅黑" panose="020B0503020204020204" pitchFamily="34" charset="-122"/>
                <a:ea typeface="微软雅黑" panose="020B0503020204020204" pitchFamily="34" charset="-122"/>
              </a:rPr>
              <a:t>import</a:t>
            </a:r>
            <a:r>
              <a:rPr lang="zh-CN" altLang="en-US" sz="1400" b="1" dirty="0">
                <a:latin typeface="微软雅黑" panose="020B0503020204020204" pitchFamily="34" charset="-122"/>
                <a:ea typeface="微软雅黑" panose="020B0503020204020204" pitchFamily="34" charset="-122"/>
              </a:rPr>
              <a:t>其他合约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模块化设计：</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import "filename";</a:t>
            </a: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import * as </a:t>
            </a:r>
            <a:r>
              <a:rPr lang="en-US" altLang="zh-CN" sz="1400" dirty="0" err="1">
                <a:latin typeface="微软雅黑" panose="020B0503020204020204" pitchFamily="34" charset="-122"/>
                <a:ea typeface="微软雅黑" panose="020B0503020204020204" pitchFamily="34" charset="-122"/>
              </a:rPr>
              <a:t>symbolName</a:t>
            </a:r>
            <a:r>
              <a:rPr lang="en-US" altLang="zh-CN" sz="1400" dirty="0">
                <a:latin typeface="微软雅黑" panose="020B0503020204020204" pitchFamily="34" charset="-122"/>
                <a:ea typeface="微软雅黑" panose="020B0503020204020204" pitchFamily="34" charset="-122"/>
              </a:rPr>
              <a:t> from "filename";</a:t>
            </a: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import “filename” as </a:t>
            </a:r>
            <a:r>
              <a:rPr lang="en-US" altLang="zh-CN" sz="1400" dirty="0" err="1">
                <a:latin typeface="微软雅黑" panose="020B0503020204020204" pitchFamily="34" charset="-122"/>
                <a:ea typeface="微软雅黑" panose="020B0503020204020204" pitchFamily="34" charset="-122"/>
              </a:rPr>
              <a:t>symbolName</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（同上）</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import {symbol1 as alias, symbol2} from "filename";</a:t>
            </a:r>
          </a:p>
          <a:p>
            <a:pPr marL="285750" indent="-285750">
              <a:buFont typeface="Arial" panose="020B0604020202020204" pitchFamily="34" charset="0"/>
              <a:buChar char="•"/>
            </a:pPr>
            <a:endParaRPr lang="en-US" altLang="zh-CN" sz="1400" b="1" dirty="0">
              <a:latin typeface="微软雅黑" panose="020B0503020204020204" pitchFamily="34" charset="-122"/>
              <a:ea typeface="微软雅黑" panose="020B0503020204020204" pitchFamily="34" charset="-122"/>
            </a:endParaRPr>
          </a:p>
          <a:p>
            <a:r>
              <a:rPr lang="en-US" altLang="zh-CN" sz="1400" b="1" dirty="0">
                <a:latin typeface="微软雅黑" panose="020B0503020204020204" pitchFamily="34" charset="-122"/>
                <a:ea typeface="微软雅黑" panose="020B0503020204020204" pitchFamily="34" charset="-122"/>
              </a:rPr>
              <a:t>import</a:t>
            </a:r>
            <a:r>
              <a:rPr lang="zh-CN" altLang="en-US" sz="1400" b="1" dirty="0">
                <a:latin typeface="微软雅黑" panose="020B0503020204020204" pitchFamily="34" charset="-122"/>
                <a:ea typeface="微软雅黑" panose="020B0503020204020204" pitchFamily="34" charset="-122"/>
              </a:rPr>
              <a:t>指令中的文件名可以分为两类：</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本地路径</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Import "./</a:t>
            </a:r>
            <a:r>
              <a:rPr lang="en-US" altLang="zh-CN" sz="1400" dirty="0" err="1">
                <a:latin typeface="微软雅黑" panose="020B0503020204020204" pitchFamily="34" charset="-122"/>
                <a:ea typeface="微软雅黑" panose="020B0503020204020204" pitchFamily="34" charset="-122"/>
              </a:rPr>
              <a:t>source.sol</a:t>
            </a:r>
            <a:r>
              <a:rPr lang="en-US" altLang="zh-CN" sz="1400" dirty="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指定路径（编译时指定</a:t>
            </a:r>
            <a:r>
              <a:rPr lang="en-US" altLang="zh-CN" sz="1400" dirty="0">
                <a:latin typeface="微软雅黑" panose="020B0503020204020204" pitchFamily="34" charset="-122"/>
                <a:ea typeface="微软雅黑" panose="020B0503020204020204" pitchFamily="34" charset="-122"/>
              </a:rPr>
              <a:t>prefix</a:t>
            </a:r>
            <a:r>
              <a:rPr lang="zh-CN" altLang="en-US" sz="1400" dirty="0">
                <a:latin typeface="微软雅黑" panose="020B0503020204020204" pitchFamily="34" charset="-122"/>
                <a:ea typeface="微软雅黑" panose="020B0503020204020204" pitchFamily="34" charset="-122"/>
              </a:rPr>
              <a:t>，目前仅支持</a:t>
            </a:r>
            <a:r>
              <a:rPr lang="en-US" altLang="zh-CN" sz="1400" dirty="0" err="1">
                <a:latin typeface="微软雅黑" panose="020B0503020204020204" pitchFamily="34" charset="-122"/>
                <a:ea typeface="微软雅黑" panose="020B0503020204020204" pitchFamily="34" charset="-122"/>
              </a:rPr>
              <a:t>github</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import “ </a:t>
            </a:r>
            <a:r>
              <a:rPr lang="en-US" altLang="zh-CN" sz="1400" dirty="0" err="1">
                <a:latin typeface="微软雅黑" panose="020B0503020204020204" pitchFamily="34" charset="-122"/>
                <a:ea typeface="微软雅黑" panose="020B0503020204020204" pitchFamily="34" charset="-122"/>
              </a:rPr>
              <a:t>github.com</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OpenZeppelin</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openzeppelin</a:t>
            </a:r>
            <a:r>
              <a:rPr lang="en-US" altLang="zh-CN" sz="1400" dirty="0">
                <a:latin typeface="微软雅黑" panose="020B0503020204020204" pitchFamily="34" charset="-122"/>
                <a:ea typeface="微软雅黑" panose="020B0503020204020204" pitchFamily="34" charset="-122"/>
              </a:rPr>
              <a:t>-contracts/tree/master/contracts/token/ERC721 ” as</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ERC721;</a:t>
            </a:r>
          </a:p>
          <a:p>
            <a:pPr marL="742950" lvl="1"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Clone</a:t>
            </a:r>
            <a:r>
              <a:rPr lang="zh-CN" altLang="en-US" sz="1400" dirty="0">
                <a:latin typeface="微软雅黑" panose="020B0503020204020204" pitchFamily="34" charset="-122"/>
                <a:ea typeface="微软雅黑" panose="020B0503020204020204" pitchFamily="34" charset="-122"/>
              </a:rPr>
              <a:t>该合约到本地</a:t>
            </a:r>
            <a:r>
              <a:rPr lang="en-US" altLang="zh-CN" sz="1400" dirty="0">
                <a:latin typeface="微软雅黑" panose="020B0503020204020204" pitchFamily="34" charset="-122"/>
                <a:ea typeface="微软雅黑" panose="020B0503020204020204" pitchFamily="34" charset="-122"/>
              </a:rPr>
              <a:t>blockchain</a:t>
            </a:r>
            <a:r>
              <a:rPr lang="zh-CN" altLang="en-US" sz="1400" dirty="0">
                <a:latin typeface="微软雅黑" panose="020B0503020204020204" pitchFamily="34" charset="-122"/>
                <a:ea typeface="微软雅黑" panose="020B0503020204020204" pitchFamily="34" charset="-122"/>
              </a:rPr>
              <a:t>文件夹</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rPr>
              <a:t>solc</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github.com</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OpenZeppelin</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openzeppelin</a:t>
            </a:r>
            <a:r>
              <a:rPr lang="en-US" altLang="zh-CN" sz="1400" dirty="0">
                <a:latin typeface="微软雅黑" panose="020B0503020204020204" pitchFamily="34" charset="-122"/>
                <a:ea typeface="微软雅黑" panose="020B0503020204020204" pitchFamily="34" charset="-122"/>
              </a:rPr>
              <a:t>-contracts/tree/master/contracts/token/ERC721=/</a:t>
            </a:r>
            <a:r>
              <a:rPr lang="en-US" altLang="zh-CN" sz="1400" dirty="0" err="1">
                <a:latin typeface="微软雅黑" panose="020B0503020204020204" pitchFamily="34" charset="-122"/>
                <a:ea typeface="微软雅黑" panose="020B0503020204020204" pitchFamily="34" charset="-122"/>
              </a:rPr>
              <a:t>usr</a:t>
            </a:r>
            <a:r>
              <a:rPr lang="en-US" altLang="zh-CN" sz="1400" dirty="0">
                <a:latin typeface="微软雅黑" panose="020B0503020204020204" pitchFamily="34" charset="-122"/>
                <a:ea typeface="微软雅黑" panose="020B0503020204020204" pitchFamily="34" charset="-122"/>
              </a:rPr>
              <a:t>/local/blockchain </a:t>
            </a:r>
            <a:r>
              <a:rPr lang="en-US" altLang="zh-CN" sz="1400" dirty="0" err="1">
                <a:latin typeface="微软雅黑" panose="020B0503020204020204" pitchFamily="34" charset="-122"/>
                <a:ea typeface="微软雅黑" panose="020B0503020204020204" pitchFamily="34" charset="-122"/>
              </a:rPr>
              <a:t>MyContract.sol</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883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注释</a:t>
            </a:r>
          </a:p>
        </p:txBody>
      </p:sp>
      <p:pic>
        <p:nvPicPr>
          <p:cNvPr id="5" name="图片 4">
            <a:extLst>
              <a:ext uri="{FF2B5EF4-FFF2-40B4-BE49-F238E27FC236}">
                <a16:creationId xmlns:a16="http://schemas.microsoft.com/office/drawing/2014/main" id="{FB54FD2D-B284-4974-8C20-B147AF1C6C30}"/>
              </a:ext>
            </a:extLst>
          </p:cNvPr>
          <p:cNvPicPr>
            <a:picLocks noChangeAspect="1"/>
          </p:cNvPicPr>
          <p:nvPr/>
        </p:nvPicPr>
        <p:blipFill>
          <a:blip r:embed="rId3"/>
          <a:stretch>
            <a:fillRect/>
          </a:stretch>
        </p:blipFill>
        <p:spPr>
          <a:xfrm>
            <a:off x="2449512" y="1524000"/>
            <a:ext cx="3228975" cy="1524000"/>
          </a:xfrm>
          <a:prstGeom prst="rect">
            <a:avLst/>
          </a:prstGeom>
        </p:spPr>
      </p:pic>
    </p:spTree>
    <p:extLst>
      <p:ext uri="{BB962C8B-B14F-4D97-AF65-F5344CB8AC3E}">
        <p14:creationId xmlns:p14="http://schemas.microsoft.com/office/powerpoint/2010/main" val="1633843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合约结构：状态变量</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851140" y="744974"/>
            <a:ext cx="510951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合约可以定义任意多的状态变量</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可以有初始值</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可以认为状态变量就是链上存储的数据</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状态变量持久化存储于合约账户的</a:t>
            </a:r>
            <a:r>
              <a:rPr lang="en-US" altLang="zh-CN" sz="1400" dirty="0">
                <a:latin typeface="微软雅黑" panose="020B0503020204020204" pitchFamily="34" charset="-122"/>
                <a:ea typeface="微软雅黑" panose="020B0503020204020204" pitchFamily="34" charset="-122"/>
              </a:rPr>
              <a:t>”storage”</a:t>
            </a:r>
            <a:r>
              <a:rPr lang="zh-CN" altLang="en-US" sz="1400" dirty="0">
                <a:latin typeface="微软雅黑" panose="020B0503020204020204" pitchFamily="34" charset="-122"/>
                <a:ea typeface="微软雅黑" panose="020B0503020204020204" pitchFamily="34" charset="-122"/>
              </a:rPr>
              <a:t>中</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状态变量的存储需要消耗</a:t>
            </a:r>
            <a:r>
              <a:rPr lang="en-US" altLang="zh-CN" sz="1400" dirty="0">
                <a:latin typeface="微软雅黑" panose="020B0503020204020204" pitchFamily="34" charset="-122"/>
                <a:ea typeface="微软雅黑" panose="020B0503020204020204" pitchFamily="34" charset="-122"/>
              </a:rPr>
              <a:t>Gas</a:t>
            </a:r>
          </a:p>
        </p:txBody>
      </p:sp>
      <p:pic>
        <p:nvPicPr>
          <p:cNvPr id="5" name="图片 4">
            <a:extLst>
              <a:ext uri="{FF2B5EF4-FFF2-40B4-BE49-F238E27FC236}">
                <a16:creationId xmlns:a16="http://schemas.microsoft.com/office/drawing/2014/main" id="{E0600440-192A-40D1-A2F0-EDA9F4506355}"/>
              </a:ext>
            </a:extLst>
          </p:cNvPr>
          <p:cNvPicPr>
            <a:picLocks noChangeAspect="1"/>
          </p:cNvPicPr>
          <p:nvPr/>
        </p:nvPicPr>
        <p:blipFill>
          <a:blip r:embed="rId3"/>
          <a:stretch>
            <a:fillRect/>
          </a:stretch>
        </p:blipFill>
        <p:spPr>
          <a:xfrm>
            <a:off x="1273175" y="2122051"/>
            <a:ext cx="5581650" cy="1704975"/>
          </a:xfrm>
          <a:prstGeom prst="rect">
            <a:avLst/>
          </a:prstGeom>
        </p:spPr>
      </p:pic>
    </p:spTree>
    <p:extLst>
      <p:ext uri="{BB962C8B-B14F-4D97-AF65-F5344CB8AC3E}">
        <p14:creationId xmlns:p14="http://schemas.microsoft.com/office/powerpoint/2010/main" val="263976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合约结构：函数方法</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860665" y="991746"/>
            <a:ext cx="51095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合约可以定义任意多的函数</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函数有不同的可见性与特性</a:t>
            </a:r>
            <a:endParaRPr lang="en-US" altLang="zh-CN" sz="14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280250B-3158-46B3-9B06-DB0B6C39A018}"/>
              </a:ext>
            </a:extLst>
          </p:cNvPr>
          <p:cNvPicPr>
            <a:picLocks noChangeAspect="1"/>
          </p:cNvPicPr>
          <p:nvPr/>
        </p:nvPicPr>
        <p:blipFill>
          <a:blip r:embed="rId3"/>
          <a:stretch>
            <a:fillRect/>
          </a:stretch>
        </p:blipFill>
        <p:spPr>
          <a:xfrm>
            <a:off x="1181432" y="1642626"/>
            <a:ext cx="5109517" cy="2546327"/>
          </a:xfrm>
          <a:prstGeom prst="rect">
            <a:avLst/>
          </a:prstGeom>
        </p:spPr>
      </p:pic>
    </p:spTree>
    <p:extLst>
      <p:ext uri="{BB962C8B-B14F-4D97-AF65-F5344CB8AC3E}">
        <p14:creationId xmlns:p14="http://schemas.microsoft.com/office/powerpoint/2010/main" val="3223990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合约结构：事件</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860665" y="991747"/>
            <a:ext cx="55135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用户可以在合约内定义任意的事件类型，并在函数体内触发事件</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所有被触发的事件将记录在回执中，起到“ 记录日志“ 的作用</a:t>
            </a:r>
            <a:endParaRPr lang="en-US" altLang="zh-CN" sz="14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A28F95A-ED31-4758-838E-732939061B89}"/>
              </a:ext>
            </a:extLst>
          </p:cNvPr>
          <p:cNvPicPr>
            <a:picLocks noChangeAspect="1"/>
          </p:cNvPicPr>
          <p:nvPr/>
        </p:nvPicPr>
        <p:blipFill>
          <a:blip r:embed="rId3"/>
          <a:stretch>
            <a:fillRect/>
          </a:stretch>
        </p:blipFill>
        <p:spPr>
          <a:xfrm>
            <a:off x="633304" y="2159001"/>
            <a:ext cx="6861392" cy="1916833"/>
          </a:xfrm>
          <a:prstGeom prst="rect">
            <a:avLst/>
          </a:prstGeom>
        </p:spPr>
      </p:pic>
    </p:spTree>
    <p:extLst>
      <p:ext uri="{BB962C8B-B14F-4D97-AF65-F5344CB8AC3E}">
        <p14:creationId xmlns:p14="http://schemas.microsoft.com/office/powerpoint/2010/main" val="897567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合约结构：结构体</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860664" y="991747"/>
            <a:ext cx="64226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用户可以在合约内定义任意的结构体，结构体可以作为传入参数和传出参数</a:t>
            </a:r>
            <a:endParaRPr lang="en-US" altLang="zh-CN" sz="14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4E1C15BC-E872-49FD-B693-01EAEEE212D3}"/>
              </a:ext>
            </a:extLst>
          </p:cNvPr>
          <p:cNvPicPr>
            <a:picLocks noChangeAspect="1"/>
          </p:cNvPicPr>
          <p:nvPr/>
        </p:nvPicPr>
        <p:blipFill>
          <a:blip r:embed="rId3"/>
          <a:stretch>
            <a:fillRect/>
          </a:stretch>
        </p:blipFill>
        <p:spPr>
          <a:xfrm>
            <a:off x="1349375" y="1638853"/>
            <a:ext cx="5429250" cy="2676525"/>
          </a:xfrm>
          <a:prstGeom prst="rect">
            <a:avLst/>
          </a:prstGeom>
        </p:spPr>
      </p:pic>
    </p:spTree>
    <p:extLst>
      <p:ext uri="{BB962C8B-B14F-4D97-AF65-F5344CB8AC3E}">
        <p14:creationId xmlns:p14="http://schemas.microsoft.com/office/powerpoint/2010/main" val="3270396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B59C1-330E-8784-E8A2-63CE49D3ADFC}"/>
              </a:ext>
            </a:extLst>
          </p:cNvPr>
          <p:cNvSpPr>
            <a:spLocks noGrp="1"/>
          </p:cNvSpPr>
          <p:nvPr>
            <p:ph type="title"/>
          </p:nvPr>
        </p:nvSpPr>
        <p:spPr/>
        <p:txBody>
          <a:bodyPr/>
          <a:lstStyle/>
          <a:p>
            <a:r>
              <a:rPr kumimoji="1" lang="zh-CN" altLang="en-US" dirty="0"/>
              <a:t>传统的</a:t>
            </a:r>
            <a:r>
              <a:rPr kumimoji="1" lang="en-US" altLang="zh-CN" dirty="0"/>
              <a:t>App</a:t>
            </a:r>
            <a:r>
              <a:rPr kumimoji="1" lang="zh-CN" altLang="en-US" dirty="0"/>
              <a:t>架构</a:t>
            </a:r>
          </a:p>
        </p:txBody>
      </p:sp>
      <p:pic>
        <p:nvPicPr>
          <p:cNvPr id="5" name="图片 4">
            <a:extLst>
              <a:ext uri="{FF2B5EF4-FFF2-40B4-BE49-F238E27FC236}">
                <a16:creationId xmlns:a16="http://schemas.microsoft.com/office/drawing/2014/main" id="{F917EC25-CB8A-7102-B549-6FEAF7BF0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1619334"/>
            <a:ext cx="434975" cy="434975"/>
          </a:xfrm>
          <a:prstGeom prst="rect">
            <a:avLst/>
          </a:prstGeom>
        </p:spPr>
      </p:pic>
      <p:pic>
        <p:nvPicPr>
          <p:cNvPr id="7" name="图片 6">
            <a:extLst>
              <a:ext uri="{FF2B5EF4-FFF2-40B4-BE49-F238E27FC236}">
                <a16:creationId xmlns:a16="http://schemas.microsoft.com/office/drawing/2014/main" id="{1F2021A6-3297-B1DF-7E8D-DCA7CA223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7471" y="2227244"/>
            <a:ext cx="434975" cy="422305"/>
          </a:xfrm>
          <a:prstGeom prst="rect">
            <a:avLst/>
          </a:prstGeom>
        </p:spPr>
      </p:pic>
      <p:sp>
        <p:nvSpPr>
          <p:cNvPr id="9" name="圆角矩形 8">
            <a:extLst>
              <a:ext uri="{FF2B5EF4-FFF2-40B4-BE49-F238E27FC236}">
                <a16:creationId xmlns:a16="http://schemas.microsoft.com/office/drawing/2014/main" id="{7567A8AF-E735-B816-B84F-BE4772253ED1}"/>
              </a:ext>
            </a:extLst>
          </p:cNvPr>
          <p:cNvSpPr/>
          <p:nvPr/>
        </p:nvSpPr>
        <p:spPr>
          <a:xfrm>
            <a:off x="5719009" y="1267322"/>
            <a:ext cx="2061410" cy="2342148"/>
          </a:xfrm>
          <a:prstGeom prst="roundRect">
            <a:avLst/>
          </a:prstGeom>
          <a:ln>
            <a:solidFill>
              <a:srgbClr val="9C2D2A"/>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pic>
        <p:nvPicPr>
          <p:cNvPr id="11" name="图片 10">
            <a:extLst>
              <a:ext uri="{FF2B5EF4-FFF2-40B4-BE49-F238E27FC236}">
                <a16:creationId xmlns:a16="http://schemas.microsoft.com/office/drawing/2014/main" id="{727E5A63-61F6-0E59-0CDE-8576E23BA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304" y="2227246"/>
            <a:ext cx="434975" cy="434975"/>
          </a:xfrm>
          <a:prstGeom prst="rect">
            <a:avLst/>
          </a:prstGeom>
        </p:spPr>
      </p:pic>
      <p:pic>
        <p:nvPicPr>
          <p:cNvPr id="12" name="图片 11">
            <a:extLst>
              <a:ext uri="{FF2B5EF4-FFF2-40B4-BE49-F238E27FC236}">
                <a16:creationId xmlns:a16="http://schemas.microsoft.com/office/drawing/2014/main" id="{A17FEED2-CD0F-C80E-B5AD-DE7567375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303" y="2835158"/>
            <a:ext cx="434975" cy="434975"/>
          </a:xfrm>
          <a:prstGeom prst="rect">
            <a:avLst/>
          </a:prstGeom>
        </p:spPr>
      </p:pic>
      <p:cxnSp>
        <p:nvCxnSpPr>
          <p:cNvPr id="14" name="直线箭头连接符 13">
            <a:extLst>
              <a:ext uri="{FF2B5EF4-FFF2-40B4-BE49-F238E27FC236}">
                <a16:creationId xmlns:a16="http://schemas.microsoft.com/office/drawing/2014/main" id="{78443448-8E09-7A6E-356A-044999E2B85B}"/>
              </a:ext>
            </a:extLst>
          </p:cNvPr>
          <p:cNvCxnSpPr>
            <a:cxnSpLocks/>
          </p:cNvCxnSpPr>
          <p:nvPr/>
        </p:nvCxnSpPr>
        <p:spPr>
          <a:xfrm>
            <a:off x="4563365" y="2438397"/>
            <a:ext cx="385483" cy="0"/>
          </a:xfrm>
          <a:prstGeom prst="straightConnector1">
            <a:avLst/>
          </a:prstGeom>
          <a:ln>
            <a:solidFill>
              <a:srgbClr val="9C2D2A"/>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A24EAD7-96C3-E052-8000-2A48CB242D95}"/>
              </a:ext>
            </a:extLst>
          </p:cNvPr>
          <p:cNvSpPr/>
          <p:nvPr/>
        </p:nvSpPr>
        <p:spPr>
          <a:xfrm>
            <a:off x="5939587" y="1419835"/>
            <a:ext cx="1620253" cy="546351"/>
          </a:xfrm>
          <a:prstGeom prst="rect">
            <a:avLst/>
          </a:prstGeom>
          <a:solidFill>
            <a:schemeClr val="accent6">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Frontend</a:t>
            </a:r>
          </a:p>
          <a:p>
            <a:pPr algn="ctr"/>
            <a:r>
              <a:rPr kumimoji="1" lang="en-US" altLang="zh-CN" sz="1050" dirty="0">
                <a:solidFill>
                  <a:schemeClr val="tx1"/>
                </a:solidFill>
              </a:rPr>
              <a:t>React, Vue</a:t>
            </a:r>
            <a:endParaRPr kumimoji="1" lang="zh-CN" altLang="en-US" sz="1050" dirty="0">
              <a:solidFill>
                <a:schemeClr val="tx1"/>
              </a:solidFill>
            </a:endParaRPr>
          </a:p>
        </p:txBody>
      </p:sp>
      <p:sp>
        <p:nvSpPr>
          <p:cNvPr id="17" name="矩形 16">
            <a:extLst>
              <a:ext uri="{FF2B5EF4-FFF2-40B4-BE49-F238E27FC236}">
                <a16:creationId xmlns:a16="http://schemas.microsoft.com/office/drawing/2014/main" id="{D9B0536E-B8FE-16B1-C8D6-D788101D9C24}"/>
              </a:ext>
            </a:extLst>
          </p:cNvPr>
          <p:cNvSpPr/>
          <p:nvPr/>
        </p:nvSpPr>
        <p:spPr>
          <a:xfrm>
            <a:off x="5939586" y="2165220"/>
            <a:ext cx="1620253" cy="546351"/>
          </a:xfrm>
          <a:prstGeom prst="rect">
            <a:avLst/>
          </a:prstGeom>
          <a:solidFill>
            <a:schemeClr val="accent3">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Backend</a:t>
            </a:r>
          </a:p>
          <a:p>
            <a:pPr algn="ctr"/>
            <a:r>
              <a:rPr kumimoji="1" lang="en-US" altLang="zh-CN" sz="1050" dirty="0">
                <a:solidFill>
                  <a:schemeClr val="tx1"/>
                </a:solidFill>
              </a:rPr>
              <a:t>Java, Python, Go, Nodejs</a:t>
            </a:r>
            <a:endParaRPr kumimoji="1" lang="zh-CN" altLang="en-US" sz="1050" dirty="0">
              <a:solidFill>
                <a:schemeClr val="tx1"/>
              </a:solidFill>
            </a:endParaRPr>
          </a:p>
        </p:txBody>
      </p:sp>
      <p:sp>
        <p:nvSpPr>
          <p:cNvPr id="18" name="矩形 17">
            <a:extLst>
              <a:ext uri="{FF2B5EF4-FFF2-40B4-BE49-F238E27FC236}">
                <a16:creationId xmlns:a16="http://schemas.microsoft.com/office/drawing/2014/main" id="{8AAB1C96-B257-CEDB-5E0D-4DAD1B22824A}"/>
              </a:ext>
            </a:extLst>
          </p:cNvPr>
          <p:cNvSpPr/>
          <p:nvPr/>
        </p:nvSpPr>
        <p:spPr>
          <a:xfrm>
            <a:off x="5939586" y="2910605"/>
            <a:ext cx="1620253" cy="546351"/>
          </a:xfrm>
          <a:prstGeom prst="rect">
            <a:avLst/>
          </a:prstGeom>
          <a:solidFill>
            <a:schemeClr val="accent5">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Database</a:t>
            </a:r>
          </a:p>
          <a:p>
            <a:pPr algn="ctr"/>
            <a:r>
              <a:rPr kumimoji="1" lang="en-US" altLang="zh-CN" sz="1000" dirty="0">
                <a:solidFill>
                  <a:schemeClr val="tx1"/>
                </a:solidFill>
              </a:rPr>
              <a:t>MySQL, MongoDB, Redis</a:t>
            </a:r>
            <a:endParaRPr kumimoji="1" lang="zh-CN" altLang="en-US" sz="1000" dirty="0">
              <a:solidFill>
                <a:schemeClr val="tx1"/>
              </a:solidFill>
            </a:endParaRPr>
          </a:p>
        </p:txBody>
      </p:sp>
      <p:sp>
        <p:nvSpPr>
          <p:cNvPr id="19" name="文本框 18">
            <a:extLst>
              <a:ext uri="{FF2B5EF4-FFF2-40B4-BE49-F238E27FC236}">
                <a16:creationId xmlns:a16="http://schemas.microsoft.com/office/drawing/2014/main" id="{E40D19D2-4893-B39D-BD60-FC77CCEDA16C}"/>
              </a:ext>
            </a:extLst>
          </p:cNvPr>
          <p:cNvSpPr txBox="1"/>
          <p:nvPr/>
        </p:nvSpPr>
        <p:spPr>
          <a:xfrm>
            <a:off x="271300" y="896199"/>
            <a:ext cx="3714077" cy="3108543"/>
          </a:xfrm>
          <a:prstGeom prst="rect">
            <a:avLst/>
          </a:prstGeom>
          <a:noFill/>
        </p:spPr>
        <p:txBody>
          <a:bodyPr wrap="square" rtlCol="0">
            <a:spAutoFit/>
          </a:bodyPr>
          <a:lstStyle/>
          <a:p>
            <a:r>
              <a:rPr kumimoji="1" lang="zh-CN" altLang="en-US" sz="1400" b="1" dirty="0">
                <a:latin typeface="DengXian" panose="02010600030101010101" pitchFamily="2" charset="-122"/>
                <a:ea typeface="DengXian" panose="02010600030101010101" pitchFamily="2" charset="-122"/>
              </a:rPr>
              <a:t>传统前后端分离的</a:t>
            </a:r>
            <a:r>
              <a:rPr kumimoji="1" lang="en-US" altLang="zh-CN" sz="1400" b="1" dirty="0">
                <a:latin typeface="DengXian" panose="02010600030101010101" pitchFamily="2" charset="-122"/>
                <a:ea typeface="DengXian" panose="02010600030101010101" pitchFamily="2" charset="-122"/>
              </a:rPr>
              <a:t>Web</a:t>
            </a:r>
            <a:r>
              <a:rPr kumimoji="1" lang="zh-CN" altLang="en-US" sz="1400" b="1" dirty="0">
                <a:latin typeface="DengXian" panose="02010600030101010101" pitchFamily="2" charset="-122"/>
                <a:ea typeface="DengXian" panose="02010600030101010101" pitchFamily="2" charset="-122"/>
              </a:rPr>
              <a:t> </a:t>
            </a:r>
            <a:r>
              <a:rPr kumimoji="1" lang="en-US" altLang="zh-CN" sz="1400" b="1" dirty="0">
                <a:latin typeface="DengXian" panose="02010600030101010101" pitchFamily="2" charset="-122"/>
                <a:ea typeface="DengXian" panose="02010600030101010101" pitchFamily="2" charset="-122"/>
              </a:rPr>
              <a:t>App</a:t>
            </a:r>
            <a:r>
              <a:rPr kumimoji="1" lang="zh-CN" altLang="en-US" sz="1400" b="1" dirty="0">
                <a:latin typeface="DengXian" panose="02010600030101010101" pitchFamily="2" charset="-122"/>
                <a:ea typeface="DengXian" panose="02010600030101010101" pitchFamily="2" charset="-122"/>
              </a:rPr>
              <a:t>架构</a:t>
            </a:r>
            <a:endParaRPr kumimoji="1" lang="en-US" altLang="zh-CN" sz="1400" b="1"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前端：数据展示，用户和界面进行交互</a:t>
            </a:r>
            <a:endParaRPr kumimoji="1" lang="en-US" altLang="zh-CN" sz="1400"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后端：数据处理，应用内部的数据加工和业务逻辑实现</a:t>
            </a:r>
            <a:endParaRPr kumimoji="1" lang="en-US" altLang="zh-CN" sz="1400"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数据库：数据存储，将用户关心的数据持久化存储</a:t>
            </a:r>
            <a:endParaRPr kumimoji="1" lang="en-US" altLang="zh-CN" sz="1400" dirty="0">
              <a:latin typeface="DengXian" panose="02010600030101010101" pitchFamily="2" charset="-122"/>
              <a:ea typeface="DengXian" panose="02010600030101010101" pitchFamily="2" charset="-122"/>
            </a:endParaRPr>
          </a:p>
          <a:p>
            <a:endParaRPr kumimoji="1" lang="en-US" altLang="zh-CN" sz="1400" b="1" dirty="0">
              <a:latin typeface="DengXian" panose="02010600030101010101" pitchFamily="2" charset="-122"/>
              <a:ea typeface="DengXian" panose="02010600030101010101" pitchFamily="2" charset="-122"/>
            </a:endParaRPr>
          </a:p>
          <a:p>
            <a:r>
              <a:rPr kumimoji="1" lang="zh-CN" altLang="en-US" sz="1400" b="1" dirty="0">
                <a:latin typeface="DengXian" panose="02010600030101010101" pitchFamily="2" charset="-122"/>
                <a:ea typeface="DengXian" panose="02010600030101010101" pitchFamily="2" charset="-122"/>
              </a:rPr>
              <a:t>问题：</a:t>
            </a:r>
            <a:endParaRPr kumimoji="1" lang="en-US" altLang="zh-CN" sz="1400" b="1"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数据安全：数据所有权实际上归应用所有</a:t>
            </a:r>
            <a:endParaRPr kumimoji="1" lang="en-US" altLang="zh-CN" sz="1400"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利益分配：创作者和平台怎么分配利益？（前期平台让利，后期收割利益）</a:t>
            </a:r>
            <a:endParaRPr kumimoji="1" lang="en-US" altLang="zh-CN" sz="1400"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话语权的垄断：平台可以随意处置用户的内容</a:t>
            </a:r>
            <a:endParaRPr kumimoji="1" lang="en-US" altLang="zh-CN" sz="1400"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endParaRPr kumimoji="1" lang="en-US" altLang="zh-CN" sz="1400" dirty="0">
              <a:latin typeface="DengXian" panose="02010600030101010101" pitchFamily="2" charset="-122"/>
              <a:ea typeface="DengXian" panose="02010600030101010101" pitchFamily="2" charset="-122"/>
            </a:endParaRPr>
          </a:p>
        </p:txBody>
      </p:sp>
      <p:sp>
        <p:nvSpPr>
          <p:cNvPr id="20" name="文本框 25">
            <a:extLst>
              <a:ext uri="{FF2B5EF4-FFF2-40B4-BE49-F238E27FC236}">
                <a16:creationId xmlns:a16="http://schemas.microsoft.com/office/drawing/2014/main" id="{ACFAE1B4-3B08-D367-FF08-EE4B57120ED5}"/>
              </a:ext>
            </a:extLst>
          </p:cNvPr>
          <p:cNvSpPr txBox="1">
            <a:spLocks noChangeArrowheads="1"/>
          </p:cNvSpPr>
          <p:nvPr/>
        </p:nvSpPr>
        <p:spPr bwMode="auto">
          <a:xfrm>
            <a:off x="3641344" y="830697"/>
            <a:ext cx="36422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indent="457200"/>
            <a:r>
              <a:rPr lang="zh-CN" altLang="en-US" sz="1400" b="1" dirty="0">
                <a:solidFill>
                  <a:srgbClr val="FF0000"/>
                </a:solidFill>
                <a:latin typeface="微软雅黑" panose="020B0503020204020204" pitchFamily="34" charset="-122"/>
                <a:ea typeface="微软雅黑" panose="020B0503020204020204" pitchFamily="34" charset="-122"/>
              </a:rPr>
              <a:t>回想软件工程课的内容</a:t>
            </a:r>
          </a:p>
        </p:txBody>
      </p:sp>
    </p:spTree>
    <p:extLst>
      <p:ext uri="{BB962C8B-B14F-4D97-AF65-F5344CB8AC3E}">
        <p14:creationId xmlns:p14="http://schemas.microsoft.com/office/powerpoint/2010/main" val="1528344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合约结构：枚举</a:t>
            </a:r>
          </a:p>
        </p:txBody>
      </p:sp>
      <p:pic>
        <p:nvPicPr>
          <p:cNvPr id="5" name="图片 4">
            <a:extLst>
              <a:ext uri="{FF2B5EF4-FFF2-40B4-BE49-F238E27FC236}">
                <a16:creationId xmlns:a16="http://schemas.microsoft.com/office/drawing/2014/main" id="{DEEB9F60-2681-4C0B-B3CD-3413F7658240}"/>
              </a:ext>
            </a:extLst>
          </p:cNvPr>
          <p:cNvPicPr>
            <a:picLocks noChangeAspect="1"/>
          </p:cNvPicPr>
          <p:nvPr/>
        </p:nvPicPr>
        <p:blipFill>
          <a:blip r:embed="rId3"/>
          <a:stretch>
            <a:fillRect/>
          </a:stretch>
        </p:blipFill>
        <p:spPr>
          <a:xfrm>
            <a:off x="782637" y="1708629"/>
            <a:ext cx="6562725" cy="1590675"/>
          </a:xfrm>
          <a:prstGeom prst="rect">
            <a:avLst/>
          </a:prstGeom>
        </p:spPr>
      </p:pic>
    </p:spTree>
    <p:extLst>
      <p:ext uri="{BB962C8B-B14F-4D97-AF65-F5344CB8AC3E}">
        <p14:creationId xmlns:p14="http://schemas.microsoft.com/office/powerpoint/2010/main" val="2090731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9E7EF-2FFC-2EB6-7CD7-29912049BC79}"/>
              </a:ext>
            </a:extLst>
          </p:cNvPr>
          <p:cNvSpPr>
            <a:spLocks noGrp="1"/>
          </p:cNvSpPr>
          <p:nvPr>
            <p:ph type="title"/>
          </p:nvPr>
        </p:nvSpPr>
        <p:spPr/>
        <p:txBody>
          <a:bodyPr/>
          <a:lstStyle/>
          <a:p>
            <a:r>
              <a:rPr lang="zh-CN" altLang="en-US" noProof="1"/>
              <a:t>合约结构：错误</a:t>
            </a:r>
            <a:endParaRPr kumimoji="1" lang="zh-CN" altLang="en-US" dirty="0"/>
          </a:p>
        </p:txBody>
      </p:sp>
      <p:pic>
        <p:nvPicPr>
          <p:cNvPr id="4" name="图片 3">
            <a:extLst>
              <a:ext uri="{FF2B5EF4-FFF2-40B4-BE49-F238E27FC236}">
                <a16:creationId xmlns:a16="http://schemas.microsoft.com/office/drawing/2014/main" id="{5B486A3A-6305-13C9-07FA-FA6C2F7DAA47}"/>
              </a:ext>
            </a:extLst>
          </p:cNvPr>
          <p:cNvPicPr>
            <a:picLocks noChangeAspect="1"/>
          </p:cNvPicPr>
          <p:nvPr/>
        </p:nvPicPr>
        <p:blipFill>
          <a:blip r:embed="rId2"/>
          <a:stretch>
            <a:fillRect/>
          </a:stretch>
        </p:blipFill>
        <p:spPr>
          <a:xfrm>
            <a:off x="1555416" y="868259"/>
            <a:ext cx="5017168" cy="3008415"/>
          </a:xfrm>
          <a:prstGeom prst="rect">
            <a:avLst/>
          </a:prstGeom>
        </p:spPr>
      </p:pic>
    </p:spTree>
    <p:extLst>
      <p:ext uri="{BB962C8B-B14F-4D97-AF65-F5344CB8AC3E}">
        <p14:creationId xmlns:p14="http://schemas.microsoft.com/office/powerpoint/2010/main" val="1759347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控制流</a:t>
            </a:r>
          </a:p>
        </p:txBody>
      </p:sp>
      <p:sp>
        <p:nvSpPr>
          <p:cNvPr id="3" name="文本框 25">
            <a:extLst>
              <a:ext uri="{FF2B5EF4-FFF2-40B4-BE49-F238E27FC236}">
                <a16:creationId xmlns:a16="http://schemas.microsoft.com/office/drawing/2014/main" id="{142248BB-C384-8B8E-4213-62DC468CD5AA}"/>
              </a:ext>
            </a:extLst>
          </p:cNvPr>
          <p:cNvSpPr txBox="1">
            <a:spLocks noChangeArrowheads="1"/>
          </p:cNvSpPr>
          <p:nvPr/>
        </p:nvSpPr>
        <p:spPr bwMode="auto">
          <a:xfrm>
            <a:off x="779577" y="1006251"/>
            <a:ext cx="656884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控制流：</a:t>
            </a:r>
            <a:endParaRPr lang="en-US" altLang="zh-CN" sz="14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b="1" dirty="0" err="1">
                <a:latin typeface="微软雅黑" panose="020B0503020204020204" pitchFamily="34" charset="-122"/>
                <a:ea typeface="微软雅黑" panose="020B0503020204020204" pitchFamily="34" charset="-122"/>
              </a:rPr>
              <a:t>if,else</a:t>
            </a:r>
            <a:endParaRPr lang="en-US" altLang="zh-CN" sz="14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b="1" dirty="0" err="1">
                <a:latin typeface="微软雅黑" panose="020B0503020204020204" pitchFamily="34" charset="-122"/>
                <a:ea typeface="微软雅黑" panose="020B0503020204020204" pitchFamily="34" charset="-122"/>
              </a:rPr>
              <a:t>while,do,for</a:t>
            </a:r>
            <a:endParaRPr lang="en-US" altLang="zh-CN" sz="14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b="1" dirty="0" err="1">
                <a:latin typeface="微软雅黑" panose="020B0503020204020204" pitchFamily="34" charset="-122"/>
                <a:ea typeface="微软雅黑" panose="020B0503020204020204" pitchFamily="34" charset="-122"/>
              </a:rPr>
              <a:t>break,continue</a:t>
            </a:r>
            <a:endParaRPr lang="en-US" altLang="zh-CN" sz="14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return</a:t>
            </a:r>
          </a:p>
        </p:txBody>
      </p:sp>
    </p:spTree>
    <p:extLst>
      <p:ext uri="{BB962C8B-B14F-4D97-AF65-F5344CB8AC3E}">
        <p14:creationId xmlns:p14="http://schemas.microsoft.com/office/powerpoint/2010/main" val="3542222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类型系统</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852681" y="1486162"/>
            <a:ext cx="6422637" cy="167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是一种静态类型的语言，所有变量都需要指定类型</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的类型分为以下几类</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Value Type</a:t>
            </a:r>
            <a:r>
              <a:rPr lang="zh-CN" altLang="en-US" sz="1400" dirty="0">
                <a:latin typeface="微软雅黑" panose="020B0503020204020204" pitchFamily="34" charset="-122"/>
                <a:ea typeface="微软雅黑" panose="020B0503020204020204" pitchFamily="34" charset="-122"/>
              </a:rPr>
              <a:t>：所有的函数调用或者赋值都是通过值拷贝的方式</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Reference Type</a:t>
            </a:r>
            <a:r>
              <a:rPr lang="zh-CN" altLang="en-US" sz="1400" dirty="0">
                <a:latin typeface="微软雅黑" panose="020B0503020204020204" pitchFamily="34" charset="-122"/>
                <a:ea typeface="微软雅黑" panose="020B0503020204020204" pitchFamily="34" charset="-122"/>
              </a:rPr>
              <a:t>：同一个变量可以拥有若个引用值，每一个引用类型变量必须显式地定义该变量的数据位置</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5994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类型：</a:t>
            </a:r>
            <a:r>
              <a:rPr lang="en-US" altLang="zh-CN" noProof="1"/>
              <a:t>Value Types</a:t>
            </a:r>
            <a:r>
              <a:rPr lang="zh-CN" altLang="en-US" noProof="1"/>
              <a:t>值类型</a:t>
            </a:r>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extLst>
              <p:ext uri="{D42A27DB-BD31-4B8C-83A1-F6EECF244321}">
                <p14:modId xmlns:p14="http://schemas.microsoft.com/office/powerpoint/2010/main" val="2827445935"/>
              </p:ext>
            </p:extLst>
          </p:nvPr>
        </p:nvGraphicFramePr>
        <p:xfrm>
          <a:off x="1354667" y="905081"/>
          <a:ext cx="5418666" cy="3476232"/>
        </p:xfrm>
        <a:graphic>
          <a:graphicData uri="http://schemas.openxmlformats.org/drawingml/2006/table">
            <a:tbl>
              <a:tblPr firstRow="1" bandRow="1">
                <a:tableStyleId>{5C22544A-7EE6-4342-B048-85BDC9FD1C3A}</a:tableStyleId>
              </a:tblPr>
              <a:tblGrid>
                <a:gridCol w="1806222">
                  <a:extLst>
                    <a:ext uri="{9D8B030D-6E8A-4147-A177-3AD203B41FA5}">
                      <a16:colId xmlns:a16="http://schemas.microsoft.com/office/drawing/2014/main" val="2731296362"/>
                    </a:ext>
                  </a:extLst>
                </a:gridCol>
                <a:gridCol w="1806222">
                  <a:extLst>
                    <a:ext uri="{9D8B030D-6E8A-4147-A177-3AD203B41FA5}">
                      <a16:colId xmlns:a16="http://schemas.microsoft.com/office/drawing/2014/main" val="3671528623"/>
                    </a:ext>
                  </a:extLst>
                </a:gridCol>
                <a:gridCol w="1806222">
                  <a:extLst>
                    <a:ext uri="{9D8B030D-6E8A-4147-A177-3AD203B41FA5}">
                      <a16:colId xmlns:a16="http://schemas.microsoft.com/office/drawing/2014/main" val="2827143545"/>
                    </a:ext>
                  </a:extLst>
                </a:gridCol>
              </a:tblGrid>
              <a:tr h="336036">
                <a:tc>
                  <a:txBody>
                    <a:bodyPr/>
                    <a:lstStyle/>
                    <a:p>
                      <a:pPr algn="ctr"/>
                      <a:r>
                        <a:rPr lang="zh-CN" altLang="en-US" sz="1600" dirty="0"/>
                        <a:t>类型</a:t>
                      </a:r>
                    </a:p>
                  </a:txBody>
                  <a:tcPr/>
                </a:tc>
                <a:tc>
                  <a:txBody>
                    <a:bodyPr/>
                    <a:lstStyle/>
                    <a:p>
                      <a:pPr algn="ctr"/>
                      <a:r>
                        <a:rPr lang="zh-CN" altLang="en-US" sz="1600" dirty="0"/>
                        <a:t>关键字</a:t>
                      </a:r>
                    </a:p>
                  </a:txBody>
                  <a:tcPr/>
                </a:tc>
                <a:tc>
                  <a:txBody>
                    <a:bodyPr/>
                    <a:lstStyle/>
                    <a:p>
                      <a:pPr algn="ctr"/>
                      <a:r>
                        <a:rPr lang="zh-CN" altLang="en-US" sz="1600" dirty="0"/>
                        <a:t>说明</a:t>
                      </a:r>
                    </a:p>
                  </a:txBody>
                  <a:tcPr/>
                </a:tc>
                <a:extLst>
                  <a:ext uri="{0D108BD9-81ED-4DB2-BD59-A6C34878D82A}">
                    <a16:rowId xmlns:a16="http://schemas.microsoft.com/office/drawing/2014/main" val="2026908619"/>
                  </a:ext>
                </a:extLst>
              </a:tr>
              <a:tr h="745724">
                <a:tc>
                  <a:txBody>
                    <a:bodyPr/>
                    <a:lstStyle/>
                    <a:p>
                      <a:pPr algn="ctr"/>
                      <a:r>
                        <a:rPr lang="en-US" altLang="zh-CN" sz="1600" dirty="0"/>
                        <a:t>Boolean</a:t>
                      </a:r>
                      <a:endParaRPr lang="zh-CN" altLang="en-US" sz="1600" dirty="0"/>
                    </a:p>
                  </a:txBody>
                  <a:tcPr/>
                </a:tc>
                <a:tc>
                  <a:txBody>
                    <a:bodyPr/>
                    <a:lstStyle/>
                    <a:p>
                      <a:pPr algn="ctr"/>
                      <a:r>
                        <a:rPr lang="en-US" altLang="zh-CN" sz="1600" dirty="0"/>
                        <a:t>bool</a:t>
                      </a:r>
                      <a:endParaRPr lang="zh-CN" altLang="en-US" sz="1600" dirty="0"/>
                    </a:p>
                  </a:txBody>
                  <a:tcPr/>
                </a:tc>
                <a:tc>
                  <a:txBody>
                    <a:bodyPr/>
                    <a:lstStyle/>
                    <a:p>
                      <a:pPr algn="ctr"/>
                      <a:r>
                        <a:rPr lang="en-US" altLang="zh-CN" sz="1600" dirty="0"/>
                        <a:t>true/false</a:t>
                      </a:r>
                      <a:r>
                        <a:rPr lang="zh-CN" altLang="en-US" sz="1600" dirty="0"/>
                        <a:t>，可以进行基本的运算，遵循短路原则</a:t>
                      </a:r>
                    </a:p>
                  </a:txBody>
                  <a:tcPr/>
                </a:tc>
                <a:extLst>
                  <a:ext uri="{0D108BD9-81ED-4DB2-BD59-A6C34878D82A}">
                    <a16:rowId xmlns:a16="http://schemas.microsoft.com/office/drawing/2014/main" val="2423391017"/>
                  </a:ext>
                </a:extLst>
              </a:tr>
              <a:tr h="745724">
                <a:tc>
                  <a:txBody>
                    <a:bodyPr/>
                    <a:lstStyle/>
                    <a:p>
                      <a:pPr algn="ctr"/>
                      <a:r>
                        <a:rPr lang="en-US" altLang="zh-CN" sz="1600" dirty="0"/>
                        <a:t>Integer</a:t>
                      </a:r>
                      <a:endParaRPr lang="zh-CN" altLang="en-US" sz="1600" dirty="0"/>
                    </a:p>
                  </a:txBody>
                  <a:tcPr/>
                </a:tc>
                <a:tc>
                  <a:txBody>
                    <a:bodyPr/>
                    <a:lstStyle/>
                    <a:p>
                      <a:pPr algn="ctr"/>
                      <a:r>
                        <a:rPr lang="en-US" altLang="zh-CN" sz="1600" dirty="0" err="1"/>
                        <a:t>uintX,intX</a:t>
                      </a:r>
                      <a:endParaRPr lang="zh-CN" altLang="en-US" sz="1600" dirty="0"/>
                    </a:p>
                  </a:txBody>
                  <a:tcPr/>
                </a:tc>
                <a:tc>
                  <a:txBody>
                    <a:bodyPr/>
                    <a:lstStyle/>
                    <a:p>
                      <a:pPr algn="ctr"/>
                      <a:r>
                        <a:rPr lang="en-US" altLang="zh-CN" sz="1600" dirty="0"/>
                        <a:t>X</a:t>
                      </a:r>
                      <a:r>
                        <a:rPr lang="zh-CN" altLang="en-US" sz="1600" dirty="0"/>
                        <a:t>表示位数，</a:t>
                      </a:r>
                      <a:r>
                        <a:rPr lang="en-US" altLang="zh-CN" sz="1600" dirty="0"/>
                        <a:t>X</a:t>
                      </a:r>
                      <a:r>
                        <a:rPr lang="zh-CN" altLang="en-US" sz="1600" dirty="0"/>
                        <a:t>为</a:t>
                      </a:r>
                      <a:r>
                        <a:rPr lang="en-US" altLang="zh-CN" sz="1600" dirty="0"/>
                        <a:t>8</a:t>
                      </a:r>
                      <a:r>
                        <a:rPr lang="zh-CN" altLang="en-US" sz="1600" dirty="0"/>
                        <a:t>的倍数，最大为</a:t>
                      </a:r>
                      <a:r>
                        <a:rPr lang="en-US" altLang="zh-CN" sz="1600" dirty="0"/>
                        <a:t>256</a:t>
                      </a:r>
                      <a:endParaRPr lang="zh-CN" altLang="en-US" sz="1600" dirty="0"/>
                    </a:p>
                  </a:txBody>
                  <a:tcPr/>
                </a:tc>
                <a:extLst>
                  <a:ext uri="{0D108BD9-81ED-4DB2-BD59-A6C34878D82A}">
                    <a16:rowId xmlns:a16="http://schemas.microsoft.com/office/drawing/2014/main" val="4124238220"/>
                  </a:ext>
                </a:extLst>
              </a:tr>
              <a:tr h="524768">
                <a:tc>
                  <a:txBody>
                    <a:bodyPr/>
                    <a:lstStyle/>
                    <a:p>
                      <a:pPr algn="ctr"/>
                      <a:r>
                        <a:rPr lang="en-US" altLang="zh-CN" sz="1600" dirty="0"/>
                        <a:t>Address</a:t>
                      </a:r>
                      <a:endParaRPr lang="zh-CN" altLang="en-US" sz="1600" dirty="0"/>
                    </a:p>
                  </a:txBody>
                  <a:tcPr/>
                </a:tc>
                <a:tc>
                  <a:txBody>
                    <a:bodyPr/>
                    <a:lstStyle/>
                    <a:p>
                      <a:pPr algn="ctr"/>
                      <a:r>
                        <a:rPr lang="en-US" altLang="zh-CN" sz="1600" dirty="0"/>
                        <a:t>address, address payable</a:t>
                      </a:r>
                      <a:endParaRPr lang="zh-CN" altLang="en-US" sz="1600" dirty="0"/>
                    </a:p>
                  </a:txBody>
                  <a:tcPr/>
                </a:tc>
                <a:tc>
                  <a:txBody>
                    <a:bodyPr/>
                    <a:lstStyle/>
                    <a:p>
                      <a:pPr algn="ctr"/>
                      <a:r>
                        <a:rPr lang="en-US" altLang="zh-CN" sz="1600" dirty="0"/>
                        <a:t>20byte</a:t>
                      </a:r>
                      <a:endParaRPr lang="zh-CN" altLang="en-US" sz="1600" dirty="0"/>
                    </a:p>
                  </a:txBody>
                  <a:tcPr/>
                </a:tc>
                <a:extLst>
                  <a:ext uri="{0D108BD9-81ED-4DB2-BD59-A6C34878D82A}">
                    <a16:rowId xmlns:a16="http://schemas.microsoft.com/office/drawing/2014/main" val="2544402672"/>
                  </a:ext>
                </a:extLst>
              </a:tr>
              <a:tr h="524768">
                <a:tc>
                  <a:txBody>
                    <a:bodyPr/>
                    <a:lstStyle/>
                    <a:p>
                      <a:pPr algn="ctr"/>
                      <a:r>
                        <a:rPr lang="zh-CN" altLang="en-US" sz="1600" dirty="0"/>
                        <a:t>固定大小字节数组</a:t>
                      </a:r>
                    </a:p>
                  </a:txBody>
                  <a:tcPr/>
                </a:tc>
                <a:tc>
                  <a:txBody>
                    <a:bodyPr/>
                    <a:lstStyle/>
                    <a:p>
                      <a:pPr algn="ctr"/>
                      <a:r>
                        <a:rPr lang="en-US" altLang="zh-CN" sz="1600" dirty="0"/>
                        <a:t>bytes1,bytes2,….,bytes32</a:t>
                      </a:r>
                      <a:endParaRPr lang="zh-CN" altLang="en-US" sz="1600" dirty="0"/>
                    </a:p>
                  </a:txBody>
                  <a:tcPr/>
                </a:tc>
                <a:tc>
                  <a:txBody>
                    <a:bodyPr/>
                    <a:lstStyle/>
                    <a:p>
                      <a:pPr algn="ctr"/>
                      <a:r>
                        <a:rPr lang="en-US" altLang="zh-CN" sz="1600" dirty="0"/>
                        <a:t>byte</a:t>
                      </a:r>
                      <a:r>
                        <a:rPr lang="zh-CN" altLang="en-US" sz="1600" dirty="0"/>
                        <a:t>表示为</a:t>
                      </a:r>
                      <a:r>
                        <a:rPr lang="en-US" altLang="zh-CN" sz="1600" dirty="0"/>
                        <a:t>bytes1(</a:t>
                      </a:r>
                      <a:r>
                        <a:rPr lang="zh-CN" altLang="en-US" sz="1600" dirty="0"/>
                        <a:t>已废除</a:t>
                      </a:r>
                      <a:r>
                        <a:rPr lang="en-US" altLang="zh-CN" sz="1600" dirty="0"/>
                        <a:t>)</a:t>
                      </a:r>
                      <a:endParaRPr lang="zh-CN" altLang="en-US" sz="1600" dirty="0"/>
                    </a:p>
                  </a:txBody>
                  <a:tcPr/>
                </a:tc>
                <a:extLst>
                  <a:ext uri="{0D108BD9-81ED-4DB2-BD59-A6C34878D82A}">
                    <a16:rowId xmlns:a16="http://schemas.microsoft.com/office/drawing/2014/main" val="1119694229"/>
                  </a:ext>
                </a:extLst>
              </a:tr>
              <a:tr h="336036">
                <a:tc>
                  <a:txBody>
                    <a:bodyPr/>
                    <a:lstStyle/>
                    <a:p>
                      <a:pPr algn="ctr"/>
                      <a:r>
                        <a:rPr lang="en-US" altLang="zh-CN" sz="1600" dirty="0"/>
                        <a:t>Enum</a:t>
                      </a:r>
                      <a:endParaRPr lang="zh-CN" altLang="en-US" sz="1600" dirty="0"/>
                    </a:p>
                  </a:txBody>
                  <a:tcPr/>
                </a:tc>
                <a:tc>
                  <a:txBody>
                    <a:bodyPr/>
                    <a:lstStyle/>
                    <a:p>
                      <a:pPr algn="ctr"/>
                      <a:r>
                        <a:rPr lang="en-US" altLang="zh-CN" sz="1600" dirty="0" err="1"/>
                        <a:t>enum</a:t>
                      </a:r>
                      <a:r>
                        <a:rPr lang="en-US" altLang="zh-CN" sz="1600" dirty="0"/>
                        <a:t> Type{A,B,C}</a:t>
                      </a:r>
                      <a:endParaRPr lang="zh-CN" altLang="en-US" sz="1600" dirty="0"/>
                    </a:p>
                  </a:txBody>
                  <a:tcPr/>
                </a:tc>
                <a:tc>
                  <a:txBody>
                    <a:bodyPr/>
                    <a:lstStyle/>
                    <a:p>
                      <a:pPr algn="ctr"/>
                      <a:r>
                        <a:rPr lang="en-US" altLang="zh-CN" sz="1600" dirty="0"/>
                        <a:t>-</a:t>
                      </a:r>
                      <a:endParaRPr lang="zh-CN" altLang="en-US" sz="1600" dirty="0"/>
                    </a:p>
                  </a:txBody>
                  <a:tcPr/>
                </a:tc>
                <a:extLst>
                  <a:ext uri="{0D108BD9-81ED-4DB2-BD59-A6C34878D82A}">
                    <a16:rowId xmlns:a16="http://schemas.microsoft.com/office/drawing/2014/main" val="3735139855"/>
                  </a:ext>
                </a:extLst>
              </a:tr>
            </a:tbl>
          </a:graphicData>
        </a:graphic>
      </p:graphicFrame>
    </p:spTree>
    <p:extLst>
      <p:ext uri="{BB962C8B-B14F-4D97-AF65-F5344CB8AC3E}">
        <p14:creationId xmlns:p14="http://schemas.microsoft.com/office/powerpoint/2010/main" val="810960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Value Types – </a:t>
            </a:r>
            <a:r>
              <a:rPr lang="zh-CN" altLang="en-US" noProof="1"/>
              <a:t>区分</a:t>
            </a:r>
          </a:p>
        </p:txBody>
      </p:sp>
      <p:sp>
        <p:nvSpPr>
          <p:cNvPr id="4" name="文本框 25">
            <a:extLst>
              <a:ext uri="{FF2B5EF4-FFF2-40B4-BE49-F238E27FC236}">
                <a16:creationId xmlns:a16="http://schemas.microsoft.com/office/drawing/2014/main" id="{44EA00D9-C493-4C96-8C5D-A8E3E161C97D}"/>
              </a:ext>
            </a:extLst>
          </p:cNvPr>
          <p:cNvSpPr txBox="1">
            <a:spLocks noChangeArrowheads="1"/>
          </p:cNvSpPr>
          <p:nvPr/>
        </p:nvSpPr>
        <p:spPr bwMode="auto">
          <a:xfrm>
            <a:off x="1761590" y="1013127"/>
            <a:ext cx="46048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600" dirty="0">
                <a:latin typeface="+mn-ea"/>
                <a:ea typeface="+mn-ea"/>
              </a:rPr>
              <a:t>区别</a:t>
            </a:r>
            <a:r>
              <a:rPr lang="en-US" altLang="zh-CN" sz="1600" dirty="0">
                <a:latin typeface="+mn-ea"/>
                <a:ea typeface="+mn-ea"/>
              </a:rPr>
              <a:t>bytes</a:t>
            </a:r>
            <a:r>
              <a:rPr lang="zh-CN" altLang="en-US" sz="1600" dirty="0">
                <a:latin typeface="+mn-ea"/>
                <a:ea typeface="+mn-ea"/>
              </a:rPr>
              <a:t>和</a:t>
            </a:r>
            <a:r>
              <a:rPr lang="en-US" altLang="zh-CN" sz="1600" dirty="0">
                <a:latin typeface="+mn-ea"/>
                <a:ea typeface="+mn-ea"/>
              </a:rPr>
              <a:t>byte</a:t>
            </a:r>
          </a:p>
          <a:p>
            <a:pPr marL="285750" indent="-285750">
              <a:buFont typeface="Arial" panose="020B0604020202020204" pitchFamily="34" charset="0"/>
              <a:buChar char="•"/>
            </a:pPr>
            <a:r>
              <a:rPr lang="en-US" altLang="zh-CN" sz="1600" dirty="0">
                <a:latin typeface="+mn-ea"/>
                <a:ea typeface="+mn-ea"/>
              </a:rPr>
              <a:t>Bytes</a:t>
            </a:r>
            <a:r>
              <a:rPr lang="zh-CN" altLang="en-US" sz="1600" dirty="0">
                <a:latin typeface="+mn-ea"/>
                <a:ea typeface="+mn-ea"/>
              </a:rPr>
              <a:t>和</a:t>
            </a:r>
            <a:r>
              <a:rPr lang="en-US" altLang="zh-CN" sz="1600" dirty="0">
                <a:latin typeface="+mn-ea"/>
                <a:ea typeface="+mn-ea"/>
              </a:rPr>
              <a:t>string</a:t>
            </a:r>
            <a:r>
              <a:rPr lang="zh-CN" altLang="en-US" sz="1600" dirty="0">
                <a:latin typeface="+mn-ea"/>
                <a:ea typeface="+mn-ea"/>
              </a:rPr>
              <a:t>不是</a:t>
            </a:r>
            <a:r>
              <a:rPr lang="en-US" altLang="zh-CN" sz="1600" dirty="0">
                <a:latin typeface="+mn-ea"/>
                <a:ea typeface="+mn-ea"/>
              </a:rPr>
              <a:t>value</a:t>
            </a:r>
            <a:r>
              <a:rPr lang="zh-CN" altLang="en-US" sz="1600" dirty="0">
                <a:latin typeface="+mn-ea"/>
                <a:ea typeface="+mn-ea"/>
              </a:rPr>
              <a:t> </a:t>
            </a:r>
            <a:r>
              <a:rPr lang="en-US" altLang="zh-CN" sz="1600" dirty="0">
                <a:latin typeface="+mn-ea"/>
                <a:ea typeface="+mn-ea"/>
              </a:rPr>
              <a:t>Type</a:t>
            </a:r>
            <a:r>
              <a:rPr lang="zh-CN" altLang="en-US" sz="1600" dirty="0">
                <a:latin typeface="+mn-ea"/>
                <a:ea typeface="+mn-ea"/>
              </a:rPr>
              <a:t>！！！</a:t>
            </a:r>
            <a:endParaRPr lang="en-US" altLang="zh-CN" sz="1600" dirty="0">
              <a:latin typeface="+mn-ea"/>
              <a:ea typeface="+mn-ea"/>
            </a:endParaRPr>
          </a:p>
        </p:txBody>
      </p:sp>
      <p:pic>
        <p:nvPicPr>
          <p:cNvPr id="5" name="图片 4">
            <a:extLst>
              <a:ext uri="{FF2B5EF4-FFF2-40B4-BE49-F238E27FC236}">
                <a16:creationId xmlns:a16="http://schemas.microsoft.com/office/drawing/2014/main" id="{FC0A95A4-873F-3D6A-B2FC-F06028799E3E}"/>
              </a:ext>
            </a:extLst>
          </p:cNvPr>
          <p:cNvPicPr>
            <a:picLocks noChangeAspect="1"/>
          </p:cNvPicPr>
          <p:nvPr/>
        </p:nvPicPr>
        <p:blipFill>
          <a:blip r:embed="rId3"/>
          <a:stretch>
            <a:fillRect/>
          </a:stretch>
        </p:blipFill>
        <p:spPr>
          <a:xfrm>
            <a:off x="1084385" y="1932120"/>
            <a:ext cx="5451231" cy="1419489"/>
          </a:xfrm>
          <a:prstGeom prst="rect">
            <a:avLst/>
          </a:prstGeom>
        </p:spPr>
      </p:pic>
    </p:spTree>
    <p:extLst>
      <p:ext uri="{BB962C8B-B14F-4D97-AF65-F5344CB8AC3E}">
        <p14:creationId xmlns:p14="http://schemas.microsoft.com/office/powerpoint/2010/main" val="4033224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Value Types – uint/int</a:t>
            </a:r>
            <a:endParaRPr lang="zh-CN" altLang="en-US" noProof="1"/>
          </a:p>
        </p:txBody>
      </p:sp>
      <p:sp>
        <p:nvSpPr>
          <p:cNvPr id="4" name="文本框 25">
            <a:extLst>
              <a:ext uri="{FF2B5EF4-FFF2-40B4-BE49-F238E27FC236}">
                <a16:creationId xmlns:a16="http://schemas.microsoft.com/office/drawing/2014/main" id="{44EA00D9-C493-4C96-8C5D-A8E3E161C97D}"/>
              </a:ext>
            </a:extLst>
          </p:cNvPr>
          <p:cNvSpPr txBox="1">
            <a:spLocks noChangeArrowheads="1"/>
          </p:cNvSpPr>
          <p:nvPr/>
        </p:nvSpPr>
        <p:spPr bwMode="auto">
          <a:xfrm>
            <a:off x="1542134" y="749781"/>
            <a:ext cx="50196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600" b="0" i="0" dirty="0">
                <a:solidFill>
                  <a:srgbClr val="404040"/>
                </a:solidFill>
                <a:effectLst/>
                <a:latin typeface="+mn-ea"/>
                <a:ea typeface="+mn-ea"/>
              </a:rPr>
              <a:t>支持关键字 </a:t>
            </a:r>
            <a:r>
              <a:rPr lang="en" altLang="zh-CN" sz="1600" dirty="0">
                <a:effectLst/>
                <a:latin typeface="+mn-ea"/>
                <a:ea typeface="+mn-ea"/>
              </a:rPr>
              <a:t>uint8</a:t>
            </a:r>
            <a:r>
              <a:rPr lang="en" altLang="zh-CN" sz="1600" b="0" i="0" dirty="0">
                <a:solidFill>
                  <a:srgbClr val="404040"/>
                </a:solidFill>
                <a:effectLst/>
                <a:latin typeface="+mn-ea"/>
                <a:ea typeface="+mn-ea"/>
              </a:rPr>
              <a:t> </a:t>
            </a:r>
            <a:r>
              <a:rPr lang="zh-CN" altLang="en-US" sz="1600" b="0" i="0" dirty="0">
                <a:solidFill>
                  <a:srgbClr val="404040"/>
                </a:solidFill>
                <a:effectLst/>
                <a:latin typeface="+mn-ea"/>
                <a:ea typeface="+mn-ea"/>
              </a:rPr>
              <a:t>到 </a:t>
            </a:r>
            <a:r>
              <a:rPr lang="en" altLang="zh-CN" sz="1600" dirty="0">
                <a:effectLst/>
                <a:latin typeface="+mn-ea"/>
                <a:ea typeface="+mn-ea"/>
              </a:rPr>
              <a:t>uint256</a:t>
            </a:r>
            <a:r>
              <a:rPr lang="en" altLang="zh-CN" sz="1600" b="0" i="0" dirty="0">
                <a:solidFill>
                  <a:srgbClr val="404040"/>
                </a:solidFill>
                <a:effectLst/>
                <a:latin typeface="+mn-ea"/>
                <a:ea typeface="+mn-ea"/>
              </a:rPr>
              <a:t> </a:t>
            </a:r>
            <a:r>
              <a:rPr lang="zh-CN" altLang="en" sz="1600" b="0" i="0" dirty="0">
                <a:solidFill>
                  <a:srgbClr val="404040"/>
                </a:solidFill>
                <a:effectLst/>
                <a:latin typeface="+mn-ea"/>
                <a:ea typeface="+mn-ea"/>
              </a:rPr>
              <a:t>（</a:t>
            </a:r>
            <a:r>
              <a:rPr lang="zh-CN" altLang="en-US" sz="1600" b="0" i="0" dirty="0">
                <a:solidFill>
                  <a:srgbClr val="404040"/>
                </a:solidFill>
                <a:effectLst/>
                <a:latin typeface="+mn-ea"/>
                <a:ea typeface="+mn-ea"/>
              </a:rPr>
              <a:t>无符号，从 </a:t>
            </a:r>
            <a:r>
              <a:rPr lang="en-US" altLang="zh-CN" sz="1600" b="0" i="0" dirty="0">
                <a:solidFill>
                  <a:srgbClr val="404040"/>
                </a:solidFill>
                <a:effectLst/>
                <a:latin typeface="+mn-ea"/>
                <a:ea typeface="+mn-ea"/>
              </a:rPr>
              <a:t>8 </a:t>
            </a:r>
            <a:r>
              <a:rPr lang="zh-CN" altLang="en-US" sz="1600" b="0" i="0" dirty="0">
                <a:solidFill>
                  <a:srgbClr val="404040"/>
                </a:solidFill>
                <a:effectLst/>
                <a:latin typeface="+mn-ea"/>
                <a:ea typeface="+mn-ea"/>
              </a:rPr>
              <a:t>位到 </a:t>
            </a:r>
            <a:r>
              <a:rPr lang="en-US" altLang="zh-CN" sz="1600" b="0" i="0" dirty="0">
                <a:solidFill>
                  <a:srgbClr val="404040"/>
                </a:solidFill>
                <a:effectLst/>
                <a:latin typeface="+mn-ea"/>
                <a:ea typeface="+mn-ea"/>
              </a:rPr>
              <a:t>256 </a:t>
            </a:r>
            <a:r>
              <a:rPr lang="zh-CN" altLang="en-US" sz="1600" b="0" i="0" dirty="0">
                <a:solidFill>
                  <a:srgbClr val="404040"/>
                </a:solidFill>
                <a:effectLst/>
                <a:latin typeface="+mn-ea"/>
                <a:ea typeface="+mn-ea"/>
              </a:rPr>
              <a:t>位）以及 </a:t>
            </a:r>
            <a:r>
              <a:rPr lang="en" altLang="zh-CN" sz="1600" dirty="0">
                <a:effectLst/>
                <a:latin typeface="+mn-ea"/>
                <a:ea typeface="+mn-ea"/>
              </a:rPr>
              <a:t>int8</a:t>
            </a:r>
            <a:r>
              <a:rPr lang="en" altLang="zh-CN" sz="1600" b="0" i="0" dirty="0">
                <a:solidFill>
                  <a:srgbClr val="404040"/>
                </a:solidFill>
                <a:effectLst/>
                <a:latin typeface="+mn-ea"/>
                <a:ea typeface="+mn-ea"/>
              </a:rPr>
              <a:t> </a:t>
            </a:r>
            <a:r>
              <a:rPr lang="zh-CN" altLang="en-US" sz="1600" b="0" i="0" dirty="0">
                <a:solidFill>
                  <a:srgbClr val="404040"/>
                </a:solidFill>
                <a:effectLst/>
                <a:latin typeface="+mn-ea"/>
                <a:ea typeface="+mn-ea"/>
              </a:rPr>
              <a:t>到 </a:t>
            </a:r>
            <a:r>
              <a:rPr lang="en" altLang="zh-CN" sz="1600" dirty="0">
                <a:effectLst/>
                <a:latin typeface="+mn-ea"/>
                <a:ea typeface="+mn-ea"/>
              </a:rPr>
              <a:t>int256</a:t>
            </a:r>
            <a:r>
              <a:rPr lang="zh-CN" altLang="en" sz="1600" b="0" i="0" dirty="0">
                <a:solidFill>
                  <a:srgbClr val="404040"/>
                </a:solidFill>
                <a:effectLst/>
                <a:latin typeface="+mn-ea"/>
                <a:ea typeface="+mn-ea"/>
              </a:rPr>
              <a:t>，</a:t>
            </a:r>
            <a:r>
              <a:rPr lang="zh-CN" altLang="en-US" sz="1600" b="0" i="0" dirty="0">
                <a:solidFill>
                  <a:srgbClr val="404040"/>
                </a:solidFill>
                <a:effectLst/>
                <a:latin typeface="+mn-ea"/>
                <a:ea typeface="+mn-ea"/>
              </a:rPr>
              <a:t>以 </a:t>
            </a:r>
            <a:r>
              <a:rPr lang="en-US" altLang="zh-CN" sz="1600" dirty="0">
                <a:effectLst/>
                <a:latin typeface="+mn-ea"/>
                <a:ea typeface="+mn-ea"/>
              </a:rPr>
              <a:t>8</a:t>
            </a:r>
            <a:r>
              <a:rPr lang="zh-CN" altLang="en-US" sz="1600" b="0" i="0" dirty="0">
                <a:solidFill>
                  <a:srgbClr val="404040"/>
                </a:solidFill>
                <a:effectLst/>
                <a:latin typeface="+mn-ea"/>
                <a:ea typeface="+mn-ea"/>
              </a:rPr>
              <a:t> 位为步长递增。</a:t>
            </a:r>
            <a:endParaRPr lang="en-US" altLang="zh-CN" sz="1600" b="0" i="0" dirty="0">
              <a:solidFill>
                <a:srgbClr val="404040"/>
              </a:solidFill>
              <a:effectLst/>
              <a:latin typeface="+mn-ea"/>
              <a:ea typeface="+mn-ea"/>
            </a:endParaRPr>
          </a:p>
          <a:p>
            <a:pPr marL="285750" indent="-285750">
              <a:buFont typeface="Arial" panose="020B0604020202020204" pitchFamily="34" charset="0"/>
              <a:buChar char="•"/>
            </a:pPr>
            <a:r>
              <a:rPr lang="en-US" altLang="zh-CN" sz="1600" dirty="0" err="1">
                <a:solidFill>
                  <a:srgbClr val="404040"/>
                </a:solidFill>
                <a:latin typeface="+mn-ea"/>
                <a:ea typeface="+mn-ea"/>
              </a:rPr>
              <a:t>Uint</a:t>
            </a:r>
            <a:r>
              <a:rPr lang="zh-CN" altLang="en-US" sz="1600" dirty="0">
                <a:solidFill>
                  <a:srgbClr val="404040"/>
                </a:solidFill>
                <a:latin typeface="+mn-ea"/>
                <a:ea typeface="+mn-ea"/>
              </a:rPr>
              <a:t>和</a:t>
            </a:r>
            <a:r>
              <a:rPr lang="en-US" altLang="zh-CN" sz="1600" dirty="0">
                <a:solidFill>
                  <a:srgbClr val="404040"/>
                </a:solidFill>
                <a:latin typeface="+mn-ea"/>
                <a:ea typeface="+mn-ea"/>
              </a:rPr>
              <a:t>int</a:t>
            </a:r>
            <a:r>
              <a:rPr lang="zh-CN" altLang="en-US" sz="1600" dirty="0">
                <a:solidFill>
                  <a:srgbClr val="404040"/>
                </a:solidFill>
                <a:latin typeface="+mn-ea"/>
                <a:ea typeface="+mn-ea"/>
              </a:rPr>
              <a:t>分别是</a:t>
            </a:r>
            <a:r>
              <a:rPr lang="en-US" altLang="zh-CN" sz="1600" dirty="0">
                <a:solidFill>
                  <a:srgbClr val="404040"/>
                </a:solidFill>
                <a:latin typeface="+mn-ea"/>
                <a:ea typeface="+mn-ea"/>
              </a:rPr>
              <a:t>uint256</a:t>
            </a:r>
            <a:r>
              <a:rPr lang="zh-CN" altLang="en-US" sz="1600" dirty="0">
                <a:solidFill>
                  <a:srgbClr val="404040"/>
                </a:solidFill>
                <a:latin typeface="+mn-ea"/>
                <a:ea typeface="+mn-ea"/>
              </a:rPr>
              <a:t>和</a:t>
            </a:r>
            <a:r>
              <a:rPr lang="en-US" altLang="zh-CN" sz="1600" dirty="0">
                <a:solidFill>
                  <a:srgbClr val="404040"/>
                </a:solidFill>
                <a:latin typeface="+mn-ea"/>
                <a:ea typeface="+mn-ea"/>
              </a:rPr>
              <a:t>int256</a:t>
            </a:r>
            <a:r>
              <a:rPr lang="zh-CN" altLang="en-US" sz="1600" dirty="0">
                <a:solidFill>
                  <a:srgbClr val="404040"/>
                </a:solidFill>
                <a:latin typeface="+mn-ea"/>
                <a:ea typeface="+mn-ea"/>
              </a:rPr>
              <a:t>的别名</a:t>
            </a:r>
            <a:endParaRPr lang="en-US" altLang="zh-CN" sz="1600" dirty="0">
              <a:solidFill>
                <a:srgbClr val="404040"/>
              </a:solidFill>
              <a:latin typeface="+mn-ea"/>
              <a:ea typeface="+mn-ea"/>
            </a:endParaRPr>
          </a:p>
          <a:p>
            <a:pPr marL="285750" indent="-285750">
              <a:buFont typeface="Arial" panose="020B0604020202020204" pitchFamily="34" charset="0"/>
              <a:buChar char="•"/>
            </a:pPr>
            <a:r>
              <a:rPr lang="zh-CN" altLang="en-US" sz="1600" dirty="0">
                <a:solidFill>
                  <a:srgbClr val="404040"/>
                </a:solidFill>
                <a:latin typeface="+mn-ea"/>
                <a:ea typeface="+mn-ea"/>
              </a:rPr>
              <a:t>支持基本运算</a:t>
            </a:r>
            <a:endParaRPr lang="en-US" altLang="zh-CN" sz="1600" dirty="0">
              <a:solidFill>
                <a:srgbClr val="404040"/>
              </a:solidFill>
              <a:latin typeface="+mn-ea"/>
              <a:ea typeface="+mn-ea"/>
            </a:endParaRPr>
          </a:p>
          <a:p>
            <a:pPr marL="285750" indent="-285750">
              <a:buFont typeface="Arial" panose="020B0604020202020204" pitchFamily="34" charset="0"/>
              <a:buChar char="•"/>
            </a:pPr>
            <a:r>
              <a:rPr lang="en-US" altLang="zh-CN" sz="1600" dirty="0">
                <a:solidFill>
                  <a:srgbClr val="404040"/>
                </a:solidFill>
                <a:latin typeface="+mn-ea"/>
                <a:ea typeface="+mn-ea"/>
              </a:rPr>
              <a:t>Uncheck</a:t>
            </a:r>
            <a:r>
              <a:rPr lang="zh-CN" altLang="en-US" sz="1600" dirty="0">
                <a:solidFill>
                  <a:srgbClr val="404040"/>
                </a:solidFill>
                <a:latin typeface="+mn-ea"/>
                <a:ea typeface="+mn-ea"/>
              </a:rPr>
              <a:t>和</a:t>
            </a:r>
            <a:r>
              <a:rPr lang="en-US" altLang="zh-CN" sz="1600" dirty="0">
                <a:solidFill>
                  <a:srgbClr val="404040"/>
                </a:solidFill>
                <a:latin typeface="+mn-ea"/>
                <a:ea typeface="+mn-ea"/>
              </a:rPr>
              <a:t>check</a:t>
            </a:r>
            <a:r>
              <a:rPr lang="zh-CN" altLang="en-US" sz="1600" dirty="0">
                <a:solidFill>
                  <a:srgbClr val="404040"/>
                </a:solidFill>
                <a:latin typeface="+mn-ea"/>
                <a:ea typeface="+mn-ea"/>
              </a:rPr>
              <a:t>：</a:t>
            </a:r>
            <a:r>
              <a:rPr lang="en-US" altLang="zh-CN" sz="1600" dirty="0">
                <a:solidFill>
                  <a:srgbClr val="404040"/>
                </a:solidFill>
                <a:latin typeface="+mn-ea"/>
                <a:ea typeface="+mn-ea"/>
              </a:rPr>
              <a:t>uncheck</a:t>
            </a:r>
            <a:r>
              <a:rPr lang="zh-CN" altLang="en-US" sz="1600" dirty="0">
                <a:solidFill>
                  <a:srgbClr val="404040"/>
                </a:solidFill>
                <a:latin typeface="+mn-ea"/>
                <a:ea typeface="+mn-ea"/>
              </a:rPr>
              <a:t>会将可能的溢出合理化</a:t>
            </a:r>
            <a:endParaRPr lang="en-US" altLang="zh-CN" sz="1600" dirty="0">
              <a:solidFill>
                <a:srgbClr val="404040"/>
              </a:solidFill>
              <a:latin typeface="+mn-ea"/>
              <a:ea typeface="+mn-ea"/>
            </a:endParaRPr>
          </a:p>
          <a:p>
            <a:pPr marL="285750" indent="-285750">
              <a:buFont typeface="Arial" panose="020B0604020202020204" pitchFamily="34" charset="0"/>
              <a:buChar char="•"/>
            </a:pPr>
            <a:r>
              <a:rPr lang="en-US" altLang="zh-CN" sz="1600" dirty="0">
                <a:solidFill>
                  <a:srgbClr val="404040"/>
                </a:solidFill>
                <a:latin typeface="+mn-ea"/>
                <a:ea typeface="+mn-ea"/>
              </a:rPr>
              <a:t>Constant</a:t>
            </a:r>
            <a:r>
              <a:rPr lang="zh-CN" altLang="en-US" sz="1600" dirty="0">
                <a:solidFill>
                  <a:srgbClr val="404040"/>
                </a:solidFill>
                <a:latin typeface="+mn-ea"/>
                <a:ea typeface="+mn-ea"/>
              </a:rPr>
              <a:t>和</a:t>
            </a:r>
            <a:r>
              <a:rPr lang="en-US" altLang="zh-CN" sz="1600" dirty="0">
                <a:solidFill>
                  <a:srgbClr val="404040"/>
                </a:solidFill>
                <a:latin typeface="+mn-ea"/>
                <a:ea typeface="+mn-ea"/>
              </a:rPr>
              <a:t>immutable</a:t>
            </a:r>
            <a:r>
              <a:rPr lang="zh-CN" altLang="en-US" sz="1600" dirty="0">
                <a:solidFill>
                  <a:srgbClr val="404040"/>
                </a:solidFill>
                <a:latin typeface="+mn-ea"/>
                <a:ea typeface="+mn-ea"/>
              </a:rPr>
              <a:t>：</a:t>
            </a:r>
            <a:r>
              <a:rPr lang="en-US" altLang="zh-CN" sz="1600" dirty="0">
                <a:solidFill>
                  <a:srgbClr val="404040"/>
                </a:solidFill>
                <a:latin typeface="+mn-ea"/>
                <a:ea typeface="+mn-ea"/>
              </a:rPr>
              <a:t>constant</a:t>
            </a:r>
            <a:r>
              <a:rPr lang="zh-CN" altLang="en-US" sz="1600" dirty="0">
                <a:solidFill>
                  <a:srgbClr val="404040"/>
                </a:solidFill>
                <a:latin typeface="+mn-ea"/>
                <a:ea typeface="+mn-ea"/>
              </a:rPr>
              <a:t>是必须要写死的值，</a:t>
            </a:r>
            <a:r>
              <a:rPr lang="en-US" altLang="zh-CN" sz="1600" dirty="0">
                <a:solidFill>
                  <a:srgbClr val="404040"/>
                </a:solidFill>
                <a:latin typeface="+mn-ea"/>
                <a:ea typeface="+mn-ea"/>
              </a:rPr>
              <a:t>immutable</a:t>
            </a:r>
            <a:r>
              <a:rPr lang="zh-CN" altLang="en-US" sz="1600" dirty="0">
                <a:solidFill>
                  <a:srgbClr val="404040"/>
                </a:solidFill>
                <a:latin typeface="+mn-ea"/>
                <a:ea typeface="+mn-ea"/>
              </a:rPr>
              <a:t>是赋值后不能更改的值</a:t>
            </a:r>
            <a:endParaRPr lang="en-US" altLang="zh-CN" sz="1600" dirty="0">
              <a:latin typeface="+mn-ea"/>
              <a:ea typeface="+mn-ea"/>
            </a:endParaRPr>
          </a:p>
        </p:txBody>
      </p:sp>
      <p:pic>
        <p:nvPicPr>
          <p:cNvPr id="3" name="图片 2">
            <a:extLst>
              <a:ext uri="{FF2B5EF4-FFF2-40B4-BE49-F238E27FC236}">
                <a16:creationId xmlns:a16="http://schemas.microsoft.com/office/drawing/2014/main" id="{09AA6EE1-2BED-BFC2-CCF4-E742ED8F4F6F}"/>
              </a:ext>
            </a:extLst>
          </p:cNvPr>
          <p:cNvPicPr>
            <a:picLocks noChangeAspect="1"/>
          </p:cNvPicPr>
          <p:nvPr/>
        </p:nvPicPr>
        <p:blipFill>
          <a:blip r:embed="rId3"/>
          <a:stretch>
            <a:fillRect/>
          </a:stretch>
        </p:blipFill>
        <p:spPr>
          <a:xfrm>
            <a:off x="342341" y="2919384"/>
            <a:ext cx="3008020" cy="1413568"/>
          </a:xfrm>
          <a:prstGeom prst="rect">
            <a:avLst/>
          </a:prstGeom>
        </p:spPr>
      </p:pic>
      <p:pic>
        <p:nvPicPr>
          <p:cNvPr id="5" name="图片 4">
            <a:extLst>
              <a:ext uri="{FF2B5EF4-FFF2-40B4-BE49-F238E27FC236}">
                <a16:creationId xmlns:a16="http://schemas.microsoft.com/office/drawing/2014/main" id="{3307C5E4-8001-D8AA-42D4-6509E4BFBB3C}"/>
              </a:ext>
            </a:extLst>
          </p:cNvPr>
          <p:cNvPicPr>
            <a:picLocks noChangeAspect="1"/>
          </p:cNvPicPr>
          <p:nvPr/>
        </p:nvPicPr>
        <p:blipFill>
          <a:blip r:embed="rId4"/>
          <a:stretch>
            <a:fillRect/>
          </a:stretch>
        </p:blipFill>
        <p:spPr>
          <a:xfrm>
            <a:off x="4255059" y="2811884"/>
            <a:ext cx="2665120" cy="1458647"/>
          </a:xfrm>
          <a:prstGeom prst="rect">
            <a:avLst/>
          </a:prstGeom>
        </p:spPr>
      </p:pic>
    </p:spTree>
    <p:extLst>
      <p:ext uri="{BB962C8B-B14F-4D97-AF65-F5344CB8AC3E}">
        <p14:creationId xmlns:p14="http://schemas.microsoft.com/office/powerpoint/2010/main" val="200499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Value Types - Address</a:t>
            </a:r>
            <a:endParaRPr lang="zh-CN" altLang="en-US" noProof="1"/>
          </a:p>
        </p:txBody>
      </p:sp>
      <p:sp>
        <p:nvSpPr>
          <p:cNvPr id="4" name="文本框 25">
            <a:extLst>
              <a:ext uri="{FF2B5EF4-FFF2-40B4-BE49-F238E27FC236}">
                <a16:creationId xmlns:a16="http://schemas.microsoft.com/office/drawing/2014/main" id="{44EA00D9-C493-4C96-8C5D-A8E3E161C97D}"/>
              </a:ext>
            </a:extLst>
          </p:cNvPr>
          <p:cNvSpPr txBox="1">
            <a:spLocks noChangeArrowheads="1"/>
          </p:cNvSpPr>
          <p:nvPr/>
        </p:nvSpPr>
        <p:spPr bwMode="auto">
          <a:xfrm>
            <a:off x="47274" y="986430"/>
            <a:ext cx="326476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dirty="0">
                <a:latin typeface="+mn-ea"/>
                <a:ea typeface="+mn-ea"/>
              </a:rPr>
              <a:t>地址类型分为两类：</a:t>
            </a:r>
            <a:r>
              <a:rPr lang="en-US" altLang="zh-CN" sz="1400" b="1" dirty="0">
                <a:latin typeface="+mn-ea"/>
                <a:ea typeface="+mn-ea"/>
              </a:rPr>
              <a:t>address</a:t>
            </a:r>
            <a:r>
              <a:rPr lang="zh-CN" altLang="en-US" sz="1400" b="1" dirty="0">
                <a:latin typeface="+mn-ea"/>
                <a:ea typeface="+mn-ea"/>
              </a:rPr>
              <a:t>和</a:t>
            </a:r>
            <a:r>
              <a:rPr lang="en-US" altLang="zh-CN" sz="1400" b="1" dirty="0">
                <a:latin typeface="+mn-ea"/>
                <a:ea typeface="+mn-ea"/>
              </a:rPr>
              <a:t>address payable,</a:t>
            </a:r>
            <a:r>
              <a:rPr lang="zh-CN" altLang="en-US" sz="1400" b="1" dirty="0">
                <a:latin typeface="+mn-ea"/>
                <a:ea typeface="+mn-ea"/>
              </a:rPr>
              <a:t>值都是</a:t>
            </a:r>
            <a:r>
              <a:rPr lang="en-US" altLang="zh-CN" sz="1400" b="1" dirty="0">
                <a:latin typeface="+mn-ea"/>
                <a:ea typeface="+mn-ea"/>
              </a:rPr>
              <a:t>20Byte</a:t>
            </a:r>
            <a:r>
              <a:rPr lang="zh-CN" altLang="en-US" sz="1400" b="1" dirty="0">
                <a:latin typeface="+mn-ea"/>
                <a:ea typeface="+mn-ea"/>
              </a:rPr>
              <a:t>的固定长度字符串。</a:t>
            </a:r>
            <a:r>
              <a:rPr lang="en-US" altLang="zh-CN" sz="1400" b="1" dirty="0">
                <a:latin typeface="+mn-ea"/>
                <a:ea typeface="+mn-ea"/>
              </a:rPr>
              <a:t>Address</a:t>
            </a:r>
            <a:r>
              <a:rPr lang="zh-CN" altLang="en-US" sz="1400" b="1" dirty="0">
                <a:latin typeface="+mn-ea"/>
                <a:ea typeface="+mn-ea"/>
              </a:rPr>
              <a:t> </a:t>
            </a:r>
            <a:r>
              <a:rPr lang="en-US" altLang="zh-CN" sz="1400" b="1" dirty="0">
                <a:latin typeface="+mn-ea"/>
                <a:ea typeface="+mn-ea"/>
              </a:rPr>
              <a:t>payable</a:t>
            </a:r>
            <a:r>
              <a:rPr lang="zh-CN" altLang="en-US" sz="1400" b="1" dirty="0">
                <a:latin typeface="+mn-ea"/>
                <a:ea typeface="+mn-ea"/>
              </a:rPr>
              <a:t>比</a:t>
            </a:r>
            <a:r>
              <a:rPr lang="en-US" altLang="zh-CN" sz="1400" b="1" dirty="0">
                <a:latin typeface="+mn-ea"/>
                <a:ea typeface="+mn-ea"/>
              </a:rPr>
              <a:t>address</a:t>
            </a:r>
            <a:r>
              <a:rPr lang="zh-CN" altLang="en-US" sz="1400" b="1" dirty="0">
                <a:latin typeface="+mn-ea"/>
                <a:ea typeface="+mn-ea"/>
              </a:rPr>
              <a:t>多了</a:t>
            </a:r>
            <a:r>
              <a:rPr lang="en-US" altLang="zh-CN" sz="1400" b="1" dirty="0">
                <a:latin typeface="+mn-ea"/>
                <a:ea typeface="+mn-ea"/>
              </a:rPr>
              <a:t>send</a:t>
            </a:r>
            <a:r>
              <a:rPr lang="zh-CN" altLang="en-US" sz="1400" b="1" dirty="0">
                <a:latin typeface="+mn-ea"/>
                <a:ea typeface="+mn-ea"/>
              </a:rPr>
              <a:t>和</a:t>
            </a:r>
            <a:r>
              <a:rPr lang="en-US" altLang="zh-CN" sz="1400" b="1" dirty="0">
                <a:latin typeface="+mn-ea"/>
                <a:ea typeface="+mn-ea"/>
              </a:rPr>
              <a:t>transfer</a:t>
            </a:r>
            <a:r>
              <a:rPr lang="zh-CN" altLang="en-US" sz="1400" b="1" dirty="0">
                <a:latin typeface="+mn-ea"/>
                <a:ea typeface="+mn-ea"/>
              </a:rPr>
              <a:t>方法</a:t>
            </a:r>
            <a:endParaRPr lang="en-US" altLang="zh-CN" sz="1400" b="1" dirty="0">
              <a:latin typeface="+mn-ea"/>
              <a:ea typeface="+mn-ea"/>
            </a:endParaRPr>
          </a:p>
          <a:p>
            <a:pPr marL="285750" indent="-285750">
              <a:buFont typeface="Arial" panose="020B0604020202020204" pitchFamily="34" charset="0"/>
              <a:buChar char="•"/>
            </a:pPr>
            <a:r>
              <a:rPr lang="zh-CN" altLang="en-US" sz="1400" dirty="0">
                <a:latin typeface="+mn-ea"/>
                <a:ea typeface="+mn-ea"/>
              </a:rPr>
              <a:t>对于</a:t>
            </a:r>
            <a:r>
              <a:rPr lang="en-US" altLang="zh-CN" sz="1400" dirty="0">
                <a:latin typeface="+mn-ea"/>
                <a:ea typeface="+mn-ea"/>
              </a:rPr>
              <a:t>address payable</a:t>
            </a:r>
            <a:r>
              <a:rPr lang="zh-CN" altLang="en-US" sz="1400" dirty="0">
                <a:latin typeface="+mn-ea"/>
                <a:ea typeface="+mn-ea"/>
              </a:rPr>
              <a:t>，你可以向此地址转</a:t>
            </a:r>
            <a:r>
              <a:rPr lang="en-US" altLang="zh-CN" sz="1400" dirty="0">
                <a:latin typeface="+mn-ea"/>
                <a:ea typeface="+mn-ea"/>
              </a:rPr>
              <a:t>ether</a:t>
            </a:r>
            <a:r>
              <a:rPr lang="zh-CN" altLang="en-US" sz="1400" dirty="0">
                <a:latin typeface="+mn-ea"/>
                <a:ea typeface="+mn-ea"/>
              </a:rPr>
              <a:t>，反之则不行</a:t>
            </a:r>
            <a:endParaRPr lang="en-US" altLang="zh-CN" sz="1400" dirty="0">
              <a:latin typeface="+mn-ea"/>
              <a:ea typeface="+mn-ea"/>
            </a:endParaRPr>
          </a:p>
          <a:p>
            <a:pPr marL="285750" indent="-285750">
              <a:buFont typeface="Arial" panose="020B0604020202020204" pitchFamily="34" charset="0"/>
              <a:buChar char="•"/>
            </a:pPr>
            <a:r>
              <a:rPr lang="en-US" altLang="zh-CN" sz="1400" dirty="0">
                <a:latin typeface="+mn-ea"/>
                <a:ea typeface="+mn-ea"/>
              </a:rPr>
              <a:t>address payable</a:t>
            </a:r>
            <a:r>
              <a:rPr lang="zh-CN" altLang="en-US" sz="1400" dirty="0">
                <a:latin typeface="+mn-ea"/>
                <a:ea typeface="+mn-ea"/>
              </a:rPr>
              <a:t>可以显式的转为</a:t>
            </a:r>
            <a:r>
              <a:rPr lang="en-US" altLang="zh-CN" sz="1400" dirty="0">
                <a:latin typeface="+mn-ea"/>
                <a:ea typeface="+mn-ea"/>
              </a:rPr>
              <a:t>address</a:t>
            </a:r>
            <a:r>
              <a:rPr lang="zh-CN" altLang="en-US" sz="1400" dirty="0">
                <a:latin typeface="+mn-ea"/>
                <a:ea typeface="+mn-ea"/>
              </a:rPr>
              <a:t>，反之则不行，但可以通过</a:t>
            </a:r>
            <a:r>
              <a:rPr lang="en-US" altLang="zh-CN" sz="1400" dirty="0">
                <a:latin typeface="+mn-ea"/>
                <a:ea typeface="+mn-ea"/>
              </a:rPr>
              <a:t>payable(&lt;address&gt;)</a:t>
            </a:r>
            <a:r>
              <a:rPr lang="zh-CN" altLang="en-US" sz="1400" dirty="0">
                <a:latin typeface="+mn-ea"/>
                <a:ea typeface="+mn-ea"/>
              </a:rPr>
              <a:t>转化</a:t>
            </a:r>
            <a:endParaRPr lang="en-US" altLang="zh-CN" sz="1400" dirty="0">
              <a:latin typeface="+mn-ea"/>
              <a:ea typeface="+mn-ea"/>
            </a:endParaRPr>
          </a:p>
        </p:txBody>
      </p:sp>
      <p:pic>
        <p:nvPicPr>
          <p:cNvPr id="3" name="图片 2">
            <a:extLst>
              <a:ext uri="{FF2B5EF4-FFF2-40B4-BE49-F238E27FC236}">
                <a16:creationId xmlns:a16="http://schemas.microsoft.com/office/drawing/2014/main" id="{8A4F563D-1BCA-47B5-1F9A-6B4717CF78FA}"/>
              </a:ext>
            </a:extLst>
          </p:cNvPr>
          <p:cNvPicPr>
            <a:picLocks noChangeAspect="1"/>
          </p:cNvPicPr>
          <p:nvPr/>
        </p:nvPicPr>
        <p:blipFill>
          <a:blip r:embed="rId3"/>
          <a:stretch>
            <a:fillRect/>
          </a:stretch>
        </p:blipFill>
        <p:spPr>
          <a:xfrm>
            <a:off x="3579065" y="1652603"/>
            <a:ext cx="4222643" cy="1266793"/>
          </a:xfrm>
          <a:prstGeom prst="rect">
            <a:avLst/>
          </a:prstGeom>
        </p:spPr>
      </p:pic>
    </p:spTree>
    <p:extLst>
      <p:ext uri="{BB962C8B-B14F-4D97-AF65-F5344CB8AC3E}">
        <p14:creationId xmlns:p14="http://schemas.microsoft.com/office/powerpoint/2010/main" val="1677537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Value Types - Address</a:t>
            </a:r>
            <a:endParaRPr lang="zh-CN" altLang="en-US" noProof="1"/>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extLst>
              <p:ext uri="{D42A27DB-BD31-4B8C-83A1-F6EECF244321}">
                <p14:modId xmlns:p14="http://schemas.microsoft.com/office/powerpoint/2010/main" val="1596879019"/>
              </p:ext>
            </p:extLst>
          </p:nvPr>
        </p:nvGraphicFramePr>
        <p:xfrm>
          <a:off x="568842" y="1236785"/>
          <a:ext cx="6889898" cy="1628107"/>
        </p:xfrm>
        <a:graphic>
          <a:graphicData uri="http://schemas.openxmlformats.org/drawingml/2006/table">
            <a:tbl>
              <a:tblPr firstRow="1" bandRow="1">
                <a:tableStyleId>{5C22544A-7EE6-4342-B048-85BDC9FD1C3A}</a:tableStyleId>
              </a:tblPr>
              <a:tblGrid>
                <a:gridCol w="3701810">
                  <a:extLst>
                    <a:ext uri="{9D8B030D-6E8A-4147-A177-3AD203B41FA5}">
                      <a16:colId xmlns:a16="http://schemas.microsoft.com/office/drawing/2014/main" val="2731296362"/>
                    </a:ext>
                  </a:extLst>
                </a:gridCol>
                <a:gridCol w="3188088">
                  <a:extLst>
                    <a:ext uri="{9D8B030D-6E8A-4147-A177-3AD203B41FA5}">
                      <a16:colId xmlns:a16="http://schemas.microsoft.com/office/drawing/2014/main" val="3671528623"/>
                    </a:ext>
                  </a:extLst>
                </a:gridCol>
              </a:tblGrid>
              <a:tr h="271307">
                <a:tc>
                  <a:txBody>
                    <a:bodyPr/>
                    <a:lstStyle/>
                    <a:p>
                      <a:pPr algn="ctr"/>
                      <a:r>
                        <a:rPr lang="zh-CN" altLang="en-US" sz="1600" dirty="0"/>
                        <a:t>成员变量</a:t>
                      </a:r>
                      <a:r>
                        <a:rPr lang="en-US" altLang="zh-CN" sz="1600" dirty="0"/>
                        <a:t>/</a:t>
                      </a:r>
                      <a:r>
                        <a:rPr lang="zh-CN" altLang="en-US" sz="1600" dirty="0"/>
                        <a:t>函数</a:t>
                      </a:r>
                    </a:p>
                  </a:txBody>
                  <a:tcPr/>
                </a:tc>
                <a:tc>
                  <a:txBody>
                    <a:bodyPr/>
                    <a:lstStyle/>
                    <a:p>
                      <a:pPr algn="ctr"/>
                      <a:r>
                        <a:rPr lang="zh-CN" altLang="en-US" sz="1600" dirty="0"/>
                        <a:t>说明</a:t>
                      </a:r>
                    </a:p>
                  </a:txBody>
                  <a:tcPr/>
                </a:tc>
                <a:extLst>
                  <a:ext uri="{0D108BD9-81ED-4DB2-BD59-A6C34878D82A}">
                    <a16:rowId xmlns:a16="http://schemas.microsoft.com/office/drawing/2014/main" val="2026908619"/>
                  </a:ext>
                </a:extLst>
              </a:tr>
              <a:tr h="528060">
                <a:tc>
                  <a:txBody>
                    <a:bodyPr/>
                    <a:lstStyle/>
                    <a:p>
                      <a:pPr algn="ctr"/>
                      <a:r>
                        <a:rPr lang="en-US" altLang="zh-CN" sz="1600" dirty="0"/>
                        <a:t>&lt;address&gt;.code</a:t>
                      </a:r>
                      <a:endParaRPr lang="zh-CN" altLang="en-US" sz="1600" dirty="0"/>
                    </a:p>
                  </a:txBody>
                  <a:tcPr/>
                </a:tc>
                <a:tc>
                  <a:txBody>
                    <a:bodyPr/>
                    <a:lstStyle/>
                    <a:p>
                      <a:pPr algn="ctr"/>
                      <a:r>
                        <a:rPr lang="zh-CN" altLang="en-US" sz="1600" dirty="0"/>
                        <a:t>获取合约对应的字节码</a:t>
                      </a:r>
                    </a:p>
                  </a:txBody>
                  <a:tcPr/>
                </a:tc>
                <a:extLst>
                  <a:ext uri="{0D108BD9-81ED-4DB2-BD59-A6C34878D82A}">
                    <a16:rowId xmlns:a16="http://schemas.microsoft.com/office/drawing/2014/main" val="2423391017"/>
                  </a:ext>
                </a:extLst>
              </a:tr>
              <a:tr h="764767">
                <a:tc>
                  <a:txBody>
                    <a:bodyPr/>
                    <a:lstStyle/>
                    <a:p>
                      <a:pPr algn="ctr"/>
                      <a:r>
                        <a:rPr lang="en-US" altLang="zh-CN" sz="1600" dirty="0"/>
                        <a:t>&lt;address payable&gt;.</a:t>
                      </a:r>
                      <a:r>
                        <a:rPr lang="en-US" altLang="zh-CN" sz="1600" dirty="0" err="1"/>
                        <a:t>codehash</a:t>
                      </a:r>
                      <a:endParaRPr lang="zh-CN" altLang="en-US" sz="1600" dirty="0"/>
                    </a:p>
                  </a:txBody>
                  <a:tcPr/>
                </a:tc>
                <a:tc>
                  <a:txBody>
                    <a:bodyPr/>
                    <a:lstStyle/>
                    <a:p>
                      <a:pPr algn="ctr"/>
                      <a:r>
                        <a:rPr lang="zh-CN" altLang="en-US" sz="1600" dirty="0"/>
                        <a:t>获取字节码哈希</a:t>
                      </a:r>
                    </a:p>
                  </a:txBody>
                  <a:tcPr/>
                </a:tc>
                <a:extLst>
                  <a:ext uri="{0D108BD9-81ED-4DB2-BD59-A6C34878D82A}">
                    <a16:rowId xmlns:a16="http://schemas.microsoft.com/office/drawing/2014/main" val="4124238220"/>
                  </a:ext>
                </a:extLst>
              </a:tr>
            </a:tbl>
          </a:graphicData>
        </a:graphic>
      </p:graphicFrame>
    </p:spTree>
    <p:extLst>
      <p:ext uri="{BB962C8B-B14F-4D97-AF65-F5344CB8AC3E}">
        <p14:creationId xmlns:p14="http://schemas.microsoft.com/office/powerpoint/2010/main" val="869069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Value Types - Address</a:t>
            </a:r>
            <a:endParaRPr lang="zh-CN" altLang="en-US" noProof="1"/>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extLst>
              <p:ext uri="{D42A27DB-BD31-4B8C-83A1-F6EECF244321}">
                <p14:modId xmlns:p14="http://schemas.microsoft.com/office/powerpoint/2010/main" val="269828057"/>
              </p:ext>
            </p:extLst>
          </p:nvPr>
        </p:nvGraphicFramePr>
        <p:xfrm>
          <a:off x="568842" y="788948"/>
          <a:ext cx="6889898" cy="2563184"/>
        </p:xfrm>
        <a:graphic>
          <a:graphicData uri="http://schemas.openxmlformats.org/drawingml/2006/table">
            <a:tbl>
              <a:tblPr firstRow="1" bandRow="1">
                <a:tableStyleId>{5C22544A-7EE6-4342-B048-85BDC9FD1C3A}</a:tableStyleId>
              </a:tblPr>
              <a:tblGrid>
                <a:gridCol w="3701810">
                  <a:extLst>
                    <a:ext uri="{9D8B030D-6E8A-4147-A177-3AD203B41FA5}">
                      <a16:colId xmlns:a16="http://schemas.microsoft.com/office/drawing/2014/main" val="2731296362"/>
                    </a:ext>
                  </a:extLst>
                </a:gridCol>
                <a:gridCol w="3188088">
                  <a:extLst>
                    <a:ext uri="{9D8B030D-6E8A-4147-A177-3AD203B41FA5}">
                      <a16:colId xmlns:a16="http://schemas.microsoft.com/office/drawing/2014/main" val="3671528623"/>
                    </a:ext>
                  </a:extLst>
                </a:gridCol>
              </a:tblGrid>
              <a:tr h="338144">
                <a:tc>
                  <a:txBody>
                    <a:bodyPr/>
                    <a:lstStyle/>
                    <a:p>
                      <a:pPr algn="ctr"/>
                      <a:r>
                        <a:rPr lang="zh-CN" altLang="en-US" sz="1600" dirty="0"/>
                        <a:t>成员变量</a:t>
                      </a:r>
                      <a:r>
                        <a:rPr lang="en-US" altLang="zh-CN" sz="1600" dirty="0"/>
                        <a:t>/</a:t>
                      </a:r>
                      <a:r>
                        <a:rPr lang="zh-CN" altLang="en-US" sz="1600" dirty="0"/>
                        <a:t>函数</a:t>
                      </a:r>
                    </a:p>
                  </a:txBody>
                  <a:tcPr/>
                </a:tc>
                <a:tc>
                  <a:txBody>
                    <a:bodyPr/>
                    <a:lstStyle/>
                    <a:p>
                      <a:pPr algn="ctr"/>
                      <a:r>
                        <a:rPr lang="zh-CN" altLang="en-US" sz="1600" dirty="0"/>
                        <a:t>说明</a:t>
                      </a:r>
                    </a:p>
                  </a:txBody>
                  <a:tcPr/>
                </a:tc>
                <a:extLst>
                  <a:ext uri="{0D108BD9-81ED-4DB2-BD59-A6C34878D82A}">
                    <a16:rowId xmlns:a16="http://schemas.microsoft.com/office/drawing/2014/main" val="2026908619"/>
                  </a:ext>
                </a:extLst>
              </a:tr>
              <a:tr h="528060">
                <a:tc>
                  <a:txBody>
                    <a:bodyPr/>
                    <a:lstStyle/>
                    <a:p>
                      <a:pPr algn="ctr"/>
                      <a:r>
                        <a:rPr lang="en-US" altLang="zh-CN" sz="1600" dirty="0"/>
                        <a:t>&lt;address&gt;.balance</a:t>
                      </a:r>
                      <a:endParaRPr lang="zh-CN" altLang="en-US" sz="1600" dirty="0"/>
                    </a:p>
                  </a:txBody>
                  <a:tcPr/>
                </a:tc>
                <a:tc>
                  <a:txBody>
                    <a:bodyPr/>
                    <a:lstStyle/>
                    <a:p>
                      <a:pPr algn="ctr"/>
                      <a:r>
                        <a:rPr lang="zh-CN" altLang="en-US" sz="1600" dirty="0"/>
                        <a:t>获取该地址对应的余额，单位为</a:t>
                      </a:r>
                      <a:r>
                        <a:rPr lang="en-US" altLang="zh-CN" sz="1600" dirty="0" err="1"/>
                        <a:t>wei</a:t>
                      </a:r>
                      <a:endParaRPr lang="zh-CN" altLang="en-US" sz="1600" dirty="0"/>
                    </a:p>
                  </a:txBody>
                  <a:tcPr/>
                </a:tc>
                <a:extLst>
                  <a:ext uri="{0D108BD9-81ED-4DB2-BD59-A6C34878D82A}">
                    <a16:rowId xmlns:a16="http://schemas.microsoft.com/office/drawing/2014/main" val="2423391017"/>
                  </a:ext>
                </a:extLst>
              </a:tr>
              <a:tr h="764767">
                <a:tc>
                  <a:txBody>
                    <a:bodyPr/>
                    <a:lstStyle/>
                    <a:p>
                      <a:pPr algn="ctr"/>
                      <a:r>
                        <a:rPr lang="en-US" altLang="zh-CN" sz="1600" dirty="0"/>
                        <a:t>&lt;address payable&gt;.transfer(uint256 amount)</a:t>
                      </a:r>
                      <a:endParaRPr lang="zh-CN" altLang="en-US" sz="1600" dirty="0"/>
                    </a:p>
                  </a:txBody>
                  <a:tcPr/>
                </a:tc>
                <a:tc>
                  <a:txBody>
                    <a:bodyPr/>
                    <a:lstStyle/>
                    <a:p>
                      <a:pPr algn="ctr"/>
                      <a:r>
                        <a:rPr lang="zh-CN" altLang="en-US" sz="1600" dirty="0"/>
                        <a:t>向该地址转移</a:t>
                      </a:r>
                      <a:r>
                        <a:rPr lang="en-US" altLang="zh-CN" sz="1600" dirty="0"/>
                        <a:t>amount</a:t>
                      </a:r>
                      <a:r>
                        <a:rPr lang="zh-CN" altLang="en-US" sz="1600" dirty="0"/>
                        <a:t>数量的</a:t>
                      </a:r>
                      <a:r>
                        <a:rPr lang="en-US" altLang="zh-CN" sz="1600" dirty="0" err="1"/>
                        <a:t>wei</a:t>
                      </a:r>
                      <a:r>
                        <a:rPr lang="en-US" altLang="zh-CN" sz="1600" dirty="0"/>
                        <a:t>,</a:t>
                      </a:r>
                      <a:r>
                        <a:rPr lang="zh-CN" altLang="en-US" sz="1600" dirty="0"/>
                        <a:t>失败时执行</a:t>
                      </a:r>
                      <a:r>
                        <a:rPr lang="en-US" altLang="zh-CN" sz="1600" dirty="0"/>
                        <a:t>revert</a:t>
                      </a:r>
                      <a:r>
                        <a:rPr lang="zh-CN" altLang="en-US" sz="1600" dirty="0"/>
                        <a:t>；调用需要赋予</a:t>
                      </a:r>
                      <a:r>
                        <a:rPr lang="en-US" altLang="zh-CN" sz="1600" dirty="0"/>
                        <a:t>2300gas</a:t>
                      </a:r>
                      <a:endParaRPr lang="zh-CN" altLang="en-US" sz="1600" dirty="0"/>
                    </a:p>
                  </a:txBody>
                  <a:tcPr/>
                </a:tc>
                <a:extLst>
                  <a:ext uri="{0D108BD9-81ED-4DB2-BD59-A6C34878D82A}">
                    <a16:rowId xmlns:a16="http://schemas.microsoft.com/office/drawing/2014/main" val="4124238220"/>
                  </a:ext>
                </a:extLst>
              </a:tr>
              <a:tr h="750402">
                <a:tc>
                  <a:txBody>
                    <a:bodyPr/>
                    <a:lstStyle/>
                    <a:p>
                      <a:pPr algn="ctr"/>
                      <a:r>
                        <a:rPr lang="en-US" altLang="zh-CN" sz="1600" dirty="0"/>
                        <a:t>&lt;address payable&gt;.send(uint256 amount) returns (bool)</a:t>
                      </a:r>
                      <a:endParaRPr lang="zh-CN" altLang="en-US" sz="1600" dirty="0"/>
                    </a:p>
                  </a:txBody>
                  <a:tcPr/>
                </a:tc>
                <a:tc>
                  <a:txBody>
                    <a:bodyPr/>
                    <a:lstStyle/>
                    <a:p>
                      <a:pPr algn="ctr"/>
                      <a:r>
                        <a:rPr lang="zh-CN" altLang="en-US" sz="1600" dirty="0"/>
                        <a:t>向该地址转移</a:t>
                      </a:r>
                      <a:r>
                        <a:rPr lang="en-US" altLang="zh-CN" sz="1600" dirty="0"/>
                        <a:t>amount</a:t>
                      </a:r>
                      <a:r>
                        <a:rPr lang="zh-CN" altLang="en-US" sz="1600" dirty="0"/>
                        <a:t>数量的</a:t>
                      </a:r>
                      <a:r>
                        <a:rPr lang="en-US" altLang="zh-CN" sz="1600" dirty="0" err="1"/>
                        <a:t>wei</a:t>
                      </a:r>
                      <a:r>
                        <a:rPr lang="zh-CN" altLang="en-US" sz="1600" dirty="0"/>
                        <a:t>，失败时返回</a:t>
                      </a:r>
                      <a:r>
                        <a:rPr lang="en-US" altLang="zh-CN" sz="1600" dirty="0"/>
                        <a:t>false</a:t>
                      </a:r>
                      <a:r>
                        <a:rPr lang="zh-CN" altLang="en-US" sz="1600" dirty="0"/>
                        <a:t>，调用需要</a:t>
                      </a:r>
                      <a:r>
                        <a:rPr lang="en-US" altLang="zh-CN" sz="1600" dirty="0"/>
                        <a:t>2300gas</a:t>
                      </a:r>
                      <a:endParaRPr lang="zh-CN" altLang="en-US" sz="1600" dirty="0"/>
                    </a:p>
                  </a:txBody>
                  <a:tcPr/>
                </a:tc>
                <a:extLst>
                  <a:ext uri="{0D108BD9-81ED-4DB2-BD59-A6C34878D82A}">
                    <a16:rowId xmlns:a16="http://schemas.microsoft.com/office/drawing/2014/main" val="2544402672"/>
                  </a:ext>
                </a:extLst>
              </a:tr>
            </a:tbl>
          </a:graphicData>
        </a:graphic>
      </p:graphicFrame>
      <p:sp>
        <p:nvSpPr>
          <p:cNvPr id="4" name="文本框 25">
            <a:extLst>
              <a:ext uri="{FF2B5EF4-FFF2-40B4-BE49-F238E27FC236}">
                <a16:creationId xmlns:a16="http://schemas.microsoft.com/office/drawing/2014/main" id="{66061167-6350-4A40-81A1-88C9321B6C0C}"/>
              </a:ext>
            </a:extLst>
          </p:cNvPr>
          <p:cNvSpPr txBox="1">
            <a:spLocks noChangeArrowheads="1"/>
          </p:cNvSpPr>
          <p:nvPr/>
        </p:nvSpPr>
        <p:spPr bwMode="auto">
          <a:xfrm>
            <a:off x="568842" y="3402449"/>
            <a:ext cx="64226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Solidity </a:t>
            </a:r>
            <a:r>
              <a:rPr lang="zh-CN" altLang="en-US" sz="1400" b="1" dirty="0">
                <a:latin typeface="微软雅黑" panose="020B0503020204020204" pitchFamily="34" charset="-122"/>
                <a:ea typeface="微软雅黑" panose="020B0503020204020204" pitchFamily="34" charset="-122"/>
              </a:rPr>
              <a:t>在编译</a:t>
            </a:r>
            <a:r>
              <a:rPr lang="en-US" altLang="zh-CN" sz="1400" b="1" dirty="0">
                <a:latin typeface="微软雅黑" panose="020B0503020204020204" pitchFamily="34" charset="-122"/>
                <a:ea typeface="微软雅黑" panose="020B0503020204020204" pitchFamily="34" charset="-122"/>
              </a:rPr>
              <a:t>send</a:t>
            </a:r>
            <a:r>
              <a:rPr lang="zh-CN" altLang="en-US" sz="1400" b="1" dirty="0">
                <a:latin typeface="微软雅黑" panose="020B0503020204020204" pitchFamily="34" charset="-122"/>
                <a:ea typeface="微软雅黑" panose="020B0503020204020204" pitchFamily="34" charset="-122"/>
              </a:rPr>
              <a:t>或</a:t>
            </a:r>
            <a:r>
              <a:rPr lang="en-US" altLang="zh-CN" sz="1400" b="1" dirty="0">
                <a:latin typeface="微软雅黑" panose="020B0503020204020204" pitchFamily="34" charset="-122"/>
                <a:ea typeface="微软雅黑" panose="020B0503020204020204" pitchFamily="34" charset="-122"/>
              </a:rPr>
              <a:t>transfer</a:t>
            </a:r>
            <a:r>
              <a:rPr lang="zh-CN" altLang="en-US" sz="1400" b="1" dirty="0">
                <a:latin typeface="微软雅黑" panose="020B0503020204020204" pitchFamily="34" charset="-122"/>
                <a:ea typeface="微软雅黑" panose="020B0503020204020204" pitchFamily="34" charset="-122"/>
              </a:rPr>
              <a:t>时，将其翻译成底层</a:t>
            </a:r>
            <a:r>
              <a:rPr lang="en-US" altLang="zh-CN" sz="1400" b="1" dirty="0">
                <a:latin typeface="微软雅黑" panose="020B0503020204020204" pitchFamily="34" charset="-122"/>
                <a:ea typeface="微软雅黑" panose="020B0503020204020204" pitchFamily="34" charset="-122"/>
              </a:rPr>
              <a:t>EVM</a:t>
            </a:r>
            <a:r>
              <a:rPr lang="zh-CN" altLang="en-US" sz="1400" b="1" dirty="0">
                <a:latin typeface="微软雅黑" panose="020B0503020204020204" pitchFamily="34" charset="-122"/>
                <a:ea typeface="微软雅黑" panose="020B0503020204020204" pitchFamily="34" charset="-122"/>
              </a:rPr>
              <a:t>字节码</a:t>
            </a:r>
            <a:r>
              <a:rPr lang="en-US" altLang="zh-CN" sz="1400" b="1" dirty="0">
                <a:latin typeface="微软雅黑" panose="020B0503020204020204" pitchFamily="34" charset="-122"/>
                <a:ea typeface="微软雅黑" panose="020B0503020204020204" pitchFamily="34" charset="-122"/>
              </a:rPr>
              <a:t>CALL</a:t>
            </a:r>
            <a:r>
              <a:rPr lang="zh-CN" altLang="en-US" sz="1400" b="1" dirty="0">
                <a:latin typeface="微软雅黑" panose="020B0503020204020204" pitchFamily="34" charset="-122"/>
                <a:ea typeface="微软雅黑" panose="020B0503020204020204" pitchFamily="34" charset="-122"/>
              </a:rPr>
              <a:t>，即所有的资产转移都是通过调用“</a:t>
            </a:r>
            <a:r>
              <a:rPr lang="en-US" altLang="zh-CN" sz="1400" b="1" dirty="0">
                <a:latin typeface="微软雅黑" panose="020B0503020204020204" pitchFamily="34" charset="-122"/>
                <a:ea typeface="微软雅黑" panose="020B0503020204020204" pitchFamily="34" charset="-122"/>
              </a:rPr>
              <a:t>to”</a:t>
            </a:r>
            <a:r>
              <a:rPr lang="zh-CN" altLang="en-US" sz="1400" b="1" dirty="0">
                <a:latin typeface="微软雅黑" panose="020B0503020204020204" pitchFamily="34" charset="-122"/>
                <a:ea typeface="微软雅黑" panose="020B0503020204020204" pitchFamily="34" charset="-122"/>
              </a:rPr>
              <a:t>完成。</a:t>
            </a:r>
            <a:r>
              <a:rPr lang="en-US" altLang="zh-CN" sz="1400" b="1" dirty="0">
                <a:latin typeface="微软雅黑" panose="020B0503020204020204" pitchFamily="34" charset="-122"/>
                <a:ea typeface="微软雅黑" panose="020B0503020204020204" pitchFamily="34" charset="-122"/>
              </a:rPr>
              <a:t>2300</a:t>
            </a:r>
            <a:r>
              <a:rPr lang="zh-CN" altLang="en-US" sz="1400" b="1" dirty="0">
                <a:latin typeface="微软雅黑" panose="020B0503020204020204" pitchFamily="34" charset="-122"/>
                <a:ea typeface="微软雅黑" panose="020B0503020204020204" pitchFamily="34" charset="-122"/>
              </a:rPr>
              <a:t>为</a:t>
            </a:r>
            <a:r>
              <a:rPr lang="en-US" altLang="zh-CN" sz="1400" b="1" dirty="0">
                <a:latin typeface="微软雅黑" panose="020B0503020204020204" pitchFamily="34" charset="-122"/>
                <a:ea typeface="微软雅黑" panose="020B0503020204020204" pitchFamily="34" charset="-122"/>
              </a:rPr>
              <a:t>EVM</a:t>
            </a:r>
            <a:r>
              <a:rPr lang="zh-CN" altLang="en-US" sz="1400" b="1" dirty="0">
                <a:latin typeface="微软雅黑" panose="020B0503020204020204" pitchFamily="34" charset="-122"/>
                <a:ea typeface="微软雅黑" panose="020B0503020204020204" pitchFamily="34" charset="-122"/>
              </a:rPr>
              <a:t>所规定的。</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当该</a:t>
            </a:r>
            <a:r>
              <a:rPr lang="en-US" altLang="zh-CN" sz="1400" b="1" dirty="0">
                <a:latin typeface="微软雅黑" panose="020B0503020204020204" pitchFamily="34" charset="-122"/>
                <a:ea typeface="微软雅黑" panose="020B0503020204020204" pitchFamily="34" charset="-122"/>
              </a:rPr>
              <a:t>address</a:t>
            </a:r>
            <a:r>
              <a:rPr lang="zh-CN" altLang="en-US" sz="1400" b="1" dirty="0">
                <a:latin typeface="微软雅黑" panose="020B0503020204020204" pitchFamily="34" charset="-122"/>
                <a:ea typeface="微软雅黑" panose="020B0503020204020204" pitchFamily="34" charset="-122"/>
              </a:rPr>
              <a:t>对应的账户为合约时，则会调用该合约的</a:t>
            </a:r>
            <a:r>
              <a:rPr lang="en-US" altLang="zh-CN" sz="1400" b="1" dirty="0">
                <a:latin typeface="微软雅黑" panose="020B0503020204020204" pitchFamily="34" charset="-122"/>
                <a:ea typeface="微软雅黑" panose="020B0503020204020204" pitchFamily="34" charset="-122"/>
              </a:rPr>
              <a:t>receive/fallback</a:t>
            </a:r>
            <a:r>
              <a:rPr lang="zh-CN" altLang="en-US" sz="1400" b="1" dirty="0">
                <a:latin typeface="微软雅黑" panose="020B0503020204020204" pitchFamily="34" charset="-122"/>
                <a:ea typeface="微软雅黑" panose="020B0503020204020204" pitchFamily="34" charset="-122"/>
              </a:rPr>
              <a:t>函数，</a:t>
            </a:r>
            <a:r>
              <a:rPr lang="en-US" altLang="zh-CN" sz="1400" b="1" dirty="0">
                <a:latin typeface="微软雅黑" panose="020B0503020204020204" pitchFamily="34" charset="-122"/>
                <a:ea typeface="微软雅黑" panose="020B0503020204020204" pitchFamily="34" charset="-122"/>
              </a:rPr>
              <a:t>2300gas</a:t>
            </a:r>
            <a:r>
              <a:rPr lang="zh-CN" altLang="en-US" sz="1400" b="1" dirty="0">
                <a:latin typeface="微软雅黑" panose="020B0503020204020204" pitchFamily="34" charset="-122"/>
                <a:ea typeface="微软雅黑" panose="020B0503020204020204" pitchFamily="34" charset="-122"/>
              </a:rPr>
              <a:t>可以供函数能够完成一次发送事件操作</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1674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B59C1-330E-8784-E8A2-63CE49D3ADFC}"/>
              </a:ext>
            </a:extLst>
          </p:cNvPr>
          <p:cNvSpPr>
            <a:spLocks noGrp="1"/>
          </p:cNvSpPr>
          <p:nvPr>
            <p:ph type="title"/>
          </p:nvPr>
        </p:nvSpPr>
        <p:spPr/>
        <p:txBody>
          <a:bodyPr/>
          <a:lstStyle/>
          <a:p>
            <a:r>
              <a:rPr kumimoji="1" lang="zh-CN" altLang="en-US" dirty="0"/>
              <a:t>传统的</a:t>
            </a:r>
            <a:r>
              <a:rPr kumimoji="1" lang="en-US" altLang="zh-CN" dirty="0"/>
              <a:t>App</a:t>
            </a:r>
            <a:r>
              <a:rPr kumimoji="1" lang="zh-CN" altLang="en-US" dirty="0"/>
              <a:t>架构</a:t>
            </a:r>
          </a:p>
        </p:txBody>
      </p:sp>
      <p:sp>
        <p:nvSpPr>
          <p:cNvPr id="9" name="圆角矩形 8">
            <a:extLst>
              <a:ext uri="{FF2B5EF4-FFF2-40B4-BE49-F238E27FC236}">
                <a16:creationId xmlns:a16="http://schemas.microsoft.com/office/drawing/2014/main" id="{7567A8AF-E735-B816-B84F-BE4772253ED1}"/>
              </a:ext>
            </a:extLst>
          </p:cNvPr>
          <p:cNvSpPr/>
          <p:nvPr/>
        </p:nvSpPr>
        <p:spPr>
          <a:xfrm>
            <a:off x="5719009" y="1267322"/>
            <a:ext cx="2061410" cy="2342148"/>
          </a:xfrm>
          <a:prstGeom prst="roundRect">
            <a:avLst/>
          </a:prstGeom>
          <a:ln>
            <a:solidFill>
              <a:srgbClr val="9C2D2A"/>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
        <p:nvSpPr>
          <p:cNvPr id="16" name="矩形 15">
            <a:extLst>
              <a:ext uri="{FF2B5EF4-FFF2-40B4-BE49-F238E27FC236}">
                <a16:creationId xmlns:a16="http://schemas.microsoft.com/office/drawing/2014/main" id="{BA24EAD7-96C3-E052-8000-2A48CB242D95}"/>
              </a:ext>
            </a:extLst>
          </p:cNvPr>
          <p:cNvSpPr/>
          <p:nvPr/>
        </p:nvSpPr>
        <p:spPr>
          <a:xfrm>
            <a:off x="5939587" y="1419835"/>
            <a:ext cx="1620253" cy="546351"/>
          </a:xfrm>
          <a:prstGeom prst="rect">
            <a:avLst/>
          </a:prstGeom>
          <a:solidFill>
            <a:schemeClr val="accent6">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Frontend</a:t>
            </a:r>
          </a:p>
          <a:p>
            <a:pPr algn="ctr"/>
            <a:r>
              <a:rPr kumimoji="1" lang="en-US" altLang="zh-CN" sz="1050" dirty="0">
                <a:solidFill>
                  <a:schemeClr val="tx1"/>
                </a:solidFill>
              </a:rPr>
              <a:t>React, Vue</a:t>
            </a:r>
            <a:endParaRPr kumimoji="1" lang="zh-CN" altLang="en-US" sz="1050" dirty="0">
              <a:solidFill>
                <a:schemeClr val="tx1"/>
              </a:solidFill>
            </a:endParaRPr>
          </a:p>
        </p:txBody>
      </p:sp>
      <p:sp>
        <p:nvSpPr>
          <p:cNvPr id="17" name="矩形 16">
            <a:extLst>
              <a:ext uri="{FF2B5EF4-FFF2-40B4-BE49-F238E27FC236}">
                <a16:creationId xmlns:a16="http://schemas.microsoft.com/office/drawing/2014/main" id="{D9B0536E-B8FE-16B1-C8D6-D788101D9C24}"/>
              </a:ext>
            </a:extLst>
          </p:cNvPr>
          <p:cNvSpPr/>
          <p:nvPr/>
        </p:nvSpPr>
        <p:spPr>
          <a:xfrm>
            <a:off x="5939586" y="2165220"/>
            <a:ext cx="1620253" cy="546351"/>
          </a:xfrm>
          <a:prstGeom prst="rect">
            <a:avLst/>
          </a:prstGeom>
          <a:solidFill>
            <a:schemeClr val="accent3">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Backend</a:t>
            </a:r>
          </a:p>
          <a:p>
            <a:pPr algn="ctr"/>
            <a:r>
              <a:rPr kumimoji="1" lang="en-US" altLang="zh-CN" sz="1050" dirty="0">
                <a:solidFill>
                  <a:schemeClr val="tx1"/>
                </a:solidFill>
              </a:rPr>
              <a:t>Java, Python, Go, Nodejs</a:t>
            </a:r>
            <a:endParaRPr kumimoji="1" lang="zh-CN" altLang="en-US" sz="1050" dirty="0">
              <a:solidFill>
                <a:schemeClr val="tx1"/>
              </a:solidFill>
            </a:endParaRPr>
          </a:p>
        </p:txBody>
      </p:sp>
      <p:sp>
        <p:nvSpPr>
          <p:cNvPr id="18" name="矩形 17">
            <a:extLst>
              <a:ext uri="{FF2B5EF4-FFF2-40B4-BE49-F238E27FC236}">
                <a16:creationId xmlns:a16="http://schemas.microsoft.com/office/drawing/2014/main" id="{8AAB1C96-B257-CEDB-5E0D-4DAD1B22824A}"/>
              </a:ext>
            </a:extLst>
          </p:cNvPr>
          <p:cNvSpPr/>
          <p:nvPr/>
        </p:nvSpPr>
        <p:spPr>
          <a:xfrm>
            <a:off x="5939586" y="2910605"/>
            <a:ext cx="1620253" cy="546351"/>
          </a:xfrm>
          <a:prstGeom prst="rect">
            <a:avLst/>
          </a:prstGeom>
          <a:solidFill>
            <a:schemeClr val="accent5">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Database</a:t>
            </a:r>
          </a:p>
          <a:p>
            <a:pPr algn="ctr"/>
            <a:r>
              <a:rPr kumimoji="1" lang="en-US" altLang="zh-CN" sz="1000" dirty="0">
                <a:solidFill>
                  <a:schemeClr val="tx1"/>
                </a:solidFill>
              </a:rPr>
              <a:t>MySQL, MongoDB, Redis</a:t>
            </a:r>
            <a:endParaRPr kumimoji="1" lang="zh-CN" altLang="en-US" sz="1000" dirty="0">
              <a:solidFill>
                <a:schemeClr val="tx1"/>
              </a:solidFill>
            </a:endParaRPr>
          </a:p>
        </p:txBody>
      </p:sp>
      <p:pic>
        <p:nvPicPr>
          <p:cNvPr id="3" name="图片 2">
            <a:extLst>
              <a:ext uri="{FF2B5EF4-FFF2-40B4-BE49-F238E27FC236}">
                <a16:creationId xmlns:a16="http://schemas.microsoft.com/office/drawing/2014/main" id="{141D8F2F-2582-4075-2165-9E9620392B3F}"/>
              </a:ext>
            </a:extLst>
          </p:cNvPr>
          <p:cNvPicPr>
            <a:picLocks noChangeAspect="1"/>
          </p:cNvPicPr>
          <p:nvPr/>
        </p:nvPicPr>
        <p:blipFill>
          <a:blip r:embed="rId3"/>
          <a:stretch>
            <a:fillRect/>
          </a:stretch>
        </p:blipFill>
        <p:spPr>
          <a:xfrm>
            <a:off x="495702" y="962062"/>
            <a:ext cx="4719902" cy="2952666"/>
          </a:xfrm>
          <a:prstGeom prst="rect">
            <a:avLst/>
          </a:prstGeom>
        </p:spPr>
      </p:pic>
      <p:pic>
        <p:nvPicPr>
          <p:cNvPr id="6" name="图片 5">
            <a:extLst>
              <a:ext uri="{FF2B5EF4-FFF2-40B4-BE49-F238E27FC236}">
                <a16:creationId xmlns:a16="http://schemas.microsoft.com/office/drawing/2014/main" id="{3288DE02-B0AD-A9B8-C9BF-AFED6D99DEF5}"/>
              </a:ext>
            </a:extLst>
          </p:cNvPr>
          <p:cNvPicPr>
            <a:picLocks noChangeAspect="1"/>
          </p:cNvPicPr>
          <p:nvPr/>
        </p:nvPicPr>
        <p:blipFill>
          <a:blip r:embed="rId4"/>
          <a:stretch>
            <a:fillRect/>
          </a:stretch>
        </p:blipFill>
        <p:spPr>
          <a:xfrm>
            <a:off x="904747" y="1195801"/>
            <a:ext cx="4531434" cy="3130126"/>
          </a:xfrm>
          <a:prstGeom prst="rect">
            <a:avLst/>
          </a:prstGeom>
        </p:spPr>
      </p:pic>
    </p:spTree>
    <p:extLst>
      <p:ext uri="{BB962C8B-B14F-4D97-AF65-F5344CB8AC3E}">
        <p14:creationId xmlns:p14="http://schemas.microsoft.com/office/powerpoint/2010/main" val="76359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Value Types - Address</a:t>
            </a:r>
            <a:endParaRPr lang="zh-CN" altLang="en-US" noProof="1"/>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extLst>
              <p:ext uri="{D42A27DB-BD31-4B8C-83A1-F6EECF244321}">
                <p14:modId xmlns:p14="http://schemas.microsoft.com/office/powerpoint/2010/main" val="64193278"/>
              </p:ext>
            </p:extLst>
          </p:nvPr>
        </p:nvGraphicFramePr>
        <p:xfrm>
          <a:off x="568842" y="788948"/>
          <a:ext cx="6889898" cy="3294704"/>
        </p:xfrm>
        <a:graphic>
          <a:graphicData uri="http://schemas.openxmlformats.org/drawingml/2006/table">
            <a:tbl>
              <a:tblPr firstRow="1" bandRow="1">
                <a:tableStyleId>{5C22544A-7EE6-4342-B048-85BDC9FD1C3A}</a:tableStyleId>
              </a:tblPr>
              <a:tblGrid>
                <a:gridCol w="3701810">
                  <a:extLst>
                    <a:ext uri="{9D8B030D-6E8A-4147-A177-3AD203B41FA5}">
                      <a16:colId xmlns:a16="http://schemas.microsoft.com/office/drawing/2014/main" val="2731296362"/>
                    </a:ext>
                  </a:extLst>
                </a:gridCol>
                <a:gridCol w="3188088">
                  <a:extLst>
                    <a:ext uri="{9D8B030D-6E8A-4147-A177-3AD203B41FA5}">
                      <a16:colId xmlns:a16="http://schemas.microsoft.com/office/drawing/2014/main" val="3671528623"/>
                    </a:ext>
                  </a:extLst>
                </a:gridCol>
              </a:tblGrid>
              <a:tr h="338144">
                <a:tc>
                  <a:txBody>
                    <a:bodyPr/>
                    <a:lstStyle/>
                    <a:p>
                      <a:pPr algn="ctr"/>
                      <a:r>
                        <a:rPr lang="zh-CN" altLang="en-US" sz="1600" dirty="0"/>
                        <a:t>成员变量</a:t>
                      </a:r>
                      <a:r>
                        <a:rPr lang="en-US" altLang="zh-CN" sz="1600" dirty="0"/>
                        <a:t>/</a:t>
                      </a:r>
                      <a:r>
                        <a:rPr lang="zh-CN" altLang="en-US" sz="1600" dirty="0"/>
                        <a:t>函数</a:t>
                      </a:r>
                    </a:p>
                  </a:txBody>
                  <a:tcPr/>
                </a:tc>
                <a:tc>
                  <a:txBody>
                    <a:bodyPr/>
                    <a:lstStyle/>
                    <a:p>
                      <a:pPr algn="ctr"/>
                      <a:r>
                        <a:rPr lang="zh-CN" altLang="en-US" sz="1600" dirty="0"/>
                        <a:t>说明</a:t>
                      </a:r>
                    </a:p>
                  </a:txBody>
                  <a:tcPr/>
                </a:tc>
                <a:extLst>
                  <a:ext uri="{0D108BD9-81ED-4DB2-BD59-A6C34878D82A}">
                    <a16:rowId xmlns:a16="http://schemas.microsoft.com/office/drawing/2014/main" val="2026908619"/>
                  </a:ext>
                </a:extLst>
              </a:tr>
              <a:tr h="528060">
                <a:tc>
                  <a:txBody>
                    <a:bodyPr/>
                    <a:lstStyle/>
                    <a:p>
                      <a:pPr algn="ctr"/>
                      <a:r>
                        <a:rPr lang="en-US" altLang="zh-CN" sz="1600" dirty="0"/>
                        <a:t>&lt;address&gt;.call(bytes memory) returns(bool, bytes memory)</a:t>
                      </a:r>
                      <a:endParaRPr lang="zh-CN" altLang="en-US" sz="1600" dirty="0"/>
                    </a:p>
                  </a:txBody>
                  <a:tcPr/>
                </a:tc>
                <a:tc>
                  <a:txBody>
                    <a:bodyPr/>
                    <a:lstStyle/>
                    <a:p>
                      <a:pPr algn="ctr"/>
                      <a:r>
                        <a:rPr lang="zh-CN" altLang="en-US" sz="1600" dirty="0"/>
                        <a:t>向给定地址发起消息调用，附加所有可用的</a:t>
                      </a:r>
                      <a:r>
                        <a:rPr lang="en-US" altLang="zh-CN" sz="1600" dirty="0"/>
                        <a:t>gas(</a:t>
                      </a:r>
                      <a:r>
                        <a:rPr lang="zh-CN" altLang="en-US" sz="1600" dirty="0"/>
                        <a:t>可用</a:t>
                      </a:r>
                      <a:r>
                        <a:rPr lang="en-US" altLang="zh-CN" sz="1600" dirty="0"/>
                        <a:t>.gas</a:t>
                      </a:r>
                      <a:r>
                        <a:rPr lang="zh-CN" altLang="en-US" sz="1600" dirty="0"/>
                        <a:t>调整</a:t>
                      </a:r>
                      <a:r>
                        <a:rPr lang="en-US" altLang="zh-CN" sz="1600" dirty="0"/>
                        <a:t>) </a:t>
                      </a:r>
                      <a:r>
                        <a:rPr lang="zh-CN" altLang="en-US" sz="1600" dirty="0"/>
                        <a:t>，失败时返回</a:t>
                      </a:r>
                      <a:r>
                        <a:rPr lang="en-US" altLang="zh-CN" sz="1600" dirty="0"/>
                        <a:t>false </a:t>
                      </a:r>
                      <a:r>
                        <a:rPr lang="zh-CN" altLang="en-US" sz="1600" dirty="0"/>
                        <a:t>，成功时返回</a:t>
                      </a:r>
                      <a:r>
                        <a:rPr lang="en-US" altLang="zh-CN" sz="1600" dirty="0"/>
                        <a:t>true</a:t>
                      </a:r>
                      <a:endParaRPr lang="zh-CN" altLang="en-US" sz="1600" dirty="0"/>
                    </a:p>
                  </a:txBody>
                  <a:tcPr/>
                </a:tc>
                <a:extLst>
                  <a:ext uri="{0D108BD9-81ED-4DB2-BD59-A6C34878D82A}">
                    <a16:rowId xmlns:a16="http://schemas.microsoft.com/office/drawing/2014/main" val="2423391017"/>
                  </a:ext>
                </a:extLst>
              </a:tr>
              <a:tr h="764767">
                <a:tc>
                  <a:txBody>
                    <a:bodyPr/>
                    <a:lstStyle/>
                    <a:p>
                      <a:pPr algn="ctr"/>
                      <a:r>
                        <a:rPr lang="en-US" altLang="zh-CN" sz="1600" dirty="0"/>
                        <a:t>&lt;address&gt;. </a:t>
                      </a:r>
                      <a:r>
                        <a:rPr lang="en-US" altLang="zh-CN" sz="1600" dirty="0" err="1"/>
                        <a:t>delegatecall</a:t>
                      </a:r>
                      <a:r>
                        <a:rPr lang="en-US" altLang="zh-CN" sz="1600" dirty="0"/>
                        <a:t>(bytes memory) returns (bool, bytes memory)</a:t>
                      </a:r>
                      <a:endParaRPr lang="zh-CN" altLang="en-US" sz="1600" dirty="0"/>
                    </a:p>
                  </a:txBody>
                  <a:tcPr/>
                </a:tc>
                <a:tc>
                  <a:txBody>
                    <a:bodyPr/>
                    <a:lstStyle/>
                    <a:p>
                      <a:pPr algn="ctr"/>
                      <a:r>
                        <a:rPr lang="zh-CN" altLang="en-US" sz="1600" dirty="0"/>
                        <a:t>向给定地址发起</a:t>
                      </a:r>
                      <a:r>
                        <a:rPr lang="en-US" altLang="zh-CN" sz="1600" dirty="0"/>
                        <a:t>Delegate</a:t>
                      </a:r>
                      <a:r>
                        <a:rPr lang="zh-CN" altLang="en-US" sz="1600" dirty="0"/>
                        <a:t>消息调用，附加所有可用的</a:t>
                      </a:r>
                      <a:r>
                        <a:rPr lang="en-US" altLang="zh-CN" sz="1600" dirty="0"/>
                        <a:t>gas(</a:t>
                      </a:r>
                      <a:r>
                        <a:rPr lang="zh-CN" altLang="en-US" sz="1600" dirty="0"/>
                        <a:t>可用</a:t>
                      </a:r>
                      <a:r>
                        <a:rPr lang="en-US" altLang="zh-CN" sz="1600" dirty="0"/>
                        <a:t>.gas</a:t>
                      </a:r>
                      <a:r>
                        <a:rPr lang="zh-CN" altLang="en-US" sz="1600" dirty="0"/>
                        <a:t>调整</a:t>
                      </a:r>
                      <a:r>
                        <a:rPr lang="en-US" altLang="zh-CN" sz="1600" dirty="0"/>
                        <a:t>) </a:t>
                      </a:r>
                      <a:r>
                        <a:rPr lang="zh-CN" altLang="en-US" sz="1600" dirty="0"/>
                        <a:t>，失败时返回</a:t>
                      </a:r>
                      <a:r>
                        <a:rPr lang="en-US" altLang="zh-CN" sz="1600" dirty="0"/>
                        <a:t>false </a:t>
                      </a:r>
                      <a:r>
                        <a:rPr lang="zh-CN" altLang="en-US" sz="1600" dirty="0"/>
                        <a:t>，成功时返回</a:t>
                      </a:r>
                      <a:r>
                        <a:rPr lang="en-US" altLang="zh-CN" sz="1600" dirty="0"/>
                        <a:t>true</a:t>
                      </a:r>
                      <a:endParaRPr lang="zh-CN" altLang="en-US" sz="1600" dirty="0"/>
                    </a:p>
                  </a:txBody>
                  <a:tcPr/>
                </a:tc>
                <a:extLst>
                  <a:ext uri="{0D108BD9-81ED-4DB2-BD59-A6C34878D82A}">
                    <a16:rowId xmlns:a16="http://schemas.microsoft.com/office/drawing/2014/main" val="4124238220"/>
                  </a:ext>
                </a:extLst>
              </a:tr>
              <a:tr h="750402">
                <a:tc>
                  <a:txBody>
                    <a:bodyPr/>
                    <a:lstStyle/>
                    <a:p>
                      <a:pPr algn="ctr"/>
                      <a:r>
                        <a:rPr lang="en-US" altLang="zh-CN" sz="1600" dirty="0"/>
                        <a:t>&lt;address&gt;. </a:t>
                      </a:r>
                      <a:r>
                        <a:rPr lang="en-US" altLang="zh-CN" sz="1600" dirty="0" err="1"/>
                        <a:t>staticcall</a:t>
                      </a:r>
                      <a:r>
                        <a:rPr lang="en-US" altLang="zh-CN" sz="1600" dirty="0"/>
                        <a:t>(bytes memory) returns (bool, bytes memory)</a:t>
                      </a:r>
                      <a:endParaRPr lang="zh-CN" altLang="en-US" sz="1600" dirty="0"/>
                    </a:p>
                  </a:txBody>
                  <a:tcPr/>
                </a:tc>
                <a:tc>
                  <a:txBody>
                    <a:bodyPr/>
                    <a:lstStyle/>
                    <a:p>
                      <a:pPr algn="ctr"/>
                      <a:r>
                        <a:rPr lang="zh-CN" altLang="en-US" sz="1600" dirty="0"/>
                        <a:t>向给定地址发起</a:t>
                      </a:r>
                      <a:r>
                        <a:rPr lang="en-US" altLang="zh-CN" sz="1600" dirty="0"/>
                        <a:t>" </a:t>
                      </a:r>
                      <a:r>
                        <a:rPr lang="zh-CN" altLang="en-US" sz="1600" dirty="0"/>
                        <a:t>只读</a:t>
                      </a:r>
                      <a:r>
                        <a:rPr lang="en-US" altLang="zh-CN" sz="1600" dirty="0"/>
                        <a:t>" </a:t>
                      </a:r>
                      <a:r>
                        <a:rPr lang="zh-CN" altLang="en-US" sz="1600" dirty="0"/>
                        <a:t>消息调用，附加所有可用的</a:t>
                      </a:r>
                      <a:r>
                        <a:rPr lang="en-US" altLang="zh-CN" sz="1600" dirty="0"/>
                        <a:t>gas(</a:t>
                      </a:r>
                      <a:r>
                        <a:rPr lang="zh-CN" altLang="en-US" sz="1600" dirty="0"/>
                        <a:t>可用</a:t>
                      </a:r>
                      <a:r>
                        <a:rPr lang="en-US" altLang="zh-CN" sz="1600" dirty="0"/>
                        <a:t>.gas</a:t>
                      </a:r>
                      <a:r>
                        <a:rPr lang="zh-CN" altLang="en-US" sz="1600" dirty="0"/>
                        <a:t>调整</a:t>
                      </a:r>
                      <a:r>
                        <a:rPr lang="en-US" altLang="zh-CN" sz="1600" dirty="0"/>
                        <a:t>) </a:t>
                      </a:r>
                      <a:r>
                        <a:rPr lang="zh-CN" altLang="en-US" sz="1600" dirty="0"/>
                        <a:t>，失败时返回</a:t>
                      </a:r>
                      <a:r>
                        <a:rPr lang="en-US" altLang="zh-CN" sz="1600" dirty="0"/>
                        <a:t>false </a:t>
                      </a:r>
                      <a:r>
                        <a:rPr lang="zh-CN" altLang="en-US" sz="1600" dirty="0"/>
                        <a:t>，成功时返回</a:t>
                      </a:r>
                      <a:r>
                        <a:rPr lang="en-US" altLang="zh-CN" sz="1600" dirty="0"/>
                        <a:t>true</a:t>
                      </a:r>
                      <a:endParaRPr lang="zh-CN" altLang="en-US" sz="1600" dirty="0"/>
                    </a:p>
                  </a:txBody>
                  <a:tcPr/>
                </a:tc>
                <a:extLst>
                  <a:ext uri="{0D108BD9-81ED-4DB2-BD59-A6C34878D82A}">
                    <a16:rowId xmlns:a16="http://schemas.microsoft.com/office/drawing/2014/main" val="2544402672"/>
                  </a:ext>
                </a:extLst>
              </a:tr>
            </a:tbl>
          </a:graphicData>
        </a:graphic>
      </p:graphicFrame>
    </p:spTree>
    <p:extLst>
      <p:ext uri="{BB962C8B-B14F-4D97-AF65-F5344CB8AC3E}">
        <p14:creationId xmlns:p14="http://schemas.microsoft.com/office/powerpoint/2010/main" val="2120856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Value Types - Address</a:t>
            </a:r>
            <a:endParaRPr lang="zh-CN" altLang="en-US" noProof="1"/>
          </a:p>
        </p:txBody>
      </p:sp>
      <p:sp>
        <p:nvSpPr>
          <p:cNvPr id="3" name="文本框 25">
            <a:extLst>
              <a:ext uri="{FF2B5EF4-FFF2-40B4-BE49-F238E27FC236}">
                <a16:creationId xmlns:a16="http://schemas.microsoft.com/office/drawing/2014/main" id="{0DD9A6A7-33FB-89B3-ACC7-A72828034224}"/>
              </a:ext>
            </a:extLst>
          </p:cNvPr>
          <p:cNvSpPr txBox="1">
            <a:spLocks noChangeArrowheads="1"/>
          </p:cNvSpPr>
          <p:nvPr/>
        </p:nvSpPr>
        <p:spPr bwMode="auto">
          <a:xfrm>
            <a:off x="504365" y="3443480"/>
            <a:ext cx="64226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Call</a:t>
            </a:r>
            <a:r>
              <a:rPr lang="zh-CN" altLang="en-US" sz="1400" b="1" dirty="0">
                <a:latin typeface="微软雅黑" panose="020B0503020204020204" pitchFamily="34" charset="-122"/>
                <a:ea typeface="微软雅黑" panose="020B0503020204020204" pitchFamily="34" charset="-122"/>
              </a:rPr>
              <a:t>和</a:t>
            </a:r>
            <a:r>
              <a:rPr lang="en-US" altLang="zh-CN" sz="1400" b="1" dirty="0" err="1">
                <a:latin typeface="微软雅黑" panose="020B0503020204020204" pitchFamily="34" charset="-122"/>
                <a:ea typeface="微软雅黑" panose="020B0503020204020204" pitchFamily="34" charset="-122"/>
              </a:rPr>
              <a:t>delegatecall</a:t>
            </a:r>
            <a:r>
              <a:rPr lang="zh-CN" altLang="en-US" sz="1400" b="1" dirty="0">
                <a:latin typeface="微软雅黑" panose="020B0503020204020204" pitchFamily="34" charset="-122"/>
                <a:ea typeface="微软雅黑" panose="020B0503020204020204" pitchFamily="34" charset="-122"/>
              </a:rPr>
              <a:t>的区别在于：前者是调用一个合约的代码并可以修改该合约的状态。后者是借用一个合约的代码，修改自己的状态</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b="1" dirty="0" err="1">
                <a:latin typeface="微软雅黑" panose="020B0503020204020204" pitchFamily="34" charset="-122"/>
                <a:ea typeface="微软雅黑" panose="020B0503020204020204" pitchFamily="34" charset="-122"/>
              </a:rPr>
              <a:t>Delegatecall</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一般用在合约升级的场景中</a:t>
            </a:r>
            <a:endParaRPr lang="en-US" altLang="zh-CN" sz="14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7F39FE1-242B-12C2-D82F-77D0EEBA52E5}"/>
              </a:ext>
            </a:extLst>
          </p:cNvPr>
          <p:cNvPicPr>
            <a:picLocks noChangeAspect="1"/>
          </p:cNvPicPr>
          <p:nvPr/>
        </p:nvPicPr>
        <p:blipFill>
          <a:blip r:embed="rId3"/>
          <a:stretch>
            <a:fillRect/>
          </a:stretch>
        </p:blipFill>
        <p:spPr>
          <a:xfrm>
            <a:off x="177800" y="1631576"/>
            <a:ext cx="7772400" cy="1308847"/>
          </a:xfrm>
          <a:prstGeom prst="rect">
            <a:avLst/>
          </a:prstGeom>
        </p:spPr>
      </p:pic>
    </p:spTree>
    <p:extLst>
      <p:ext uri="{BB962C8B-B14F-4D97-AF65-F5344CB8AC3E}">
        <p14:creationId xmlns:p14="http://schemas.microsoft.com/office/powerpoint/2010/main" val="374266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Value Type - </a:t>
            </a:r>
            <a:r>
              <a:rPr lang="zh-CN" altLang="en-US" noProof="1"/>
              <a:t>函数</a:t>
            </a:r>
          </a:p>
        </p:txBody>
      </p:sp>
      <p:sp>
        <p:nvSpPr>
          <p:cNvPr id="4" name="文本框 25">
            <a:extLst>
              <a:ext uri="{FF2B5EF4-FFF2-40B4-BE49-F238E27FC236}">
                <a16:creationId xmlns:a16="http://schemas.microsoft.com/office/drawing/2014/main" id="{44EA00D9-C493-4C96-8C5D-A8E3E161C97D}"/>
              </a:ext>
            </a:extLst>
          </p:cNvPr>
          <p:cNvSpPr txBox="1">
            <a:spLocks noChangeArrowheads="1"/>
          </p:cNvSpPr>
          <p:nvPr/>
        </p:nvSpPr>
        <p:spPr bwMode="auto">
          <a:xfrm>
            <a:off x="559591" y="727293"/>
            <a:ext cx="773575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Solidity</a:t>
            </a:r>
            <a:r>
              <a:rPr lang="zh-CN" altLang="en-US" sz="1600" dirty="0">
                <a:latin typeface="微软雅黑" panose="020B0503020204020204" pitchFamily="34" charset="-122"/>
                <a:ea typeface="微软雅黑" panose="020B0503020204020204" pitchFamily="34" charset="-122"/>
              </a:rPr>
              <a:t>中，函数也可以作为一种基本类型</a:t>
            </a: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function</a:t>
            </a:r>
            <a:r>
              <a:rPr lang="zh-CN" altLang="en-US" sz="1600" dirty="0">
                <a:latin typeface="微软雅黑" panose="020B0503020204020204" pitchFamily="34" charset="-122"/>
                <a:ea typeface="微软雅黑" panose="020B0503020204020204" pitchFamily="34" charset="-122"/>
              </a:rPr>
              <a:t>的本质是</a:t>
            </a:r>
            <a:r>
              <a:rPr lang="en-US" altLang="zh-CN" sz="1600" dirty="0">
                <a:latin typeface="微软雅黑" panose="020B0503020204020204" pitchFamily="34" charset="-122"/>
                <a:ea typeface="微软雅黑" panose="020B0503020204020204" pitchFamily="34" charset="-122"/>
              </a:rPr>
              <a:t>bytes24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20bytes address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4bytes selector</a:t>
            </a:r>
            <a:r>
              <a:rPr lang="zh-CN" altLang="en-US" sz="1600" dirty="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function (&lt;parameter types&gt;) {</a:t>
            </a:r>
            <a:r>
              <a:rPr lang="en-US" altLang="zh-CN" sz="1600" dirty="0" err="1">
                <a:latin typeface="微软雅黑" panose="020B0503020204020204" pitchFamily="34" charset="-122"/>
                <a:ea typeface="微软雅黑" panose="020B0503020204020204" pitchFamily="34" charset="-122"/>
              </a:rPr>
              <a:t>internal|external</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pure|view|payable</a:t>
            </a:r>
            <a:r>
              <a:rPr lang="en-US" altLang="zh-CN" sz="1600" dirty="0">
                <a:latin typeface="微软雅黑" panose="020B0503020204020204" pitchFamily="34" charset="-122"/>
                <a:ea typeface="微软雅黑" panose="020B0503020204020204" pitchFamily="34" charset="-122"/>
              </a:rPr>
              <a:t>] [returns (&lt;return types&gt;)]</a:t>
            </a: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函数可以有多个返回值，返回值可以被预先声明</a:t>
            </a:r>
            <a:endParaRPr lang="en-US" altLang="zh-CN" sz="1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EE18588-0AB1-91C3-2A94-24B096FEFB7A}"/>
              </a:ext>
            </a:extLst>
          </p:cNvPr>
          <p:cNvPicPr>
            <a:picLocks noChangeAspect="1"/>
          </p:cNvPicPr>
          <p:nvPr/>
        </p:nvPicPr>
        <p:blipFill>
          <a:blip r:embed="rId3"/>
          <a:stretch>
            <a:fillRect/>
          </a:stretch>
        </p:blipFill>
        <p:spPr>
          <a:xfrm>
            <a:off x="2094382" y="2230205"/>
            <a:ext cx="3669995" cy="2157214"/>
          </a:xfrm>
          <a:prstGeom prst="rect">
            <a:avLst/>
          </a:prstGeom>
        </p:spPr>
      </p:pic>
    </p:spTree>
    <p:extLst>
      <p:ext uri="{BB962C8B-B14F-4D97-AF65-F5344CB8AC3E}">
        <p14:creationId xmlns:p14="http://schemas.microsoft.com/office/powerpoint/2010/main" val="4019439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Value Type - </a:t>
            </a:r>
            <a:r>
              <a:rPr lang="zh-CN" altLang="en-US" noProof="1"/>
              <a:t>函数</a:t>
            </a:r>
          </a:p>
        </p:txBody>
      </p:sp>
      <p:pic>
        <p:nvPicPr>
          <p:cNvPr id="9" name="图片 8">
            <a:extLst>
              <a:ext uri="{FF2B5EF4-FFF2-40B4-BE49-F238E27FC236}">
                <a16:creationId xmlns:a16="http://schemas.microsoft.com/office/drawing/2014/main" id="{8C6E7531-B31A-4329-9C30-49B38BB59885}"/>
              </a:ext>
            </a:extLst>
          </p:cNvPr>
          <p:cNvPicPr>
            <a:picLocks noChangeAspect="1"/>
          </p:cNvPicPr>
          <p:nvPr/>
        </p:nvPicPr>
        <p:blipFill>
          <a:blip r:embed="rId3"/>
          <a:stretch>
            <a:fillRect/>
          </a:stretch>
        </p:blipFill>
        <p:spPr>
          <a:xfrm>
            <a:off x="1735100" y="656561"/>
            <a:ext cx="4264004" cy="2240812"/>
          </a:xfrm>
          <a:prstGeom prst="rect">
            <a:avLst/>
          </a:prstGeom>
        </p:spPr>
      </p:pic>
      <p:pic>
        <p:nvPicPr>
          <p:cNvPr id="11" name="图片 10">
            <a:extLst>
              <a:ext uri="{FF2B5EF4-FFF2-40B4-BE49-F238E27FC236}">
                <a16:creationId xmlns:a16="http://schemas.microsoft.com/office/drawing/2014/main" id="{373248AD-89BF-4E05-A188-8FCCFB98F8D7}"/>
              </a:ext>
            </a:extLst>
          </p:cNvPr>
          <p:cNvPicPr>
            <a:picLocks noChangeAspect="1"/>
          </p:cNvPicPr>
          <p:nvPr/>
        </p:nvPicPr>
        <p:blipFill>
          <a:blip r:embed="rId4"/>
          <a:stretch>
            <a:fillRect/>
          </a:stretch>
        </p:blipFill>
        <p:spPr>
          <a:xfrm>
            <a:off x="1735101" y="2897373"/>
            <a:ext cx="4264004" cy="1483242"/>
          </a:xfrm>
          <a:prstGeom prst="rect">
            <a:avLst/>
          </a:prstGeom>
        </p:spPr>
      </p:pic>
    </p:spTree>
    <p:extLst>
      <p:ext uri="{BB962C8B-B14F-4D97-AF65-F5344CB8AC3E}">
        <p14:creationId xmlns:p14="http://schemas.microsoft.com/office/powerpoint/2010/main" val="3169682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函数的可见性</a:t>
            </a:r>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nvGraphicFramePr>
        <p:xfrm>
          <a:off x="1153656" y="793800"/>
          <a:ext cx="5820688" cy="3037567"/>
        </p:xfrm>
        <a:graphic>
          <a:graphicData uri="http://schemas.openxmlformats.org/drawingml/2006/table">
            <a:tbl>
              <a:tblPr firstRow="1" bandRow="1">
                <a:tableStyleId>{5C22544A-7EE6-4342-B048-85BDC9FD1C3A}</a:tableStyleId>
              </a:tblPr>
              <a:tblGrid>
                <a:gridCol w="2910344">
                  <a:extLst>
                    <a:ext uri="{9D8B030D-6E8A-4147-A177-3AD203B41FA5}">
                      <a16:colId xmlns:a16="http://schemas.microsoft.com/office/drawing/2014/main" val="2731296362"/>
                    </a:ext>
                  </a:extLst>
                </a:gridCol>
                <a:gridCol w="2910344">
                  <a:extLst>
                    <a:ext uri="{9D8B030D-6E8A-4147-A177-3AD203B41FA5}">
                      <a16:colId xmlns:a16="http://schemas.microsoft.com/office/drawing/2014/main" val="2827143545"/>
                    </a:ext>
                  </a:extLst>
                </a:gridCol>
              </a:tblGrid>
              <a:tr h="283720">
                <a:tc>
                  <a:txBody>
                    <a:bodyPr/>
                    <a:lstStyle/>
                    <a:p>
                      <a:pPr algn="ctr"/>
                      <a:r>
                        <a:rPr lang="zh-CN" altLang="en-US" sz="1600" dirty="0"/>
                        <a:t>关键字</a:t>
                      </a:r>
                    </a:p>
                  </a:txBody>
                  <a:tcPr/>
                </a:tc>
                <a:tc>
                  <a:txBody>
                    <a:bodyPr/>
                    <a:lstStyle/>
                    <a:p>
                      <a:pPr algn="ctr"/>
                      <a:r>
                        <a:rPr lang="zh-CN" altLang="en-US" sz="1600" dirty="0"/>
                        <a:t>说明</a:t>
                      </a:r>
                    </a:p>
                  </a:txBody>
                  <a:tcPr/>
                </a:tc>
                <a:extLst>
                  <a:ext uri="{0D108BD9-81ED-4DB2-BD59-A6C34878D82A}">
                    <a16:rowId xmlns:a16="http://schemas.microsoft.com/office/drawing/2014/main" val="2026908619"/>
                  </a:ext>
                </a:extLst>
              </a:tr>
              <a:tr h="696404">
                <a:tc>
                  <a:txBody>
                    <a:bodyPr/>
                    <a:lstStyle/>
                    <a:p>
                      <a:pPr algn="ctr"/>
                      <a:r>
                        <a:rPr lang="en-US" altLang="zh-CN" sz="1200" dirty="0"/>
                        <a:t>external</a:t>
                      </a:r>
                      <a:endParaRPr lang="zh-CN" altLang="en-US" sz="1200" dirty="0"/>
                    </a:p>
                  </a:txBody>
                  <a:tcPr/>
                </a:tc>
                <a:tc>
                  <a:txBody>
                    <a:bodyPr/>
                    <a:lstStyle/>
                    <a:p>
                      <a:pPr algn="ctr"/>
                      <a:r>
                        <a:rPr lang="zh-CN" altLang="en-US" sz="1200" dirty="0"/>
                        <a:t>可以被其他合约或者通过</a:t>
                      </a:r>
                      <a:r>
                        <a:rPr lang="en-US" altLang="zh-CN" sz="1200" dirty="0"/>
                        <a:t>transaction </a:t>
                      </a:r>
                      <a:r>
                        <a:rPr lang="zh-CN" altLang="en-US" sz="1200" dirty="0"/>
                        <a:t>进行调用，本地合约⽆法直接调用</a:t>
                      </a:r>
                      <a:r>
                        <a:rPr lang="en-US" altLang="zh-CN" sz="1200" dirty="0"/>
                        <a:t>external </a:t>
                      </a:r>
                      <a:r>
                        <a:rPr lang="zh-CN" altLang="en-US" sz="1200" dirty="0"/>
                        <a:t>函数，只能通过子合约调用的方式</a:t>
                      </a:r>
                      <a:r>
                        <a:rPr lang="en-US" altLang="zh-CN" sz="1200" dirty="0"/>
                        <a:t>(</a:t>
                      </a:r>
                      <a:r>
                        <a:rPr lang="en-US" altLang="zh-CN" sz="1200" dirty="0" err="1"/>
                        <a:t>this.f</a:t>
                      </a:r>
                      <a:r>
                        <a:rPr lang="en-US" altLang="zh-CN" sz="1200" dirty="0"/>
                        <a:t>())</a:t>
                      </a:r>
                      <a:endParaRPr lang="zh-CN" altLang="en-US" sz="1200" dirty="0"/>
                    </a:p>
                  </a:txBody>
                  <a:tcPr/>
                </a:tc>
                <a:extLst>
                  <a:ext uri="{0D108BD9-81ED-4DB2-BD59-A6C34878D82A}">
                    <a16:rowId xmlns:a16="http://schemas.microsoft.com/office/drawing/2014/main" val="2423391017"/>
                  </a:ext>
                </a:extLst>
              </a:tr>
              <a:tr h="696404">
                <a:tc>
                  <a:txBody>
                    <a:bodyPr/>
                    <a:lstStyle/>
                    <a:p>
                      <a:pPr algn="ctr"/>
                      <a:r>
                        <a:rPr lang="en-US" altLang="zh-CN" sz="1200" dirty="0"/>
                        <a:t>public</a:t>
                      </a:r>
                    </a:p>
                  </a:txBody>
                  <a:tcPr/>
                </a:tc>
                <a:tc>
                  <a:txBody>
                    <a:bodyPr/>
                    <a:lstStyle/>
                    <a:p>
                      <a:pPr algn="ctr"/>
                      <a:r>
                        <a:rPr lang="zh-CN" altLang="en-US" sz="1200" dirty="0"/>
                        <a:t>可以被内部调用或通过子合约调用的方式。若调用方式为</a:t>
                      </a:r>
                      <a:r>
                        <a:rPr lang="en-US" altLang="zh-CN" sz="1200" dirty="0"/>
                        <a:t>f(), </a:t>
                      </a:r>
                      <a:r>
                        <a:rPr lang="zh-CN" altLang="en-US" sz="1200" dirty="0"/>
                        <a:t>则等同与</a:t>
                      </a:r>
                      <a:r>
                        <a:rPr lang="en-US" altLang="zh-CN" sz="1200" dirty="0"/>
                        <a:t>internal/private </a:t>
                      </a:r>
                      <a:r>
                        <a:rPr lang="zh-CN" altLang="en-US" sz="1200" dirty="0"/>
                        <a:t>函数；若调用方式为</a:t>
                      </a:r>
                      <a:r>
                        <a:rPr lang="en-US" altLang="zh-CN" sz="1200" dirty="0" err="1"/>
                        <a:t>this.f</a:t>
                      </a:r>
                      <a:r>
                        <a:rPr lang="en-US" altLang="zh-CN" sz="1200" dirty="0"/>
                        <a:t>(), </a:t>
                      </a:r>
                      <a:r>
                        <a:rPr lang="zh-CN" altLang="en-US" sz="1200" dirty="0"/>
                        <a:t>则等同于</a:t>
                      </a:r>
                      <a:r>
                        <a:rPr lang="en-US" altLang="zh-CN" sz="1200" dirty="0"/>
                        <a:t>external</a:t>
                      </a:r>
                      <a:endParaRPr lang="zh-CN" altLang="en-US" sz="1200" dirty="0"/>
                    </a:p>
                  </a:txBody>
                  <a:tcPr/>
                </a:tc>
                <a:extLst>
                  <a:ext uri="{0D108BD9-81ED-4DB2-BD59-A6C34878D82A}">
                    <a16:rowId xmlns:a16="http://schemas.microsoft.com/office/drawing/2014/main" val="4124238220"/>
                  </a:ext>
                </a:extLst>
              </a:tr>
              <a:tr h="486519">
                <a:tc>
                  <a:txBody>
                    <a:bodyPr/>
                    <a:lstStyle/>
                    <a:p>
                      <a:pPr algn="ctr"/>
                      <a:r>
                        <a:rPr lang="en-US" altLang="zh-CN" sz="1200" dirty="0"/>
                        <a:t>internal</a:t>
                      </a:r>
                    </a:p>
                  </a:txBody>
                  <a:tcPr/>
                </a:tc>
                <a:tc>
                  <a:txBody>
                    <a:bodyPr/>
                    <a:lstStyle/>
                    <a:p>
                      <a:pPr algn="ctr"/>
                      <a:r>
                        <a:rPr lang="zh-CN" altLang="en-US" sz="1200" dirty="0"/>
                        <a:t>函数只能被自身或者被继承的合约调用</a:t>
                      </a:r>
                    </a:p>
                  </a:txBody>
                  <a:tcPr/>
                </a:tc>
                <a:extLst>
                  <a:ext uri="{0D108BD9-81ED-4DB2-BD59-A6C34878D82A}">
                    <a16:rowId xmlns:a16="http://schemas.microsoft.com/office/drawing/2014/main" val="2093052558"/>
                  </a:ext>
                </a:extLst>
              </a:tr>
              <a:tr h="696404">
                <a:tc>
                  <a:txBody>
                    <a:bodyPr/>
                    <a:lstStyle/>
                    <a:p>
                      <a:pPr algn="ctr"/>
                      <a:r>
                        <a:rPr lang="en-US" altLang="zh-CN" sz="1200" dirty="0"/>
                        <a:t>private</a:t>
                      </a:r>
                    </a:p>
                  </a:txBody>
                  <a:tcPr/>
                </a:tc>
                <a:tc>
                  <a:txBody>
                    <a:bodyPr/>
                    <a:lstStyle/>
                    <a:p>
                      <a:pPr algn="ctr"/>
                      <a:r>
                        <a:rPr lang="zh-CN" altLang="en-US" sz="1200" dirty="0"/>
                        <a:t>函数只能被自身调用</a:t>
                      </a:r>
                    </a:p>
                  </a:txBody>
                  <a:tcPr/>
                </a:tc>
                <a:extLst>
                  <a:ext uri="{0D108BD9-81ED-4DB2-BD59-A6C34878D82A}">
                    <a16:rowId xmlns:a16="http://schemas.microsoft.com/office/drawing/2014/main" val="3592796615"/>
                  </a:ext>
                </a:extLst>
              </a:tr>
            </a:tbl>
          </a:graphicData>
        </a:graphic>
      </p:graphicFrame>
    </p:spTree>
    <p:extLst>
      <p:ext uri="{BB962C8B-B14F-4D97-AF65-F5344CB8AC3E}">
        <p14:creationId xmlns:p14="http://schemas.microsoft.com/office/powerpoint/2010/main" val="15367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函数特性：</a:t>
            </a:r>
            <a:r>
              <a:rPr lang="en-US" altLang="zh-CN" noProof="1"/>
              <a:t>View / Pure</a:t>
            </a:r>
            <a:r>
              <a:rPr lang="zh-CN" altLang="en-US" noProof="1"/>
              <a:t> </a:t>
            </a:r>
            <a:r>
              <a:rPr lang="en-US" altLang="zh-CN" noProof="1"/>
              <a:t>/</a:t>
            </a:r>
            <a:r>
              <a:rPr lang="zh-CN" altLang="en-US" noProof="1"/>
              <a:t> </a:t>
            </a:r>
            <a:r>
              <a:rPr lang="en-US" altLang="zh-CN" noProof="1"/>
              <a:t>payable</a:t>
            </a:r>
            <a:r>
              <a:rPr lang="zh-CN" altLang="en-US" noProof="1"/>
              <a:t> </a:t>
            </a:r>
          </a:p>
        </p:txBody>
      </p:sp>
      <p:sp>
        <p:nvSpPr>
          <p:cNvPr id="4" name="文本框 25">
            <a:extLst>
              <a:ext uri="{FF2B5EF4-FFF2-40B4-BE49-F238E27FC236}">
                <a16:creationId xmlns:a16="http://schemas.microsoft.com/office/drawing/2014/main" id="{9C663D04-7B08-4A52-B7C2-EB1F80FB911C}"/>
              </a:ext>
            </a:extLst>
          </p:cNvPr>
          <p:cNvSpPr txBox="1">
            <a:spLocks noChangeArrowheads="1"/>
          </p:cNvSpPr>
          <p:nvPr/>
        </p:nvSpPr>
        <p:spPr bwMode="auto">
          <a:xfrm>
            <a:off x="382959" y="677299"/>
            <a:ext cx="760686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View</a:t>
            </a:r>
            <a:r>
              <a:rPr lang="zh-CN" altLang="en-US" sz="1400" dirty="0">
                <a:latin typeface="微软雅黑" panose="020B0503020204020204" pitchFamily="34" charset="-122"/>
                <a:ea typeface="微软雅黑" panose="020B0503020204020204" pitchFamily="34" charset="-122"/>
              </a:rPr>
              <a:t>函数表示：该函数不会“修改”任何状态</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Pure</a:t>
            </a:r>
            <a:r>
              <a:rPr lang="zh-CN" altLang="en-US" sz="1400" dirty="0">
                <a:latin typeface="微软雅黑" panose="020B0503020204020204" pitchFamily="34" charset="-122"/>
                <a:ea typeface="微软雅黑" panose="020B0503020204020204" pitchFamily="34" charset="-122"/>
              </a:rPr>
              <a:t>函数表示：该函数不会“读取”与“修改”状态</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Payable</a:t>
            </a:r>
            <a:r>
              <a:rPr lang="zh-CN" altLang="en-US" sz="1400" dirty="0">
                <a:latin typeface="微软雅黑" panose="020B0503020204020204" pitchFamily="34" charset="-122"/>
                <a:ea typeface="微软雅黑" panose="020B0503020204020204" pitchFamily="34" charset="-122"/>
              </a:rPr>
              <a:t>函数表示：可以向该函数转</a:t>
            </a:r>
            <a:r>
              <a:rPr lang="en-US" altLang="zh-CN" sz="1400" dirty="0">
                <a:latin typeface="微软雅黑" panose="020B0503020204020204" pitchFamily="34" charset="-122"/>
                <a:ea typeface="微软雅黑" panose="020B0503020204020204" pitchFamily="34" charset="-122"/>
              </a:rPr>
              <a:t>Ether</a:t>
            </a:r>
            <a:r>
              <a:rPr lang="zh-CN" altLang="en-US" sz="1400" dirty="0">
                <a:latin typeface="微软雅黑" panose="020B0503020204020204" pitchFamily="34" charset="-122"/>
                <a:ea typeface="微软雅黑" panose="020B0503020204020204" pitchFamily="34" charset="-122"/>
              </a:rPr>
              <a:t>，该函数可以接收</a:t>
            </a:r>
            <a:endParaRPr lang="en-US" altLang="zh-CN"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EE9CC5B-AD10-4D81-BBC2-C0332F8DE305}"/>
              </a:ext>
            </a:extLst>
          </p:cNvPr>
          <p:cNvPicPr>
            <a:picLocks noChangeAspect="1"/>
          </p:cNvPicPr>
          <p:nvPr/>
        </p:nvPicPr>
        <p:blipFill>
          <a:blip r:embed="rId3"/>
          <a:stretch>
            <a:fillRect/>
          </a:stretch>
        </p:blipFill>
        <p:spPr>
          <a:xfrm>
            <a:off x="849312" y="1542400"/>
            <a:ext cx="6429375" cy="1487199"/>
          </a:xfrm>
          <a:prstGeom prst="rect">
            <a:avLst/>
          </a:prstGeom>
        </p:spPr>
      </p:pic>
      <p:pic>
        <p:nvPicPr>
          <p:cNvPr id="8" name="图片 7">
            <a:extLst>
              <a:ext uri="{FF2B5EF4-FFF2-40B4-BE49-F238E27FC236}">
                <a16:creationId xmlns:a16="http://schemas.microsoft.com/office/drawing/2014/main" id="{1BA1E353-E2D6-409E-AD81-6B65247591D8}"/>
              </a:ext>
            </a:extLst>
          </p:cNvPr>
          <p:cNvPicPr>
            <a:picLocks noChangeAspect="1"/>
          </p:cNvPicPr>
          <p:nvPr/>
        </p:nvPicPr>
        <p:blipFill>
          <a:blip r:embed="rId4"/>
          <a:stretch>
            <a:fillRect/>
          </a:stretch>
        </p:blipFill>
        <p:spPr>
          <a:xfrm>
            <a:off x="849312" y="3082978"/>
            <a:ext cx="6429375" cy="1255106"/>
          </a:xfrm>
          <a:prstGeom prst="rect">
            <a:avLst/>
          </a:prstGeom>
        </p:spPr>
      </p:pic>
    </p:spTree>
    <p:extLst>
      <p:ext uri="{BB962C8B-B14F-4D97-AF65-F5344CB8AC3E}">
        <p14:creationId xmlns:p14="http://schemas.microsoft.com/office/powerpoint/2010/main" val="294752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Fallback</a:t>
            </a:r>
            <a:r>
              <a:rPr lang="zh-CN" altLang="en-US" noProof="1"/>
              <a:t>函数</a:t>
            </a:r>
          </a:p>
        </p:txBody>
      </p:sp>
      <p:sp>
        <p:nvSpPr>
          <p:cNvPr id="4" name="文本框 25">
            <a:extLst>
              <a:ext uri="{FF2B5EF4-FFF2-40B4-BE49-F238E27FC236}">
                <a16:creationId xmlns:a16="http://schemas.microsoft.com/office/drawing/2014/main" id="{66061167-6350-4A40-81A1-88C9321B6C0C}"/>
              </a:ext>
            </a:extLst>
          </p:cNvPr>
          <p:cNvSpPr txBox="1">
            <a:spLocks noChangeArrowheads="1"/>
          </p:cNvSpPr>
          <p:nvPr/>
        </p:nvSpPr>
        <p:spPr bwMode="auto">
          <a:xfrm>
            <a:off x="217968" y="951645"/>
            <a:ext cx="261561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合约允许拥有一个匿名函数作为</a:t>
            </a:r>
            <a:r>
              <a:rPr lang="en-US" altLang="zh-CN" sz="1400" dirty="0">
                <a:latin typeface="微软雅黑" panose="020B0503020204020204" pitchFamily="34" charset="-122"/>
                <a:ea typeface="微软雅黑" panose="020B0503020204020204" pitchFamily="34" charset="-122"/>
              </a:rPr>
              <a:t>fallback</a:t>
            </a:r>
            <a:r>
              <a:rPr lang="zh-CN" altLang="en-US" sz="1400" dirty="0">
                <a:latin typeface="微软雅黑" panose="020B0503020204020204" pitchFamily="34" charset="-122"/>
                <a:ea typeface="微软雅黑" panose="020B0503020204020204" pitchFamily="34" charset="-122"/>
              </a:rPr>
              <a:t>函数</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fallback</a:t>
            </a:r>
            <a:r>
              <a:rPr lang="zh-CN" altLang="en-US" sz="1400" dirty="0">
                <a:latin typeface="微软雅黑" panose="020B0503020204020204" pitchFamily="34" charset="-122"/>
                <a:ea typeface="微软雅黑" panose="020B0503020204020204" pitchFamily="34" charset="-122"/>
              </a:rPr>
              <a:t>函数没有输入参数，也没有输出结果，并且必须具有外部可见性</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当合约收到</a:t>
            </a:r>
            <a:r>
              <a:rPr lang="en-US" altLang="zh-CN" sz="1400" dirty="0">
                <a:latin typeface="微软雅黑" panose="020B0503020204020204" pitchFamily="34" charset="-122"/>
                <a:ea typeface="微软雅黑" panose="020B0503020204020204" pitchFamily="34" charset="-122"/>
              </a:rPr>
              <a:t>ether</a:t>
            </a:r>
            <a:r>
              <a:rPr lang="zh-CN" altLang="en-US" sz="1400" dirty="0">
                <a:latin typeface="微软雅黑" panose="020B0503020204020204" pitchFamily="34" charset="-122"/>
                <a:ea typeface="微软雅黑" panose="020B0503020204020204" pitchFamily="34" charset="-122"/>
              </a:rPr>
              <a:t>或者被调用的函数与其任意一个成员函数都不匹配时，</a:t>
            </a:r>
            <a:r>
              <a:rPr lang="en-US" altLang="zh-CN" sz="1400" dirty="0">
                <a:latin typeface="微软雅黑" panose="020B0503020204020204" pitchFamily="34" charset="-122"/>
                <a:ea typeface="微软雅黑" panose="020B0503020204020204" pitchFamily="34" charset="-122"/>
              </a:rPr>
              <a:t>fallback</a:t>
            </a:r>
            <a:r>
              <a:rPr lang="zh-CN" altLang="en-US" sz="1400" dirty="0">
                <a:latin typeface="微软雅黑" panose="020B0503020204020204" pitchFamily="34" charset="-122"/>
                <a:ea typeface="微软雅黑" panose="020B0503020204020204" pitchFamily="34" charset="-122"/>
              </a:rPr>
              <a:t>函数被触发</a:t>
            </a:r>
            <a:endParaRPr lang="en-US" altLang="zh-CN" sz="14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1554C8B9-6620-42A4-8B06-985897B409E7}"/>
              </a:ext>
            </a:extLst>
          </p:cNvPr>
          <p:cNvPicPr>
            <a:picLocks noChangeAspect="1"/>
          </p:cNvPicPr>
          <p:nvPr/>
        </p:nvPicPr>
        <p:blipFill>
          <a:blip r:embed="rId3"/>
          <a:stretch>
            <a:fillRect/>
          </a:stretch>
        </p:blipFill>
        <p:spPr>
          <a:xfrm>
            <a:off x="3114106" y="728330"/>
            <a:ext cx="4918861" cy="3322674"/>
          </a:xfrm>
          <a:prstGeom prst="rect">
            <a:avLst/>
          </a:prstGeom>
        </p:spPr>
      </p:pic>
    </p:spTree>
    <p:extLst>
      <p:ext uri="{BB962C8B-B14F-4D97-AF65-F5344CB8AC3E}">
        <p14:creationId xmlns:p14="http://schemas.microsoft.com/office/powerpoint/2010/main" val="2522962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Receive</a:t>
            </a:r>
            <a:r>
              <a:rPr lang="zh-CN" altLang="en-US" noProof="1"/>
              <a:t>函数</a:t>
            </a:r>
          </a:p>
        </p:txBody>
      </p:sp>
      <p:sp>
        <p:nvSpPr>
          <p:cNvPr id="4" name="文本框 25">
            <a:extLst>
              <a:ext uri="{FF2B5EF4-FFF2-40B4-BE49-F238E27FC236}">
                <a16:creationId xmlns:a16="http://schemas.microsoft.com/office/drawing/2014/main" id="{66061167-6350-4A40-81A1-88C9321B6C0C}"/>
              </a:ext>
            </a:extLst>
          </p:cNvPr>
          <p:cNvSpPr txBox="1">
            <a:spLocks noChangeArrowheads="1"/>
          </p:cNvSpPr>
          <p:nvPr/>
        </p:nvSpPr>
        <p:spPr bwMode="auto">
          <a:xfrm>
            <a:off x="217968" y="951645"/>
            <a:ext cx="261561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合约允许拥有一个匿名函数作为</a:t>
            </a:r>
            <a:r>
              <a:rPr lang="en-US" altLang="zh-CN" sz="1400" dirty="0">
                <a:latin typeface="微软雅黑" panose="020B0503020204020204" pitchFamily="34" charset="-122"/>
                <a:ea typeface="微软雅黑" panose="020B0503020204020204" pitchFamily="34" charset="-122"/>
              </a:rPr>
              <a:t>receive</a:t>
            </a:r>
            <a:r>
              <a:rPr lang="zh-CN" altLang="en-US" sz="1400" dirty="0">
                <a:latin typeface="微软雅黑" panose="020B0503020204020204" pitchFamily="34" charset="-122"/>
                <a:ea typeface="微软雅黑" panose="020B0503020204020204" pitchFamily="34" charset="-122"/>
              </a:rPr>
              <a:t>函数</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Receive</a:t>
            </a:r>
            <a:r>
              <a:rPr lang="zh-CN" altLang="en-US" sz="1400" dirty="0">
                <a:latin typeface="微软雅黑" panose="020B0503020204020204" pitchFamily="34" charset="-122"/>
                <a:ea typeface="微软雅黑" panose="020B0503020204020204" pitchFamily="34" charset="-122"/>
              </a:rPr>
              <a:t>函数必须是</a:t>
            </a:r>
            <a:r>
              <a:rPr lang="en-US" altLang="zh-CN" sz="1400" dirty="0">
                <a:latin typeface="微软雅黑" panose="020B0503020204020204" pitchFamily="34" charset="-122"/>
                <a:ea typeface="微软雅黑" panose="020B0503020204020204" pitchFamily="34" charset="-122"/>
              </a:rPr>
              <a:t>external</a:t>
            </a:r>
            <a:r>
              <a:rPr lang="zh-CN" altLang="en-US" sz="1400" dirty="0">
                <a:latin typeface="微软雅黑" panose="020B0503020204020204" pitchFamily="34" charset="-122"/>
                <a:ea typeface="微软雅黑" panose="020B0503020204020204" pitchFamily="34" charset="-122"/>
              </a:rPr>
              <a:t> 和 </a:t>
            </a:r>
            <a:r>
              <a:rPr lang="en-US" altLang="zh-CN" sz="1400" dirty="0">
                <a:latin typeface="微软雅黑" panose="020B0503020204020204" pitchFamily="34" charset="-122"/>
                <a:ea typeface="微软雅黑" panose="020B0503020204020204" pitchFamily="34" charset="-122"/>
              </a:rPr>
              <a:t>payable</a:t>
            </a:r>
            <a:r>
              <a:rPr lang="zh-CN" altLang="en-US" sz="1400" dirty="0">
                <a:latin typeface="微软雅黑" panose="020B0503020204020204" pitchFamily="34" charset="-122"/>
                <a:ea typeface="微软雅黑" panose="020B0503020204020204" pitchFamily="34" charset="-122"/>
              </a:rPr>
              <a:t>的</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当一个合约被调用，但是没有</a:t>
            </a:r>
            <a:r>
              <a:rPr lang="en-US" altLang="zh-CN" sz="1400" dirty="0" err="1">
                <a:latin typeface="微软雅黑" panose="020B0503020204020204" pitchFamily="34" charset="-122"/>
                <a:ea typeface="微软雅黑" panose="020B0503020204020204" pitchFamily="34" charset="-122"/>
              </a:rPr>
              <a:t>calldata</a:t>
            </a:r>
            <a:r>
              <a:rPr lang="zh-CN" altLang="en-US" sz="1400" dirty="0">
                <a:latin typeface="微软雅黑" panose="020B0503020204020204" pitchFamily="34" charset="-122"/>
                <a:ea typeface="微软雅黑" panose="020B0503020204020204" pitchFamily="34" charset="-122"/>
              </a:rPr>
              <a:t>的时候，会触发</a:t>
            </a:r>
            <a:r>
              <a:rPr lang="en-US" altLang="zh-CN" sz="1400" dirty="0">
                <a:latin typeface="微软雅黑" panose="020B0503020204020204" pitchFamily="34" charset="-122"/>
                <a:ea typeface="微软雅黑" panose="020B0503020204020204" pitchFamily="34" charset="-122"/>
              </a:rPr>
              <a:t>receive</a:t>
            </a:r>
            <a:r>
              <a:rPr lang="zh-CN" altLang="en-US" sz="1400" dirty="0">
                <a:latin typeface="微软雅黑" panose="020B0503020204020204" pitchFamily="34" charset="-122"/>
                <a:ea typeface="微软雅黑" panose="020B0503020204020204" pitchFamily="34" charset="-122"/>
              </a:rPr>
              <a:t>函数，也就是通过</a:t>
            </a:r>
            <a:r>
              <a:rPr lang="en-US" altLang="zh-CN" sz="1400" dirty="0">
                <a:latin typeface="微软雅黑" panose="020B0503020204020204" pitchFamily="34" charset="-122"/>
                <a:ea typeface="微软雅黑" panose="020B0503020204020204" pitchFamily="34" charset="-122"/>
              </a:rPr>
              <a:t>send</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transfer</a:t>
            </a:r>
            <a:r>
              <a:rPr lang="zh-CN" altLang="en-US" sz="1400" dirty="0">
                <a:latin typeface="微软雅黑" panose="020B0503020204020204" pitchFamily="34" charset="-122"/>
                <a:ea typeface="微软雅黑" panose="020B0503020204020204" pitchFamily="34" charset="-122"/>
              </a:rPr>
              <a:t>方法调用时。</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如果</a:t>
            </a:r>
            <a:r>
              <a:rPr lang="en-US" altLang="zh-CN" sz="1400" dirty="0">
                <a:latin typeface="微软雅黑" panose="020B0503020204020204" pitchFamily="34" charset="-122"/>
                <a:ea typeface="微软雅黑" panose="020B0503020204020204" pitchFamily="34" charset="-122"/>
              </a:rPr>
              <a:t>receive</a:t>
            </a:r>
            <a:r>
              <a:rPr lang="zh-CN" altLang="en-US" sz="1400" dirty="0">
                <a:latin typeface="微软雅黑" panose="020B0503020204020204" pitchFamily="34" charset="-122"/>
                <a:ea typeface="微软雅黑" panose="020B0503020204020204" pitchFamily="34" charset="-122"/>
              </a:rPr>
              <a:t>函数不存在，则寻找</a:t>
            </a:r>
            <a:r>
              <a:rPr lang="en-US" altLang="zh-CN" sz="1400" dirty="0">
                <a:latin typeface="微软雅黑" panose="020B0503020204020204" pitchFamily="34" charset="-122"/>
                <a:ea typeface="微软雅黑" panose="020B0503020204020204" pitchFamily="34" charset="-122"/>
              </a:rPr>
              <a:t>fallback</a:t>
            </a:r>
            <a:r>
              <a:rPr lang="zh-CN" altLang="en-US" sz="1400" dirty="0">
                <a:latin typeface="微软雅黑" panose="020B0503020204020204" pitchFamily="34" charset="-122"/>
                <a:ea typeface="微软雅黑" panose="020B0503020204020204" pitchFamily="34" charset="-122"/>
              </a:rPr>
              <a:t>函数，如果</a:t>
            </a:r>
            <a:r>
              <a:rPr lang="en-US" altLang="zh-CN" sz="1400" dirty="0">
                <a:latin typeface="微软雅黑" panose="020B0503020204020204" pitchFamily="34" charset="-122"/>
                <a:ea typeface="微软雅黑" panose="020B0503020204020204" pitchFamily="34" charset="-122"/>
              </a:rPr>
              <a:t>payable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fallback</a:t>
            </a:r>
            <a:r>
              <a:rPr lang="zh-CN" altLang="en-US" sz="1400" dirty="0">
                <a:latin typeface="微软雅黑" panose="020B0503020204020204" pitchFamily="34" charset="-122"/>
                <a:ea typeface="微软雅黑" panose="020B0503020204020204" pitchFamily="34" charset="-122"/>
              </a:rPr>
              <a:t>函数也不存在，则会有异常</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如果想让合约接受转账，就需要有</a:t>
            </a:r>
            <a:r>
              <a:rPr lang="en-US" altLang="zh-CN" sz="1400" dirty="0">
                <a:latin typeface="微软雅黑" panose="020B0503020204020204" pitchFamily="34" charset="-122"/>
                <a:ea typeface="微软雅黑" panose="020B0503020204020204" pitchFamily="34" charset="-122"/>
              </a:rPr>
              <a:t>receive</a:t>
            </a:r>
            <a:r>
              <a:rPr lang="zh-CN" altLang="en-US" sz="1400" dirty="0">
                <a:latin typeface="微软雅黑" panose="020B0503020204020204" pitchFamily="34" charset="-122"/>
                <a:ea typeface="微软雅黑" panose="020B0503020204020204" pitchFamily="34" charset="-122"/>
              </a:rPr>
              <a:t>方法</a:t>
            </a:r>
            <a:endParaRPr lang="en-US" altLang="zh-CN"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AF95592-28E6-A462-71AC-DECBF4D24566}"/>
              </a:ext>
            </a:extLst>
          </p:cNvPr>
          <p:cNvPicPr>
            <a:picLocks noChangeAspect="1"/>
          </p:cNvPicPr>
          <p:nvPr/>
        </p:nvPicPr>
        <p:blipFill>
          <a:blip r:embed="rId3"/>
          <a:stretch>
            <a:fillRect/>
          </a:stretch>
        </p:blipFill>
        <p:spPr>
          <a:xfrm>
            <a:off x="3390424" y="1297285"/>
            <a:ext cx="4077176" cy="1977430"/>
          </a:xfrm>
          <a:prstGeom prst="rect">
            <a:avLst/>
          </a:prstGeom>
        </p:spPr>
      </p:pic>
    </p:spTree>
    <p:extLst>
      <p:ext uri="{BB962C8B-B14F-4D97-AF65-F5344CB8AC3E}">
        <p14:creationId xmlns:p14="http://schemas.microsoft.com/office/powerpoint/2010/main" val="3948736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合约结构：函数修饰符</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748522" y="638970"/>
            <a:ext cx="680821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中定义函数修饰符通过</a:t>
            </a:r>
            <a:r>
              <a:rPr lang="en-US" altLang="zh-CN" sz="1400" dirty="0">
                <a:latin typeface="微软雅黑" panose="020B0503020204020204" pitchFamily="34" charset="-122"/>
                <a:ea typeface="微软雅黑" panose="020B0503020204020204" pitchFamily="34" charset="-122"/>
              </a:rPr>
              <a:t>modifier</a:t>
            </a:r>
            <a:r>
              <a:rPr lang="zh-CN" altLang="en-US" sz="1400" dirty="0">
                <a:latin typeface="微软雅黑" panose="020B0503020204020204" pitchFamily="34" charset="-122"/>
                <a:ea typeface="微软雅黑" panose="020B0503020204020204" pitchFamily="34" charset="-122"/>
              </a:rPr>
              <a:t>关键词，核心是为了验参</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用户可以自定义</a:t>
            </a:r>
            <a:r>
              <a:rPr lang="en-US" altLang="zh-CN" sz="1400" dirty="0">
                <a:latin typeface="微软雅黑" panose="020B0503020204020204" pitchFamily="34" charset="-122"/>
                <a:ea typeface="微软雅黑" panose="020B0503020204020204" pitchFamily="34" charset="-122"/>
              </a:rPr>
              <a:t>modifier</a:t>
            </a:r>
            <a:r>
              <a:rPr lang="zh-CN" altLang="en-US" sz="1400" dirty="0">
                <a:latin typeface="微软雅黑" panose="020B0503020204020204" pitchFamily="34" charset="-122"/>
                <a:ea typeface="微软雅黑" panose="020B0503020204020204" pitchFamily="34" charset="-122"/>
              </a:rPr>
              <a:t>并注入到函数体中</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_;</a:t>
            </a:r>
            <a:r>
              <a:rPr lang="zh-CN" altLang="en-US" sz="1400" dirty="0">
                <a:latin typeface="微软雅黑" panose="020B0503020204020204" pitchFamily="34" charset="-122"/>
                <a:ea typeface="微软雅黑" panose="020B0503020204020204" pitchFamily="34" charset="-122"/>
              </a:rPr>
              <a:t> 代表函数代码，下面的例子指的是，先执行</a:t>
            </a:r>
            <a:r>
              <a:rPr lang="en-US" altLang="zh-CN" sz="1400" dirty="0">
                <a:latin typeface="微软雅黑" panose="020B0503020204020204" pitchFamily="34" charset="-122"/>
                <a:ea typeface="微软雅黑" panose="020B0503020204020204" pitchFamily="34" charset="-122"/>
              </a:rPr>
              <a:t>modifier</a:t>
            </a:r>
            <a:r>
              <a:rPr lang="zh-CN" altLang="en-US" sz="1400" dirty="0">
                <a:latin typeface="微软雅黑" panose="020B0503020204020204" pitchFamily="34" charset="-122"/>
                <a:ea typeface="微软雅黑" panose="020B0503020204020204" pitchFamily="34" charset="-122"/>
              </a:rPr>
              <a:t>逻辑，然后是函数逻辑</a:t>
            </a:r>
            <a:endParaRPr lang="en-US" altLang="zh-CN"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876EE2C-14AD-4334-B57B-766170816DF8}"/>
              </a:ext>
            </a:extLst>
          </p:cNvPr>
          <p:cNvPicPr>
            <a:picLocks noChangeAspect="1"/>
          </p:cNvPicPr>
          <p:nvPr/>
        </p:nvPicPr>
        <p:blipFill>
          <a:blip r:embed="rId3"/>
          <a:stretch>
            <a:fillRect/>
          </a:stretch>
        </p:blipFill>
        <p:spPr>
          <a:xfrm>
            <a:off x="1279857" y="1465742"/>
            <a:ext cx="5568285" cy="2934443"/>
          </a:xfrm>
          <a:prstGeom prst="rect">
            <a:avLst/>
          </a:prstGeom>
        </p:spPr>
      </p:pic>
    </p:spTree>
    <p:extLst>
      <p:ext uri="{BB962C8B-B14F-4D97-AF65-F5344CB8AC3E}">
        <p14:creationId xmlns:p14="http://schemas.microsoft.com/office/powerpoint/2010/main" val="457888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函数的修饰符 </a:t>
            </a:r>
            <a:r>
              <a:rPr lang="en-US" altLang="zh-CN" noProof="1"/>
              <a:t>modifier – </a:t>
            </a:r>
            <a:r>
              <a:rPr lang="zh-CN" altLang="en-US" noProof="1"/>
              <a:t>参数校验</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410088" y="2099064"/>
            <a:ext cx="32847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修饰器的关键字是</a:t>
            </a:r>
            <a:r>
              <a:rPr lang="en-US" altLang="zh-CN" sz="1400" dirty="0">
                <a:latin typeface="微软雅黑" panose="020B0503020204020204" pitchFamily="34" charset="-122"/>
                <a:ea typeface="微软雅黑" panose="020B0503020204020204" pitchFamily="34" charset="-122"/>
              </a:rPr>
              <a:t>modifier</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修饰器也是合约的成员之一，且同样可以被继承、重写</a:t>
            </a:r>
            <a:endParaRPr lang="en-US" altLang="zh-CN"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86D812D-D86C-478C-B65D-2D2B50062500}"/>
              </a:ext>
            </a:extLst>
          </p:cNvPr>
          <p:cNvPicPr>
            <a:picLocks noChangeAspect="1"/>
          </p:cNvPicPr>
          <p:nvPr/>
        </p:nvPicPr>
        <p:blipFill>
          <a:blip r:embed="rId3"/>
          <a:stretch>
            <a:fillRect/>
          </a:stretch>
        </p:blipFill>
        <p:spPr>
          <a:xfrm>
            <a:off x="3694814" y="763514"/>
            <a:ext cx="3985485" cy="3409765"/>
          </a:xfrm>
          <a:prstGeom prst="rect">
            <a:avLst/>
          </a:prstGeom>
        </p:spPr>
      </p:pic>
    </p:spTree>
    <p:extLst>
      <p:ext uri="{BB962C8B-B14F-4D97-AF65-F5344CB8AC3E}">
        <p14:creationId xmlns:p14="http://schemas.microsoft.com/office/powerpoint/2010/main" val="153855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B59C1-330E-8784-E8A2-63CE49D3ADFC}"/>
              </a:ext>
            </a:extLst>
          </p:cNvPr>
          <p:cNvSpPr>
            <a:spLocks noGrp="1"/>
          </p:cNvSpPr>
          <p:nvPr>
            <p:ph type="title"/>
          </p:nvPr>
        </p:nvSpPr>
        <p:spPr>
          <a:xfrm>
            <a:off x="0" y="119139"/>
            <a:ext cx="8128000" cy="434975"/>
          </a:xfrm>
        </p:spPr>
        <p:txBody>
          <a:bodyPr/>
          <a:lstStyle/>
          <a:p>
            <a:r>
              <a:rPr kumimoji="1" lang="en-US" altLang="zh-CN" dirty="0" err="1"/>
              <a:t>DApp</a:t>
            </a:r>
            <a:r>
              <a:rPr kumimoji="1" lang="zh-CN" altLang="en-US" dirty="0"/>
              <a:t>架构</a:t>
            </a:r>
          </a:p>
        </p:txBody>
      </p:sp>
      <p:sp>
        <p:nvSpPr>
          <p:cNvPr id="19" name="文本框 18">
            <a:extLst>
              <a:ext uri="{FF2B5EF4-FFF2-40B4-BE49-F238E27FC236}">
                <a16:creationId xmlns:a16="http://schemas.microsoft.com/office/drawing/2014/main" id="{E40D19D2-4893-B39D-BD60-FC77CCEDA16C}"/>
              </a:ext>
            </a:extLst>
          </p:cNvPr>
          <p:cNvSpPr txBox="1"/>
          <p:nvPr/>
        </p:nvSpPr>
        <p:spPr>
          <a:xfrm>
            <a:off x="162823" y="1074429"/>
            <a:ext cx="3714077" cy="2893100"/>
          </a:xfrm>
          <a:prstGeom prst="rect">
            <a:avLst/>
          </a:prstGeom>
          <a:noFill/>
        </p:spPr>
        <p:txBody>
          <a:bodyPr wrap="square" rtlCol="0">
            <a:spAutoFit/>
          </a:bodyPr>
          <a:lstStyle/>
          <a:p>
            <a:r>
              <a:rPr kumimoji="1" lang="en-US" altLang="zh-CN" sz="1400" b="1" dirty="0" err="1">
                <a:latin typeface="DengXian" panose="02010600030101010101" pitchFamily="2" charset="-122"/>
                <a:ea typeface="DengXian" panose="02010600030101010101" pitchFamily="2" charset="-122"/>
              </a:rPr>
              <a:t>DApp</a:t>
            </a:r>
            <a:r>
              <a:rPr kumimoji="1" lang="zh-CN" altLang="en-US" sz="1400" b="1" dirty="0">
                <a:latin typeface="DengXian" panose="02010600030101010101" pitchFamily="2" charset="-122"/>
                <a:ea typeface="DengXian" panose="02010600030101010101" pitchFamily="2" charset="-122"/>
              </a:rPr>
              <a:t>架构</a:t>
            </a:r>
            <a:endParaRPr kumimoji="1" lang="en-US" altLang="zh-CN" sz="1400" b="1"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前端：数据展示，用户和界面进行交互</a:t>
            </a:r>
            <a:endParaRPr kumimoji="1" lang="en-US" altLang="zh-CN" sz="1400"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区块链和智能合约：处理和存储用户关心的核心数据，并让数据和用户绑定，在</a:t>
            </a:r>
            <a:r>
              <a:rPr kumimoji="1" lang="en-US" altLang="zh-CN" sz="1400" dirty="0">
                <a:latin typeface="DengXian" panose="02010600030101010101" pitchFamily="2" charset="-122"/>
                <a:ea typeface="DengXian" panose="02010600030101010101" pitchFamily="2" charset="-122"/>
              </a:rPr>
              <a:t>App</a:t>
            </a:r>
            <a:r>
              <a:rPr kumimoji="1" lang="zh-CN" altLang="en-US" sz="1400" dirty="0">
                <a:latin typeface="DengXian" panose="02010600030101010101" pitchFamily="2" charset="-122"/>
                <a:ea typeface="DengXian" panose="02010600030101010101" pitchFamily="2" charset="-122"/>
              </a:rPr>
              <a:t>之间共享</a:t>
            </a:r>
            <a:endParaRPr kumimoji="1" lang="en-US" altLang="zh-CN" sz="1400"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传统后端和数据库（可选）：处理和存储复杂和不那么重要的数据，主要用于优化应用</a:t>
            </a:r>
            <a:endParaRPr kumimoji="1" lang="en-US" altLang="zh-CN" sz="1400" dirty="0">
              <a:latin typeface="DengXian" panose="02010600030101010101" pitchFamily="2" charset="-122"/>
              <a:ea typeface="DengXian" panose="02010600030101010101" pitchFamily="2" charset="-122"/>
            </a:endParaRPr>
          </a:p>
          <a:p>
            <a:endParaRPr kumimoji="1" lang="en-US" altLang="zh-CN" sz="1400" b="1" dirty="0">
              <a:latin typeface="DengXian" panose="02010600030101010101" pitchFamily="2" charset="-122"/>
              <a:ea typeface="DengXian" panose="02010600030101010101" pitchFamily="2" charset="-122"/>
            </a:endParaRPr>
          </a:p>
          <a:p>
            <a:r>
              <a:rPr kumimoji="1" lang="zh-CN" altLang="en-US" sz="1400" b="1" dirty="0">
                <a:latin typeface="DengXian" panose="02010600030101010101" pitchFamily="2" charset="-122"/>
                <a:ea typeface="DengXian" panose="02010600030101010101" pitchFamily="2" charset="-122"/>
              </a:rPr>
              <a:t>智能合约：</a:t>
            </a:r>
            <a:endParaRPr kumimoji="1" lang="en-US" altLang="zh-CN" sz="1400" b="1"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每个人都可以看到，公开且无法篡改</a:t>
            </a:r>
            <a:endParaRPr kumimoji="1" lang="en-US" altLang="zh-CN" sz="1400" dirty="0">
              <a:latin typeface="DengXian" panose="02010600030101010101" pitchFamily="2" charset="-122"/>
              <a:ea typeface="DengXian" panose="02010600030101010101" pitchFamily="2" charset="-122"/>
            </a:endParaRPr>
          </a:p>
          <a:p>
            <a:pPr marL="285750" indent="-285750">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“云函数”：可以处理业务逻辑，并存储一些数据</a:t>
            </a:r>
            <a:endParaRPr kumimoji="1" lang="en-US" altLang="zh-CN" sz="1400" dirty="0">
              <a:latin typeface="DengXian" panose="02010600030101010101" pitchFamily="2" charset="-122"/>
              <a:ea typeface="DengXian" panose="02010600030101010101" pitchFamily="2" charset="-122"/>
            </a:endParaRPr>
          </a:p>
        </p:txBody>
      </p:sp>
      <p:grpSp>
        <p:nvGrpSpPr>
          <p:cNvPr id="24" name="组合 23">
            <a:extLst>
              <a:ext uri="{FF2B5EF4-FFF2-40B4-BE49-F238E27FC236}">
                <a16:creationId xmlns:a16="http://schemas.microsoft.com/office/drawing/2014/main" id="{45418529-39BA-0386-7C04-B803F85ABBE0}"/>
              </a:ext>
            </a:extLst>
          </p:cNvPr>
          <p:cNvGrpSpPr/>
          <p:nvPr/>
        </p:nvGrpSpPr>
        <p:grpSpPr>
          <a:xfrm>
            <a:off x="3768423" y="1279395"/>
            <a:ext cx="3992265" cy="2907594"/>
            <a:chOff x="3768423" y="1279395"/>
            <a:chExt cx="3992265" cy="2907594"/>
          </a:xfrm>
        </p:grpSpPr>
        <p:sp>
          <p:nvSpPr>
            <p:cNvPr id="9" name="圆角矩形 8">
              <a:extLst>
                <a:ext uri="{FF2B5EF4-FFF2-40B4-BE49-F238E27FC236}">
                  <a16:creationId xmlns:a16="http://schemas.microsoft.com/office/drawing/2014/main" id="{7567A8AF-E735-B816-B84F-BE4772253ED1}"/>
                </a:ext>
              </a:extLst>
            </p:cNvPr>
            <p:cNvSpPr/>
            <p:nvPr/>
          </p:nvSpPr>
          <p:spPr>
            <a:xfrm>
              <a:off x="3985377" y="1279395"/>
              <a:ext cx="3775311" cy="2907594"/>
            </a:xfrm>
            <a:prstGeom prst="roundRect">
              <a:avLst/>
            </a:prstGeom>
            <a:ln>
              <a:solidFill>
                <a:srgbClr val="9C2D2A"/>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
          <p:nvSpPr>
            <p:cNvPr id="16" name="矩形 15">
              <a:extLst>
                <a:ext uri="{FF2B5EF4-FFF2-40B4-BE49-F238E27FC236}">
                  <a16:creationId xmlns:a16="http://schemas.microsoft.com/office/drawing/2014/main" id="{BA24EAD7-96C3-E052-8000-2A48CB242D95}"/>
                </a:ext>
              </a:extLst>
            </p:cNvPr>
            <p:cNvSpPr/>
            <p:nvPr/>
          </p:nvSpPr>
          <p:spPr>
            <a:xfrm>
              <a:off x="5129459" y="1416456"/>
              <a:ext cx="1620253" cy="546351"/>
            </a:xfrm>
            <a:prstGeom prst="rect">
              <a:avLst/>
            </a:prstGeom>
            <a:solidFill>
              <a:schemeClr val="accent6">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Frontend</a:t>
              </a:r>
            </a:p>
            <a:p>
              <a:pPr algn="ctr"/>
              <a:r>
                <a:rPr kumimoji="1" lang="en-US" altLang="zh-CN" sz="1050" dirty="0">
                  <a:solidFill>
                    <a:schemeClr val="tx1"/>
                  </a:solidFill>
                </a:rPr>
                <a:t>React, Vue</a:t>
              </a:r>
              <a:endParaRPr kumimoji="1" lang="zh-CN" altLang="en-US" sz="1050" dirty="0">
                <a:solidFill>
                  <a:schemeClr val="tx1"/>
                </a:solidFill>
              </a:endParaRPr>
            </a:p>
          </p:txBody>
        </p:sp>
        <p:grpSp>
          <p:nvGrpSpPr>
            <p:cNvPr id="22" name="组合 21">
              <a:extLst>
                <a:ext uri="{FF2B5EF4-FFF2-40B4-BE49-F238E27FC236}">
                  <a16:creationId xmlns:a16="http://schemas.microsoft.com/office/drawing/2014/main" id="{A31188F2-7BE0-E5A2-A55B-A27ED3159D85}"/>
                </a:ext>
              </a:extLst>
            </p:cNvPr>
            <p:cNvGrpSpPr/>
            <p:nvPr/>
          </p:nvGrpSpPr>
          <p:grpSpPr>
            <a:xfrm>
              <a:off x="3768423" y="2099867"/>
              <a:ext cx="2175177" cy="1904875"/>
              <a:chOff x="3768423" y="2099867"/>
              <a:chExt cx="2175177" cy="1904875"/>
            </a:xfrm>
          </p:grpSpPr>
          <p:sp>
            <p:nvSpPr>
              <p:cNvPr id="3" name="圆角矩形 2">
                <a:extLst>
                  <a:ext uri="{FF2B5EF4-FFF2-40B4-BE49-F238E27FC236}">
                    <a16:creationId xmlns:a16="http://schemas.microsoft.com/office/drawing/2014/main" id="{F67C9439-6FD2-77EA-25BD-552B36A330BB}"/>
                  </a:ext>
                </a:extLst>
              </p:cNvPr>
              <p:cNvSpPr/>
              <p:nvPr/>
            </p:nvSpPr>
            <p:spPr>
              <a:xfrm>
                <a:off x="4142625" y="2099867"/>
                <a:ext cx="1800975" cy="1904875"/>
              </a:xfrm>
              <a:prstGeom prst="roundRect">
                <a:avLst/>
              </a:prstGeom>
              <a:ln w="12700">
                <a:solidFill>
                  <a:srgbClr val="9C2D2A"/>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
            <p:nvSpPr>
              <p:cNvPr id="17" name="矩形 16">
                <a:extLst>
                  <a:ext uri="{FF2B5EF4-FFF2-40B4-BE49-F238E27FC236}">
                    <a16:creationId xmlns:a16="http://schemas.microsoft.com/office/drawing/2014/main" id="{D9B0536E-B8FE-16B1-C8D6-D788101D9C24}"/>
                  </a:ext>
                </a:extLst>
              </p:cNvPr>
              <p:cNvSpPr/>
              <p:nvPr/>
            </p:nvSpPr>
            <p:spPr>
              <a:xfrm>
                <a:off x="4224931" y="2465717"/>
                <a:ext cx="1620253" cy="546351"/>
              </a:xfrm>
              <a:prstGeom prst="rect">
                <a:avLst/>
              </a:prstGeom>
              <a:solidFill>
                <a:schemeClr val="accent3">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Backend</a:t>
                </a:r>
              </a:p>
              <a:p>
                <a:pPr algn="ctr"/>
                <a:r>
                  <a:rPr kumimoji="1" lang="en-US" altLang="zh-CN" sz="1050" dirty="0">
                    <a:solidFill>
                      <a:schemeClr val="tx1"/>
                    </a:solidFill>
                  </a:rPr>
                  <a:t>Java, Python, Go, Nodejs</a:t>
                </a:r>
                <a:endParaRPr kumimoji="1" lang="zh-CN" altLang="en-US" sz="1050" dirty="0">
                  <a:solidFill>
                    <a:schemeClr val="tx1"/>
                  </a:solidFill>
                </a:endParaRPr>
              </a:p>
            </p:txBody>
          </p:sp>
          <p:sp>
            <p:nvSpPr>
              <p:cNvPr id="18" name="矩形 17">
                <a:extLst>
                  <a:ext uri="{FF2B5EF4-FFF2-40B4-BE49-F238E27FC236}">
                    <a16:creationId xmlns:a16="http://schemas.microsoft.com/office/drawing/2014/main" id="{8AAB1C96-B257-CEDB-5E0D-4DAD1B22824A}"/>
                  </a:ext>
                </a:extLst>
              </p:cNvPr>
              <p:cNvSpPr/>
              <p:nvPr/>
            </p:nvSpPr>
            <p:spPr>
              <a:xfrm>
                <a:off x="4229767" y="3194315"/>
                <a:ext cx="1620253" cy="546351"/>
              </a:xfrm>
              <a:prstGeom prst="rect">
                <a:avLst/>
              </a:prstGeom>
              <a:solidFill>
                <a:schemeClr val="accent5">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Database</a:t>
                </a:r>
              </a:p>
              <a:p>
                <a:pPr algn="ctr"/>
                <a:r>
                  <a:rPr kumimoji="1" lang="en-US" altLang="zh-CN" sz="1000" dirty="0">
                    <a:solidFill>
                      <a:schemeClr val="tx1"/>
                    </a:solidFill>
                  </a:rPr>
                  <a:t>MySQL, MongoDB, Redis</a:t>
                </a:r>
                <a:endParaRPr kumimoji="1" lang="zh-CN" altLang="en-US" sz="1000" dirty="0">
                  <a:solidFill>
                    <a:schemeClr val="tx1"/>
                  </a:solidFill>
                </a:endParaRPr>
              </a:p>
            </p:txBody>
          </p:sp>
          <p:sp>
            <p:nvSpPr>
              <p:cNvPr id="10" name="文本框 25">
                <a:extLst>
                  <a:ext uri="{FF2B5EF4-FFF2-40B4-BE49-F238E27FC236}">
                    <a16:creationId xmlns:a16="http://schemas.microsoft.com/office/drawing/2014/main" id="{0FE647F6-1768-6896-1C7E-EC798F690AE6}"/>
                  </a:ext>
                </a:extLst>
              </p:cNvPr>
              <p:cNvSpPr txBox="1">
                <a:spLocks noChangeArrowheads="1"/>
              </p:cNvSpPr>
              <p:nvPr/>
            </p:nvSpPr>
            <p:spPr bwMode="auto">
              <a:xfrm>
                <a:off x="3768423" y="2162139"/>
                <a:ext cx="16092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indent="457200"/>
                <a:r>
                  <a:rPr lang="en-US" altLang="zh-CN" sz="1100" b="1" dirty="0">
                    <a:solidFill>
                      <a:srgbClr val="C00000"/>
                    </a:solidFill>
                    <a:ea typeface="微软雅黑" panose="020B0503020204020204" pitchFamily="34" charset="-122"/>
                    <a:cs typeface="Times New Roman" panose="02020603050405020304" pitchFamily="18" charset="0"/>
                  </a:rPr>
                  <a:t>Optional</a:t>
                </a:r>
                <a:endParaRPr lang="zh-CN" altLang="en-US" sz="1100" b="1" dirty="0">
                  <a:solidFill>
                    <a:srgbClr val="C00000"/>
                  </a:solidFill>
                  <a:ea typeface="微软雅黑" panose="020B0503020204020204" pitchFamily="34"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4C64854D-ECD4-1DA8-23D6-AC4F0617E132}"/>
                </a:ext>
              </a:extLst>
            </p:cNvPr>
            <p:cNvGrpSpPr/>
            <p:nvPr/>
          </p:nvGrpSpPr>
          <p:grpSpPr>
            <a:xfrm>
              <a:off x="6042018" y="2099867"/>
              <a:ext cx="1521836" cy="1904875"/>
              <a:chOff x="6042018" y="2099867"/>
              <a:chExt cx="1521836" cy="1904875"/>
            </a:xfrm>
          </p:grpSpPr>
          <p:sp>
            <p:nvSpPr>
              <p:cNvPr id="6" name="矩形 5">
                <a:extLst>
                  <a:ext uri="{FF2B5EF4-FFF2-40B4-BE49-F238E27FC236}">
                    <a16:creationId xmlns:a16="http://schemas.microsoft.com/office/drawing/2014/main" id="{0C726AEE-D9D6-2731-7E30-D8869945DC82}"/>
                  </a:ext>
                </a:extLst>
              </p:cNvPr>
              <p:cNvSpPr/>
              <p:nvPr/>
            </p:nvSpPr>
            <p:spPr>
              <a:xfrm>
                <a:off x="6042018" y="2099867"/>
                <a:ext cx="1521836" cy="1904875"/>
              </a:xfrm>
              <a:prstGeom prst="rect">
                <a:avLst/>
              </a:prstGeom>
              <a:solidFill>
                <a:schemeClr val="accent2">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en-US" altLang="zh-CN" sz="1600" dirty="0">
                  <a:solidFill>
                    <a:schemeClr val="tx1"/>
                  </a:solidFill>
                </a:endParaRPr>
              </a:p>
              <a:p>
                <a:pPr algn="ctr"/>
                <a:endParaRPr kumimoji="1" lang="en-US" altLang="zh-CN" sz="1600" dirty="0">
                  <a:solidFill>
                    <a:schemeClr val="tx1"/>
                  </a:solidFill>
                </a:endParaRPr>
              </a:p>
              <a:p>
                <a:pPr algn="ctr"/>
                <a:endParaRPr kumimoji="1" lang="en-US" altLang="zh-CN" sz="1600" dirty="0">
                  <a:solidFill>
                    <a:schemeClr val="tx1"/>
                  </a:solidFill>
                </a:endParaRPr>
              </a:p>
              <a:p>
                <a:pPr algn="ctr"/>
                <a:endParaRPr kumimoji="1" lang="en-US" altLang="zh-CN" sz="1600" dirty="0">
                  <a:solidFill>
                    <a:schemeClr val="tx1"/>
                  </a:solidFill>
                </a:endParaRPr>
              </a:p>
              <a:p>
                <a:pPr algn="ctr"/>
                <a:r>
                  <a:rPr kumimoji="1" lang="en-US" altLang="zh-CN" sz="1600" dirty="0">
                    <a:solidFill>
                      <a:schemeClr val="tx1"/>
                    </a:solidFill>
                  </a:rPr>
                  <a:t>Blockchain</a:t>
                </a:r>
              </a:p>
              <a:p>
                <a:pPr algn="ctr"/>
                <a:r>
                  <a:rPr kumimoji="1" lang="en-US" altLang="zh-CN" sz="900" dirty="0">
                    <a:solidFill>
                      <a:schemeClr val="tx1"/>
                    </a:solidFill>
                  </a:rPr>
                  <a:t>Ethereum, Solana, Hyperledger…</a:t>
                </a:r>
                <a:endParaRPr kumimoji="1" lang="zh-CN" altLang="en-US" sz="900" dirty="0">
                  <a:solidFill>
                    <a:schemeClr val="tx1"/>
                  </a:solidFill>
                </a:endParaRPr>
              </a:p>
            </p:txBody>
          </p:sp>
          <p:sp>
            <p:nvSpPr>
              <p:cNvPr id="13" name="矩形 12">
                <a:extLst>
                  <a:ext uri="{FF2B5EF4-FFF2-40B4-BE49-F238E27FC236}">
                    <a16:creationId xmlns:a16="http://schemas.microsoft.com/office/drawing/2014/main" id="{8842AF7A-AE78-BAE1-F7AF-9FD8FE56119D}"/>
                  </a:ext>
                </a:extLst>
              </p:cNvPr>
              <p:cNvSpPr/>
              <p:nvPr/>
            </p:nvSpPr>
            <p:spPr>
              <a:xfrm>
                <a:off x="6240462" y="2205470"/>
                <a:ext cx="1058976"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sp>
            <p:nvSpPr>
              <p:cNvPr id="15" name="矩形 14">
                <a:extLst>
                  <a:ext uri="{FF2B5EF4-FFF2-40B4-BE49-F238E27FC236}">
                    <a16:creationId xmlns:a16="http://schemas.microsoft.com/office/drawing/2014/main" id="{965CD33E-C881-D9F7-D481-57C87EB6B339}"/>
                  </a:ext>
                </a:extLst>
              </p:cNvPr>
              <p:cNvSpPr/>
              <p:nvPr/>
            </p:nvSpPr>
            <p:spPr>
              <a:xfrm>
                <a:off x="6240462" y="2520979"/>
                <a:ext cx="1058976"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sp>
            <p:nvSpPr>
              <p:cNvPr id="21" name="矩形 20">
                <a:extLst>
                  <a:ext uri="{FF2B5EF4-FFF2-40B4-BE49-F238E27FC236}">
                    <a16:creationId xmlns:a16="http://schemas.microsoft.com/office/drawing/2014/main" id="{2A33BCD2-1A9F-86B3-1212-F28CEEBAC507}"/>
                  </a:ext>
                </a:extLst>
              </p:cNvPr>
              <p:cNvSpPr/>
              <p:nvPr/>
            </p:nvSpPr>
            <p:spPr>
              <a:xfrm>
                <a:off x="6240462" y="2836488"/>
                <a:ext cx="1058975"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grpSp>
      </p:grpSp>
    </p:spTree>
    <p:extLst>
      <p:ext uri="{BB962C8B-B14F-4D97-AF65-F5344CB8AC3E}">
        <p14:creationId xmlns:p14="http://schemas.microsoft.com/office/powerpoint/2010/main" val="20008438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类型：</a:t>
            </a:r>
            <a:r>
              <a:rPr lang="en-US" altLang="zh-CN" noProof="1"/>
              <a:t>Reference Types</a:t>
            </a:r>
            <a:r>
              <a:rPr lang="zh-CN" altLang="en-US" noProof="1"/>
              <a:t> 引用类型</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852681" y="1486162"/>
            <a:ext cx="64226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多个引用值可以指向同一个变量</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引用类型：</a:t>
            </a:r>
            <a:r>
              <a:rPr lang="en-US" altLang="zh-CN" sz="1400" b="1" dirty="0">
                <a:latin typeface="微软雅黑" panose="020B0503020204020204" pitchFamily="34" charset="-122"/>
                <a:ea typeface="微软雅黑" panose="020B0503020204020204" pitchFamily="34" charset="-122"/>
              </a:rPr>
              <a:t>array/struct/mapping</a:t>
            </a: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引用类型需要申明其变量的存储的具体位置</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8064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Reference Types – Data Loaction</a:t>
            </a:r>
            <a:endParaRPr lang="zh-CN" altLang="en-US" noProof="1"/>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528638" y="669580"/>
            <a:ext cx="642263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中变量可指定的</a:t>
            </a:r>
            <a:r>
              <a:rPr lang="en-US" altLang="zh-CN" sz="1400" dirty="0">
                <a:latin typeface="微软雅黑" panose="020B0503020204020204" pitchFamily="34" charset="-122"/>
                <a:ea typeface="微软雅黑" panose="020B0503020204020204" pitchFamily="34" charset="-122"/>
              </a:rPr>
              <a:t>location</a:t>
            </a:r>
            <a:r>
              <a:rPr lang="zh-CN" altLang="en-US" sz="1400" dirty="0">
                <a:latin typeface="微软雅黑" panose="020B0503020204020204" pitchFamily="34" charset="-122"/>
                <a:ea typeface="微软雅黑" panose="020B0503020204020204" pitchFamily="34" charset="-122"/>
              </a:rPr>
              <a:t>包括以下：</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memory</a:t>
            </a:r>
            <a:r>
              <a:rPr lang="zh-CN" altLang="en-US" sz="1400" dirty="0">
                <a:latin typeface="微软雅黑" panose="020B0503020204020204" pitchFamily="34" charset="-122"/>
                <a:ea typeface="微软雅黑" panose="020B0503020204020204" pitchFamily="34" charset="-122"/>
              </a:rPr>
              <a:t>：局部变量，存放在堆栈中，生命周期为函数调用期间</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storage</a:t>
            </a:r>
            <a:r>
              <a:rPr lang="zh-CN" altLang="en-US" sz="1400" dirty="0">
                <a:latin typeface="微软雅黑" panose="020B0503020204020204" pitchFamily="34" charset="-122"/>
                <a:ea typeface="微软雅黑" panose="020B0503020204020204" pitchFamily="34" charset="-122"/>
              </a:rPr>
              <a:t>：持久化变量，存放在账户存储空间中，生命周期为永久</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rPr>
              <a:t>calldata</a:t>
            </a:r>
            <a:r>
              <a:rPr lang="zh-CN" altLang="en-US" sz="1400" dirty="0">
                <a:latin typeface="微软雅黑" panose="020B0503020204020204" pitchFamily="34" charset="-122"/>
                <a:ea typeface="微软雅黑" panose="020B0503020204020204" pitchFamily="34" charset="-122"/>
              </a:rPr>
              <a:t>：变量为函数调用输入，只能在</a:t>
            </a:r>
            <a:r>
              <a:rPr lang="en-US" altLang="zh-CN" sz="1400" dirty="0">
                <a:latin typeface="微软雅黑" panose="020B0503020204020204" pitchFamily="34" charset="-122"/>
                <a:ea typeface="微软雅黑" panose="020B0503020204020204" pitchFamily="34" charset="-122"/>
              </a:rPr>
              <a:t>external</a:t>
            </a:r>
            <a:r>
              <a:rPr lang="zh-CN" altLang="en-US" sz="1400" dirty="0">
                <a:latin typeface="微软雅黑" panose="020B0503020204020204" pitchFamily="34" charset="-122"/>
                <a:ea typeface="微软雅黑" panose="020B0503020204020204" pitchFamily="34" charset="-122"/>
              </a:rPr>
              <a:t>函数中使用</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https://</a:t>
            </a:r>
            <a:r>
              <a:rPr lang="en-US" altLang="zh-CN" sz="1400" dirty="0" err="1">
                <a:latin typeface="微软雅黑" panose="020B0503020204020204" pitchFamily="34" charset="-122"/>
                <a:ea typeface="微软雅黑" panose="020B0503020204020204" pitchFamily="34" charset="-122"/>
              </a:rPr>
              <a:t>www.wtf.academy</a:t>
            </a:r>
            <a:r>
              <a:rPr lang="en-US" altLang="zh-CN" sz="1400" dirty="0">
                <a:latin typeface="微软雅黑" panose="020B0503020204020204" pitchFamily="34" charset="-122"/>
                <a:ea typeface="微软雅黑" panose="020B0503020204020204" pitchFamily="34" charset="-122"/>
              </a:rPr>
              <a:t>/solidity-start/</a:t>
            </a:r>
            <a:r>
              <a:rPr lang="en-US" altLang="zh-CN" sz="1400" dirty="0" err="1">
                <a:latin typeface="微软雅黑" panose="020B0503020204020204" pitchFamily="34" charset="-122"/>
                <a:ea typeface="微软雅黑" panose="020B0503020204020204" pitchFamily="34" charset="-122"/>
              </a:rPr>
              <a:t>DataStorage</a:t>
            </a:r>
            <a:r>
              <a:rPr lang="en-US" altLang="zh-CN" sz="1400" dirty="0">
                <a:latin typeface="微软雅黑" panose="020B0503020204020204" pitchFamily="34" charset="-122"/>
                <a:ea typeface="微软雅黑" panose="020B0503020204020204" pitchFamily="34" charset="-122"/>
              </a:rPr>
              <a:t>/</a:t>
            </a:r>
          </a:p>
        </p:txBody>
      </p:sp>
      <p:pic>
        <p:nvPicPr>
          <p:cNvPr id="7" name="图片 6">
            <a:extLst>
              <a:ext uri="{FF2B5EF4-FFF2-40B4-BE49-F238E27FC236}">
                <a16:creationId xmlns:a16="http://schemas.microsoft.com/office/drawing/2014/main" id="{31EE90F4-01CF-4148-87EB-A6FD0FF29E11}"/>
              </a:ext>
            </a:extLst>
          </p:cNvPr>
          <p:cNvPicPr>
            <a:picLocks noChangeAspect="1"/>
          </p:cNvPicPr>
          <p:nvPr/>
        </p:nvPicPr>
        <p:blipFill>
          <a:blip r:embed="rId3"/>
          <a:stretch>
            <a:fillRect/>
          </a:stretch>
        </p:blipFill>
        <p:spPr>
          <a:xfrm>
            <a:off x="590107" y="1839131"/>
            <a:ext cx="6804837" cy="2503064"/>
          </a:xfrm>
          <a:prstGeom prst="rect">
            <a:avLst/>
          </a:prstGeom>
        </p:spPr>
      </p:pic>
    </p:spTree>
    <p:extLst>
      <p:ext uri="{BB962C8B-B14F-4D97-AF65-F5344CB8AC3E}">
        <p14:creationId xmlns:p14="http://schemas.microsoft.com/office/powerpoint/2010/main" val="917108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Reference Types – Data Loaction</a:t>
            </a:r>
            <a:endParaRPr lang="zh-CN" altLang="en-US" noProof="1"/>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852679" y="557775"/>
            <a:ext cx="64226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存储位置之间的赋值关系：</a:t>
            </a:r>
            <a:endParaRPr lang="en-US" altLang="zh-CN" sz="14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memory</a:t>
            </a:r>
            <a:r>
              <a:rPr lang="zh-CN" altLang="en-US" sz="1400" b="1" dirty="0">
                <a:latin typeface="微软雅黑" panose="020B0503020204020204" pitchFamily="34" charset="-122"/>
                <a:ea typeface="微软雅黑" panose="020B0503020204020204" pitchFamily="34" charset="-122"/>
              </a:rPr>
              <a:t>变量赋值给</a:t>
            </a:r>
            <a:r>
              <a:rPr lang="en-US" altLang="zh-CN" sz="1400" b="1" dirty="0">
                <a:latin typeface="微软雅黑" panose="020B0503020204020204" pitchFamily="34" charset="-122"/>
                <a:ea typeface="微软雅黑" panose="020B0503020204020204" pitchFamily="34" charset="-122"/>
              </a:rPr>
              <a:t>storage</a:t>
            </a:r>
            <a:r>
              <a:rPr lang="zh-CN" altLang="en-US" sz="1400" b="1" dirty="0">
                <a:latin typeface="微软雅黑" panose="020B0503020204020204" pitchFamily="34" charset="-122"/>
                <a:ea typeface="微软雅黑" panose="020B0503020204020204" pitchFamily="34" charset="-122"/>
              </a:rPr>
              <a:t>变量，进行值拷贝，反之亦然</a:t>
            </a:r>
            <a:endParaRPr lang="en-US" altLang="zh-CN" sz="14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memory</a:t>
            </a:r>
            <a:r>
              <a:rPr lang="zh-CN" altLang="en-US" sz="1400" b="1" dirty="0">
                <a:latin typeface="微软雅黑" panose="020B0503020204020204" pitchFamily="34" charset="-122"/>
                <a:ea typeface="微软雅黑" panose="020B0503020204020204" pitchFamily="34" charset="-122"/>
              </a:rPr>
              <a:t>变量赋值给</a:t>
            </a:r>
            <a:r>
              <a:rPr lang="en-US" altLang="zh-CN" sz="1400" b="1" dirty="0">
                <a:latin typeface="微软雅黑" panose="020B0503020204020204" pitchFamily="34" charset="-122"/>
                <a:ea typeface="微软雅黑" panose="020B0503020204020204" pitchFamily="34" charset="-122"/>
              </a:rPr>
              <a:t>memory</a:t>
            </a:r>
            <a:r>
              <a:rPr lang="zh-CN" altLang="en-US" sz="1400" b="1" dirty="0">
                <a:latin typeface="微软雅黑" panose="020B0503020204020204" pitchFamily="34" charset="-122"/>
                <a:ea typeface="微软雅黑" panose="020B0503020204020204" pitchFamily="34" charset="-122"/>
              </a:rPr>
              <a:t>变量，只创建引用</a:t>
            </a:r>
            <a:endParaRPr lang="en-US" altLang="zh-CN" sz="14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storage</a:t>
            </a:r>
            <a:r>
              <a:rPr lang="zh-CN" altLang="en-US" sz="1400" b="1" dirty="0">
                <a:latin typeface="微软雅黑" panose="020B0503020204020204" pitchFamily="34" charset="-122"/>
                <a:ea typeface="微软雅黑" panose="020B0503020204020204" pitchFamily="34" charset="-122"/>
              </a:rPr>
              <a:t>变量赋值给</a:t>
            </a:r>
            <a:r>
              <a:rPr lang="en-US" altLang="zh-CN" sz="1400" b="1" dirty="0">
                <a:latin typeface="微软雅黑" panose="020B0503020204020204" pitchFamily="34" charset="-122"/>
                <a:ea typeface="微软雅黑" panose="020B0503020204020204" pitchFamily="34" charset="-122"/>
              </a:rPr>
              <a:t>storage</a:t>
            </a:r>
            <a:r>
              <a:rPr lang="zh-CN" altLang="en-US" sz="1400" b="1" dirty="0">
                <a:latin typeface="微软雅黑" panose="020B0503020204020204" pitchFamily="34" charset="-122"/>
                <a:ea typeface="微软雅黑" panose="020B0503020204020204" pitchFamily="34" charset="-122"/>
              </a:rPr>
              <a:t>变量，只创建引用</a:t>
            </a:r>
            <a:endParaRPr lang="en-US" altLang="zh-CN" sz="14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40886E2-2AC8-4784-99FA-DF8392EBCB7A}"/>
              </a:ext>
            </a:extLst>
          </p:cNvPr>
          <p:cNvPicPr>
            <a:picLocks noChangeAspect="1"/>
          </p:cNvPicPr>
          <p:nvPr/>
        </p:nvPicPr>
        <p:blipFill>
          <a:blip r:embed="rId3"/>
          <a:stretch>
            <a:fillRect/>
          </a:stretch>
        </p:blipFill>
        <p:spPr>
          <a:xfrm>
            <a:off x="478169" y="1511883"/>
            <a:ext cx="7171659" cy="2879414"/>
          </a:xfrm>
          <a:prstGeom prst="rect">
            <a:avLst/>
          </a:prstGeom>
        </p:spPr>
      </p:pic>
    </p:spTree>
    <p:extLst>
      <p:ext uri="{BB962C8B-B14F-4D97-AF65-F5344CB8AC3E}">
        <p14:creationId xmlns:p14="http://schemas.microsoft.com/office/powerpoint/2010/main" val="1683398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Reference Types – Array</a:t>
            </a:r>
            <a:endParaRPr lang="zh-CN" altLang="en-US" noProof="1"/>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820783" y="709985"/>
            <a:ext cx="656884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数组可以是编译时确定的（固定长度），也可以是动态长度</a:t>
            </a:r>
            <a:endParaRPr lang="en-US" altLang="zh-CN" sz="14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定长表示为</a:t>
            </a:r>
            <a:r>
              <a:rPr lang="en-US" altLang="zh-CN" sz="1400" b="1" dirty="0">
                <a:latin typeface="微软雅黑" panose="020B0503020204020204" pitchFamily="34" charset="-122"/>
                <a:ea typeface="微软雅黑" panose="020B0503020204020204" pitchFamily="34" charset="-122"/>
              </a:rPr>
              <a:t>T[k]</a:t>
            </a:r>
          </a:p>
          <a:p>
            <a:pPr marL="742950" lvl="1"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动态长度表示为</a:t>
            </a:r>
            <a:r>
              <a:rPr lang="en-US" altLang="zh-CN" sz="1400" b="1" dirty="0">
                <a:latin typeface="微软雅黑" panose="020B0503020204020204" pitchFamily="34" charset="-122"/>
                <a:ea typeface="微软雅黑" panose="020B0503020204020204" pitchFamily="34" charset="-122"/>
              </a:rPr>
              <a:t>T[]</a:t>
            </a:r>
          </a:p>
          <a:p>
            <a:pPr marL="285750"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bytes, string</a:t>
            </a:r>
            <a:r>
              <a:rPr lang="zh-CN" altLang="en-US" sz="1400" b="1" dirty="0">
                <a:latin typeface="微软雅黑" panose="020B0503020204020204" pitchFamily="34" charset="-122"/>
                <a:ea typeface="微软雅黑" panose="020B0503020204020204" pitchFamily="34" charset="-122"/>
              </a:rPr>
              <a:t>是两类特殊的</a:t>
            </a:r>
            <a:r>
              <a:rPr lang="en-US" altLang="zh-CN" sz="1400" b="1" dirty="0">
                <a:latin typeface="微软雅黑" panose="020B0503020204020204" pitchFamily="34" charset="-122"/>
                <a:ea typeface="微软雅黑" panose="020B0503020204020204" pitchFamily="34" charset="-122"/>
              </a:rPr>
              <a:t>byte</a:t>
            </a:r>
            <a:r>
              <a:rPr lang="zh-CN" altLang="en-US" sz="1400" b="1" dirty="0">
                <a:latin typeface="微软雅黑" panose="020B0503020204020204" pitchFamily="34" charset="-122"/>
                <a:ea typeface="微软雅黑" panose="020B0503020204020204" pitchFamily="34" charset="-122"/>
              </a:rPr>
              <a:t>数组，</a:t>
            </a:r>
            <a:r>
              <a:rPr lang="en-US" altLang="zh-CN" sz="1400" b="1" dirty="0">
                <a:latin typeface="微软雅黑" panose="020B0503020204020204" pitchFamily="34" charset="-122"/>
                <a:ea typeface="微软雅黑" panose="020B0503020204020204" pitchFamily="34" charset="-122"/>
              </a:rPr>
              <a:t>bytes</a:t>
            </a:r>
            <a:r>
              <a:rPr lang="zh-CN" altLang="en-US" sz="1400" b="1" dirty="0">
                <a:latin typeface="微软雅黑" panose="020B0503020204020204" pitchFamily="34" charset="-122"/>
                <a:ea typeface="微软雅黑" panose="020B0503020204020204" pitchFamily="34" charset="-122"/>
              </a:rPr>
              <a:t>等价于</a:t>
            </a:r>
            <a:r>
              <a:rPr lang="en-US" altLang="zh-CN" sz="1400" b="1" dirty="0">
                <a:latin typeface="微软雅黑" panose="020B0503020204020204" pitchFamily="34" charset="-122"/>
                <a:ea typeface="微软雅黑" panose="020B0503020204020204" pitchFamily="34" charset="-122"/>
              </a:rPr>
              <a:t>byte[]</a:t>
            </a:r>
          </a:p>
          <a:p>
            <a:pPr marL="285750"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bytes</a:t>
            </a:r>
            <a:r>
              <a:rPr lang="zh-CN" altLang="en-US" sz="1400" b="1" dirty="0">
                <a:latin typeface="微软雅黑" panose="020B0503020204020204" pitchFamily="34" charset="-122"/>
                <a:ea typeface="微软雅黑" panose="020B0503020204020204" pitchFamily="34" charset="-122"/>
              </a:rPr>
              <a:t>与</a:t>
            </a:r>
            <a:r>
              <a:rPr lang="en-US" altLang="zh-CN" sz="1400" b="1" dirty="0">
                <a:latin typeface="微软雅黑" panose="020B0503020204020204" pitchFamily="34" charset="-122"/>
                <a:ea typeface="微软雅黑" panose="020B0503020204020204" pitchFamily="34" charset="-122"/>
              </a:rPr>
              <a:t>string</a:t>
            </a:r>
            <a:r>
              <a:rPr lang="zh-CN" altLang="en-US" sz="1400" b="1" dirty="0">
                <a:latin typeface="微软雅黑" panose="020B0503020204020204" pitchFamily="34" charset="-122"/>
                <a:ea typeface="微软雅黑" panose="020B0503020204020204" pitchFamily="34" charset="-122"/>
              </a:rPr>
              <a:t>的区别：</a:t>
            </a:r>
            <a:endParaRPr lang="en-US" altLang="zh-CN" sz="14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string</a:t>
            </a:r>
            <a:r>
              <a:rPr lang="zh-CN" altLang="en-US" sz="1400" b="1" dirty="0">
                <a:latin typeface="微软雅黑" panose="020B0503020204020204" pitchFamily="34" charset="-122"/>
                <a:ea typeface="微软雅黑" panose="020B0503020204020204" pitchFamily="34" charset="-122"/>
              </a:rPr>
              <a:t>视为一个字符串整体，无</a:t>
            </a:r>
            <a:r>
              <a:rPr lang="en-US" altLang="zh-CN" sz="1400" b="1" dirty="0">
                <a:latin typeface="微软雅黑" panose="020B0503020204020204" pitchFamily="34" charset="-122"/>
                <a:ea typeface="微软雅黑" panose="020B0503020204020204" pitchFamily="34" charset="-122"/>
              </a:rPr>
              <a:t>.length</a:t>
            </a:r>
            <a:r>
              <a:rPr lang="zh-CN" altLang="en-US" sz="1400" b="1" dirty="0">
                <a:latin typeface="微软雅黑" panose="020B0503020204020204" pitchFamily="34" charset="-122"/>
                <a:ea typeface="微软雅黑" panose="020B0503020204020204" pitchFamily="34" charset="-122"/>
              </a:rPr>
              <a:t>成员函数，也无法通过下标访问</a:t>
            </a:r>
            <a:endParaRPr lang="en-US" altLang="zh-CN" sz="1400" b="1"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bytes(str).length</a:t>
            </a: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bytes</a:t>
            </a:r>
            <a:r>
              <a:rPr lang="zh-CN" altLang="en-US" sz="1400" b="1" dirty="0">
                <a:latin typeface="微软雅黑" panose="020B0503020204020204" pitchFamily="34" charset="-122"/>
                <a:ea typeface="微软雅黑" panose="020B0503020204020204" pitchFamily="34" charset="-122"/>
              </a:rPr>
              <a:t>内部的每一个</a:t>
            </a:r>
            <a:r>
              <a:rPr lang="en-US" altLang="zh-CN" sz="1400" b="1" dirty="0">
                <a:latin typeface="微软雅黑" panose="020B0503020204020204" pitchFamily="34" charset="-122"/>
                <a:ea typeface="微软雅黑" panose="020B0503020204020204" pitchFamily="34" charset="-122"/>
              </a:rPr>
              <a:t>byte</a:t>
            </a:r>
            <a:r>
              <a:rPr lang="zh-CN" altLang="en-US" sz="1400" b="1" dirty="0">
                <a:latin typeface="微软雅黑" panose="020B0503020204020204" pitchFamily="34" charset="-122"/>
                <a:ea typeface="微软雅黑" panose="020B0503020204020204" pitchFamily="34" charset="-122"/>
              </a:rPr>
              <a:t>都是原生的，</a:t>
            </a:r>
            <a:r>
              <a:rPr lang="en-US" altLang="zh-CN" sz="1400" b="1" dirty="0">
                <a:latin typeface="微软雅黑" panose="020B0503020204020204" pitchFamily="34" charset="-122"/>
                <a:ea typeface="微软雅黑" panose="020B0503020204020204" pitchFamily="34" charset="-122"/>
              </a:rPr>
              <a:t>string </a:t>
            </a:r>
            <a:r>
              <a:rPr lang="zh-CN" altLang="en-US" sz="1400" b="1" dirty="0">
                <a:latin typeface="微软雅黑" panose="020B0503020204020204" pitchFamily="34" charset="-122"/>
                <a:ea typeface="微软雅黑" panose="020B0503020204020204" pitchFamily="34" charset="-122"/>
              </a:rPr>
              <a:t>内的每一个</a:t>
            </a:r>
            <a:r>
              <a:rPr lang="en-US" altLang="zh-CN" sz="1400" b="1" dirty="0">
                <a:latin typeface="微软雅黑" panose="020B0503020204020204" pitchFamily="34" charset="-122"/>
                <a:ea typeface="微软雅黑" panose="020B0503020204020204" pitchFamily="34" charset="-122"/>
              </a:rPr>
              <a:t>byte</a:t>
            </a:r>
            <a:r>
              <a:rPr lang="zh-CN" altLang="en-US" sz="1400" b="1" dirty="0">
                <a:latin typeface="微软雅黑" panose="020B0503020204020204" pitchFamily="34" charset="-122"/>
                <a:ea typeface="微软雅黑" panose="020B0503020204020204" pitchFamily="34" charset="-122"/>
              </a:rPr>
              <a:t>都是</a:t>
            </a:r>
            <a:r>
              <a:rPr lang="en-US" altLang="zh-CN" sz="1400" b="1" dirty="0">
                <a:latin typeface="微软雅黑" panose="020B0503020204020204" pitchFamily="34" charset="-122"/>
                <a:ea typeface="微软雅黑" panose="020B0503020204020204" pitchFamily="34" charset="-122"/>
              </a:rPr>
              <a:t>UTF-8</a:t>
            </a:r>
            <a:r>
              <a:rPr lang="zh-CN" altLang="en-US" sz="1400" b="1" dirty="0">
                <a:latin typeface="微软雅黑" panose="020B0503020204020204" pitchFamily="34" charset="-122"/>
                <a:ea typeface="微软雅黑" panose="020B0503020204020204" pitchFamily="34" charset="-122"/>
              </a:rPr>
              <a:t>编码的</a:t>
            </a:r>
            <a:endParaRPr lang="en-US" altLang="zh-CN" sz="14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4AFC39C-7434-438C-8CB5-D9582301DEEF}"/>
              </a:ext>
            </a:extLst>
          </p:cNvPr>
          <p:cNvPicPr>
            <a:picLocks noChangeAspect="1"/>
          </p:cNvPicPr>
          <p:nvPr/>
        </p:nvPicPr>
        <p:blipFill>
          <a:blip r:embed="rId3"/>
          <a:stretch>
            <a:fillRect/>
          </a:stretch>
        </p:blipFill>
        <p:spPr>
          <a:xfrm>
            <a:off x="3359888" y="2509946"/>
            <a:ext cx="3194124" cy="1840236"/>
          </a:xfrm>
          <a:prstGeom prst="rect">
            <a:avLst/>
          </a:prstGeom>
        </p:spPr>
      </p:pic>
      <p:sp>
        <p:nvSpPr>
          <p:cNvPr id="7" name="文本框 25">
            <a:extLst>
              <a:ext uri="{FF2B5EF4-FFF2-40B4-BE49-F238E27FC236}">
                <a16:creationId xmlns:a16="http://schemas.microsoft.com/office/drawing/2014/main" id="{CC1AB96A-57DF-4835-A44F-C6880F8DC2B4}"/>
              </a:ext>
            </a:extLst>
          </p:cNvPr>
          <p:cNvSpPr txBox="1">
            <a:spLocks noChangeArrowheads="1"/>
          </p:cNvSpPr>
          <p:nvPr/>
        </p:nvSpPr>
        <p:spPr bwMode="auto">
          <a:xfrm>
            <a:off x="358267" y="2790582"/>
            <a:ext cx="30441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数组类型有三个成员函数：</a:t>
            </a:r>
            <a:endParaRPr lang="en-US" altLang="zh-CN" sz="14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length</a:t>
            </a: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push</a:t>
            </a:r>
            <a:r>
              <a:rPr lang="zh-CN" altLang="en-US" sz="1400" b="1" dirty="0">
                <a:latin typeface="微软雅黑" panose="020B0503020204020204" pitchFamily="34" charset="-122"/>
                <a:ea typeface="微软雅黑" panose="020B0503020204020204" pitchFamily="34" charset="-122"/>
              </a:rPr>
              <a:t>（动态数组或</a:t>
            </a:r>
            <a:r>
              <a:rPr lang="en-US" altLang="zh-CN" sz="1400" b="1" dirty="0">
                <a:latin typeface="微软雅黑" panose="020B0503020204020204" pitchFamily="34" charset="-122"/>
                <a:ea typeface="微软雅黑" panose="020B0503020204020204" pitchFamily="34" charset="-122"/>
              </a:rPr>
              <a:t>bytes</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pop</a:t>
            </a:r>
            <a:r>
              <a:rPr lang="zh-CN" altLang="en-US" sz="1400" b="1" dirty="0">
                <a:latin typeface="微软雅黑" panose="020B0503020204020204" pitchFamily="34" charset="-122"/>
                <a:ea typeface="微软雅黑" panose="020B0503020204020204" pitchFamily="34" charset="-122"/>
              </a:rPr>
              <a:t> （动态数组或</a:t>
            </a:r>
            <a:r>
              <a:rPr lang="en-US" altLang="zh-CN" sz="1400" b="1" dirty="0">
                <a:latin typeface="微软雅黑" panose="020B0503020204020204" pitchFamily="34" charset="-122"/>
                <a:ea typeface="微软雅黑" panose="020B0503020204020204" pitchFamily="34" charset="-122"/>
              </a:rPr>
              <a:t>bytes</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2562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Reference Types – Struct</a:t>
            </a:r>
            <a:endParaRPr lang="zh-CN" altLang="en-US" noProof="1"/>
          </a:p>
        </p:txBody>
      </p:sp>
      <p:pic>
        <p:nvPicPr>
          <p:cNvPr id="5" name="图片 4">
            <a:extLst>
              <a:ext uri="{FF2B5EF4-FFF2-40B4-BE49-F238E27FC236}">
                <a16:creationId xmlns:a16="http://schemas.microsoft.com/office/drawing/2014/main" id="{F9B44369-679C-4EEA-8110-E6C274FAFF8A}"/>
              </a:ext>
            </a:extLst>
          </p:cNvPr>
          <p:cNvPicPr>
            <a:picLocks noChangeAspect="1"/>
          </p:cNvPicPr>
          <p:nvPr/>
        </p:nvPicPr>
        <p:blipFill>
          <a:blip r:embed="rId3"/>
          <a:stretch>
            <a:fillRect/>
          </a:stretch>
        </p:blipFill>
        <p:spPr>
          <a:xfrm>
            <a:off x="375139" y="1062998"/>
            <a:ext cx="2919209" cy="2222884"/>
          </a:xfrm>
          <a:prstGeom prst="rect">
            <a:avLst/>
          </a:prstGeom>
        </p:spPr>
      </p:pic>
      <p:pic>
        <p:nvPicPr>
          <p:cNvPr id="4" name="图片 3">
            <a:extLst>
              <a:ext uri="{FF2B5EF4-FFF2-40B4-BE49-F238E27FC236}">
                <a16:creationId xmlns:a16="http://schemas.microsoft.com/office/drawing/2014/main" id="{BD3B5024-B732-DC6D-9330-92BADFF8C3AA}"/>
              </a:ext>
            </a:extLst>
          </p:cNvPr>
          <p:cNvPicPr>
            <a:picLocks noChangeAspect="1"/>
          </p:cNvPicPr>
          <p:nvPr/>
        </p:nvPicPr>
        <p:blipFill>
          <a:blip r:embed="rId4"/>
          <a:stretch>
            <a:fillRect/>
          </a:stretch>
        </p:blipFill>
        <p:spPr>
          <a:xfrm>
            <a:off x="3854373" y="698327"/>
            <a:ext cx="3812520" cy="2987129"/>
          </a:xfrm>
          <a:prstGeom prst="rect">
            <a:avLst/>
          </a:prstGeom>
        </p:spPr>
      </p:pic>
    </p:spTree>
    <p:extLst>
      <p:ext uri="{BB962C8B-B14F-4D97-AF65-F5344CB8AC3E}">
        <p14:creationId xmlns:p14="http://schemas.microsoft.com/office/powerpoint/2010/main" val="2222078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Reference Types – Mapping</a:t>
            </a:r>
            <a:endParaRPr lang="zh-CN" altLang="en-US" noProof="1"/>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166878" y="634044"/>
            <a:ext cx="796112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核心类型，为什么是</a:t>
            </a:r>
            <a:r>
              <a:rPr lang="en-US" altLang="zh-CN" sz="1400" b="1" dirty="0">
                <a:latin typeface="微软雅黑" panose="020B0503020204020204" pitchFamily="34" charset="-122"/>
                <a:ea typeface="微软雅黑" panose="020B0503020204020204" pitchFamily="34" charset="-122"/>
              </a:rPr>
              <a:t>mapping</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mapping(_</a:t>
            </a:r>
            <a:r>
              <a:rPr lang="en-US" altLang="zh-CN" sz="1400" b="1" dirty="0" err="1">
                <a:latin typeface="微软雅黑" panose="020B0503020204020204" pitchFamily="34" charset="-122"/>
                <a:ea typeface="微软雅黑" panose="020B0503020204020204" pitchFamily="34" charset="-122"/>
              </a:rPr>
              <a:t>KeyType</a:t>
            </a:r>
            <a:r>
              <a:rPr lang="en-US" altLang="zh-CN" sz="1400" b="1" dirty="0">
                <a:latin typeface="微软雅黑" panose="020B0503020204020204" pitchFamily="34" charset="-122"/>
                <a:ea typeface="微软雅黑" panose="020B0503020204020204" pitchFamily="34" charset="-122"/>
              </a:rPr>
              <a:t> =&gt; _</a:t>
            </a:r>
            <a:r>
              <a:rPr lang="en-US" altLang="zh-CN" sz="1400" b="1" dirty="0" err="1">
                <a:latin typeface="微软雅黑" panose="020B0503020204020204" pitchFamily="34" charset="-122"/>
                <a:ea typeface="微软雅黑" panose="020B0503020204020204" pitchFamily="34" charset="-122"/>
              </a:rPr>
              <a:t>ValueType</a:t>
            </a:r>
            <a:r>
              <a:rPr lang="en-US" altLang="zh-CN" sz="1400" b="1" dirty="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_</a:t>
            </a:r>
            <a:r>
              <a:rPr lang="en-US" altLang="zh-CN" sz="1400" b="1" dirty="0" err="1">
                <a:latin typeface="微软雅黑" panose="020B0503020204020204" pitchFamily="34" charset="-122"/>
                <a:ea typeface="微软雅黑" panose="020B0503020204020204" pitchFamily="34" charset="-122"/>
              </a:rPr>
              <a:t>KeyType</a:t>
            </a:r>
            <a:r>
              <a:rPr lang="zh-CN" altLang="en-US" sz="1400" b="1" dirty="0">
                <a:latin typeface="微软雅黑" panose="020B0503020204020204" pitchFamily="34" charset="-122"/>
                <a:ea typeface="微软雅黑" panose="020B0503020204020204" pitchFamily="34" charset="-122"/>
              </a:rPr>
              <a:t>可以是任意的</a:t>
            </a:r>
            <a:r>
              <a:rPr lang="en-US" altLang="zh-CN" sz="1400" b="1" dirty="0">
                <a:latin typeface="微软雅黑" panose="020B0503020204020204" pitchFamily="34" charset="-122"/>
                <a:ea typeface="微软雅黑" panose="020B0503020204020204" pitchFamily="34" charset="-122"/>
              </a:rPr>
              <a:t>Value Type </a:t>
            </a:r>
            <a:r>
              <a:rPr lang="zh-CN" altLang="en-US" sz="1400" b="1" dirty="0">
                <a:latin typeface="微软雅黑" panose="020B0503020204020204" pitchFamily="34" charset="-122"/>
                <a:ea typeface="微软雅黑" panose="020B0503020204020204" pitchFamily="34" charset="-122"/>
              </a:rPr>
              <a:t>加上</a:t>
            </a:r>
            <a:r>
              <a:rPr lang="en-US" altLang="zh-CN" sz="1400" b="1" dirty="0">
                <a:latin typeface="微软雅黑" panose="020B0503020204020204" pitchFamily="34" charset="-122"/>
                <a:ea typeface="微软雅黑" panose="020B0503020204020204" pitchFamily="34" charset="-122"/>
              </a:rPr>
              <a:t>bytes, string </a:t>
            </a:r>
            <a:r>
              <a:rPr lang="zh-CN" altLang="en-US" sz="1400" b="1" dirty="0">
                <a:latin typeface="微软雅黑" panose="020B0503020204020204" pitchFamily="34" charset="-122"/>
                <a:ea typeface="微软雅黑" panose="020B0503020204020204" pitchFamily="34" charset="-122"/>
              </a:rPr>
              <a:t>，但是不包括</a:t>
            </a:r>
            <a:r>
              <a:rPr lang="en-US" altLang="zh-CN" sz="1400" b="1" dirty="0" err="1">
                <a:latin typeface="微软雅黑" panose="020B0503020204020204" pitchFamily="34" charset="-122"/>
                <a:ea typeface="微软雅黑" panose="020B0503020204020204" pitchFamily="34" charset="-122"/>
              </a:rPr>
              <a:t>enum</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mapping </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struct </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array </a:t>
            </a:r>
            <a:r>
              <a:rPr lang="zh-CN" altLang="en-US" sz="1400" b="1" dirty="0">
                <a:latin typeface="微软雅黑" panose="020B0503020204020204" pitchFamily="34" charset="-122"/>
                <a:ea typeface="微软雅黑" panose="020B0503020204020204" pitchFamily="34" charset="-122"/>
              </a:rPr>
              <a:t>等</a:t>
            </a:r>
          </a:p>
          <a:p>
            <a:pPr marL="285750"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_</a:t>
            </a:r>
            <a:r>
              <a:rPr lang="en-US" altLang="zh-CN" sz="1400" b="1" dirty="0" err="1">
                <a:latin typeface="微软雅黑" panose="020B0503020204020204" pitchFamily="34" charset="-122"/>
                <a:ea typeface="微软雅黑" panose="020B0503020204020204" pitchFamily="34" charset="-122"/>
              </a:rPr>
              <a:t>ValueType</a:t>
            </a:r>
            <a:r>
              <a:rPr lang="zh-CN" altLang="en-US" sz="1400" b="1" dirty="0">
                <a:latin typeface="微软雅黑" panose="020B0503020204020204" pitchFamily="34" charset="-122"/>
                <a:ea typeface="微软雅黑" panose="020B0503020204020204" pitchFamily="34" charset="-122"/>
              </a:rPr>
              <a:t>可以是任意类型包括</a:t>
            </a:r>
            <a:r>
              <a:rPr lang="en-US" altLang="zh-CN" sz="1400" b="1" dirty="0">
                <a:latin typeface="微软雅黑" panose="020B0503020204020204" pitchFamily="34" charset="-122"/>
                <a:ea typeface="微软雅黑" panose="020B0503020204020204" pitchFamily="34" charset="-122"/>
              </a:rPr>
              <a:t>mapping</a:t>
            </a:r>
            <a:r>
              <a:rPr lang="zh-CN" altLang="en-US" sz="1400" b="1" dirty="0">
                <a:latin typeface="微软雅黑" panose="020B0503020204020204" pitchFamily="34" charset="-122"/>
                <a:ea typeface="微软雅黑" panose="020B0503020204020204" pitchFamily="34" charset="-122"/>
              </a:rPr>
              <a:t>自身</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和大多数语言不一样，</a:t>
            </a:r>
            <a:r>
              <a:rPr lang="en-US" altLang="zh-CN" sz="1400" b="1" dirty="0">
                <a:latin typeface="微软雅黑" panose="020B0503020204020204" pitchFamily="34" charset="-122"/>
                <a:ea typeface="微软雅黑" panose="020B0503020204020204" pitchFamily="34" charset="-122"/>
              </a:rPr>
              <a:t>Mapping</a:t>
            </a:r>
            <a:r>
              <a:rPr lang="zh-CN" altLang="en-US" sz="1400" b="1" dirty="0">
                <a:latin typeface="微软雅黑" panose="020B0503020204020204" pitchFamily="34" charset="-122"/>
                <a:ea typeface="微软雅黑" panose="020B0503020204020204" pitchFamily="34" charset="-122"/>
              </a:rPr>
              <a:t>不能被遍历，但是可以通过</a:t>
            </a:r>
            <a:r>
              <a:rPr lang="en-US" altLang="zh-CN" sz="1400" b="1" dirty="0">
                <a:latin typeface="微软雅黑" panose="020B0503020204020204" pitchFamily="34" charset="-122"/>
                <a:ea typeface="微软雅黑" panose="020B0503020204020204" pitchFamily="34" charset="-122"/>
              </a:rPr>
              <a:t>Struct</a:t>
            </a:r>
            <a:r>
              <a:rPr lang="zh-CN" altLang="en-US" sz="1400" b="1" dirty="0">
                <a:latin typeface="微软雅黑" panose="020B0503020204020204" pitchFamily="34" charset="-122"/>
                <a:ea typeface="微软雅黑" panose="020B0503020204020204" pitchFamily="34" charset="-122"/>
              </a:rPr>
              <a:t>封装一个可遍历的</a:t>
            </a:r>
            <a:r>
              <a:rPr lang="en-US" altLang="zh-CN" sz="1400" b="1" dirty="0">
                <a:latin typeface="微软雅黑" panose="020B0503020204020204" pitchFamily="34" charset="-122"/>
                <a:ea typeface="微软雅黑" panose="020B0503020204020204" pitchFamily="34" charset="-122"/>
              </a:rPr>
              <a:t>Mapping</a:t>
            </a:r>
          </a:p>
        </p:txBody>
      </p:sp>
      <p:pic>
        <p:nvPicPr>
          <p:cNvPr id="6" name="图片 5">
            <a:extLst>
              <a:ext uri="{FF2B5EF4-FFF2-40B4-BE49-F238E27FC236}">
                <a16:creationId xmlns:a16="http://schemas.microsoft.com/office/drawing/2014/main" id="{266BA632-D471-491D-A2EB-CB7293013958}"/>
              </a:ext>
            </a:extLst>
          </p:cNvPr>
          <p:cNvPicPr>
            <a:picLocks noChangeAspect="1"/>
          </p:cNvPicPr>
          <p:nvPr/>
        </p:nvPicPr>
        <p:blipFill>
          <a:blip r:embed="rId3"/>
          <a:stretch>
            <a:fillRect/>
          </a:stretch>
        </p:blipFill>
        <p:spPr>
          <a:xfrm>
            <a:off x="1449386" y="2074345"/>
            <a:ext cx="5229225" cy="2028825"/>
          </a:xfrm>
          <a:prstGeom prst="rect">
            <a:avLst/>
          </a:prstGeom>
        </p:spPr>
      </p:pic>
    </p:spTree>
    <p:extLst>
      <p:ext uri="{BB962C8B-B14F-4D97-AF65-F5344CB8AC3E}">
        <p14:creationId xmlns:p14="http://schemas.microsoft.com/office/powerpoint/2010/main" val="2911265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全局函数与环境变量</a:t>
            </a:r>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extLst>
              <p:ext uri="{D42A27DB-BD31-4B8C-83A1-F6EECF244321}">
                <p14:modId xmlns:p14="http://schemas.microsoft.com/office/powerpoint/2010/main" val="1780985815"/>
              </p:ext>
            </p:extLst>
          </p:nvPr>
        </p:nvGraphicFramePr>
        <p:xfrm>
          <a:off x="1354667" y="905081"/>
          <a:ext cx="5418666" cy="2016760"/>
        </p:xfrm>
        <a:graphic>
          <a:graphicData uri="http://schemas.openxmlformats.org/drawingml/2006/table">
            <a:tbl>
              <a:tblPr firstRow="1" bandRow="1">
                <a:tableStyleId>{5C22544A-7EE6-4342-B048-85BDC9FD1C3A}</a:tableStyleId>
              </a:tblPr>
              <a:tblGrid>
                <a:gridCol w="1806222">
                  <a:extLst>
                    <a:ext uri="{9D8B030D-6E8A-4147-A177-3AD203B41FA5}">
                      <a16:colId xmlns:a16="http://schemas.microsoft.com/office/drawing/2014/main" val="2731296362"/>
                    </a:ext>
                  </a:extLst>
                </a:gridCol>
                <a:gridCol w="1806222">
                  <a:extLst>
                    <a:ext uri="{9D8B030D-6E8A-4147-A177-3AD203B41FA5}">
                      <a16:colId xmlns:a16="http://schemas.microsoft.com/office/drawing/2014/main" val="3671528623"/>
                    </a:ext>
                  </a:extLst>
                </a:gridCol>
                <a:gridCol w="1806222">
                  <a:extLst>
                    <a:ext uri="{9D8B030D-6E8A-4147-A177-3AD203B41FA5}">
                      <a16:colId xmlns:a16="http://schemas.microsoft.com/office/drawing/2014/main" val="2827143545"/>
                    </a:ext>
                  </a:extLst>
                </a:gridCol>
              </a:tblGrid>
              <a:tr h="370840">
                <a:tc>
                  <a:txBody>
                    <a:bodyPr/>
                    <a:lstStyle/>
                    <a:p>
                      <a:pPr algn="ctr"/>
                      <a:r>
                        <a:rPr lang="zh-CN" altLang="en-US" sz="1600" dirty="0"/>
                        <a:t>常量类型</a:t>
                      </a:r>
                    </a:p>
                  </a:txBody>
                  <a:tcPr/>
                </a:tc>
                <a:tc>
                  <a:txBody>
                    <a:bodyPr/>
                    <a:lstStyle/>
                    <a:p>
                      <a:pPr algn="ctr"/>
                      <a:r>
                        <a:rPr lang="zh-CN" altLang="en-US" sz="1600" dirty="0"/>
                        <a:t>子类型</a:t>
                      </a:r>
                    </a:p>
                  </a:txBody>
                  <a:tcPr/>
                </a:tc>
                <a:tc>
                  <a:txBody>
                    <a:bodyPr/>
                    <a:lstStyle/>
                    <a:p>
                      <a:pPr algn="ctr"/>
                      <a:r>
                        <a:rPr lang="zh-CN" altLang="en-US" sz="1600" dirty="0"/>
                        <a:t>转换</a:t>
                      </a:r>
                    </a:p>
                  </a:txBody>
                  <a:tcPr/>
                </a:tc>
                <a:extLst>
                  <a:ext uri="{0D108BD9-81ED-4DB2-BD59-A6C34878D82A}">
                    <a16:rowId xmlns:a16="http://schemas.microsoft.com/office/drawing/2014/main" val="2026908619"/>
                  </a:ext>
                </a:extLst>
              </a:tr>
              <a:tr h="370840">
                <a:tc>
                  <a:txBody>
                    <a:bodyPr/>
                    <a:lstStyle/>
                    <a:p>
                      <a:pPr algn="ctr"/>
                      <a:r>
                        <a:rPr lang="en-US" altLang="zh-CN" sz="1600" dirty="0"/>
                        <a:t>Ether Units</a:t>
                      </a:r>
                      <a:endParaRPr lang="zh-CN" altLang="en-US" sz="1600" dirty="0"/>
                    </a:p>
                  </a:txBody>
                  <a:tcPr/>
                </a:tc>
                <a:tc>
                  <a:txBody>
                    <a:bodyPr/>
                    <a:lstStyle/>
                    <a:p>
                      <a:pPr algn="ctr"/>
                      <a:r>
                        <a:rPr lang="en-US" altLang="zh-CN" sz="1600" dirty="0" err="1"/>
                        <a:t>wei</a:t>
                      </a:r>
                      <a:r>
                        <a:rPr lang="en-US" altLang="zh-CN" sz="1600" dirty="0"/>
                        <a:t>, </a:t>
                      </a:r>
                      <a:r>
                        <a:rPr lang="en-US" altLang="zh-CN" sz="1600" dirty="0" err="1"/>
                        <a:t>szabo</a:t>
                      </a:r>
                      <a:r>
                        <a:rPr lang="en-US" altLang="zh-CN" sz="1600" dirty="0"/>
                        <a:t>, </a:t>
                      </a:r>
                      <a:r>
                        <a:rPr lang="en-US" altLang="zh-CN" sz="1600" dirty="0" err="1"/>
                        <a:t>finney</a:t>
                      </a:r>
                      <a:r>
                        <a:rPr lang="en-US" altLang="zh-CN" sz="1600" dirty="0"/>
                        <a:t>, ether</a:t>
                      </a:r>
                      <a:endParaRPr lang="zh-CN" altLang="en-US" sz="1600" dirty="0"/>
                    </a:p>
                  </a:txBody>
                  <a:tcPr/>
                </a:tc>
                <a:tc>
                  <a:txBody>
                    <a:bodyPr/>
                    <a:lstStyle/>
                    <a:p>
                      <a:pPr algn="ctr"/>
                      <a:r>
                        <a:rPr lang="en-US" altLang="zh-CN" sz="1600" dirty="0"/>
                        <a:t>1 ether = 1e18 </a:t>
                      </a:r>
                      <a:r>
                        <a:rPr lang="en-US" altLang="zh-CN" sz="1600" dirty="0" err="1"/>
                        <a:t>wei</a:t>
                      </a:r>
                      <a:endParaRPr lang="en-US" altLang="zh-CN" sz="1600" dirty="0"/>
                    </a:p>
                    <a:p>
                      <a:pPr algn="ctr"/>
                      <a:r>
                        <a:rPr lang="en-US" altLang="zh-CN" sz="1600" dirty="0"/>
                        <a:t>1 </a:t>
                      </a:r>
                      <a:r>
                        <a:rPr lang="en-US" altLang="zh-CN" sz="1600" dirty="0" err="1"/>
                        <a:t>finney</a:t>
                      </a:r>
                      <a:r>
                        <a:rPr lang="en-US" altLang="zh-CN" sz="1600" dirty="0"/>
                        <a:t> = 1e15wei</a:t>
                      </a:r>
                    </a:p>
                    <a:p>
                      <a:pPr algn="ctr"/>
                      <a:r>
                        <a:rPr lang="en-US" altLang="zh-CN" sz="1600" dirty="0"/>
                        <a:t>1 </a:t>
                      </a:r>
                      <a:r>
                        <a:rPr lang="en-US" altLang="zh-CN" sz="1600" dirty="0" err="1"/>
                        <a:t>szabo</a:t>
                      </a:r>
                      <a:r>
                        <a:rPr lang="en-US" altLang="zh-CN" sz="1600" dirty="0"/>
                        <a:t> = 1e12wei</a:t>
                      </a:r>
                      <a:endParaRPr lang="zh-CN" altLang="en-US" sz="1600" dirty="0"/>
                    </a:p>
                  </a:txBody>
                  <a:tcPr/>
                </a:tc>
                <a:extLst>
                  <a:ext uri="{0D108BD9-81ED-4DB2-BD59-A6C34878D82A}">
                    <a16:rowId xmlns:a16="http://schemas.microsoft.com/office/drawing/2014/main" val="2423391017"/>
                  </a:ext>
                </a:extLst>
              </a:tr>
              <a:tr h="370840">
                <a:tc>
                  <a:txBody>
                    <a:bodyPr/>
                    <a:lstStyle/>
                    <a:p>
                      <a:pPr algn="ctr"/>
                      <a:r>
                        <a:rPr lang="en-US" altLang="zh-CN" sz="1600" dirty="0"/>
                        <a:t>Time Units</a:t>
                      </a:r>
                      <a:endParaRPr lang="zh-CN" altLang="en-US" sz="1600" dirty="0"/>
                    </a:p>
                  </a:txBody>
                  <a:tcPr/>
                </a:tc>
                <a:tc>
                  <a:txBody>
                    <a:bodyPr/>
                    <a:lstStyle/>
                    <a:p>
                      <a:pPr algn="ctr"/>
                      <a:r>
                        <a:rPr lang="en-US" altLang="zh-CN" sz="1600" dirty="0"/>
                        <a:t>seconds, </a:t>
                      </a:r>
                      <a:r>
                        <a:rPr lang="en-US" altLang="zh-CN" sz="1600" dirty="0" err="1"/>
                        <a:t>minutes,hours</a:t>
                      </a:r>
                      <a:r>
                        <a:rPr lang="en-US" altLang="zh-CN" sz="1600" dirty="0"/>
                        <a:t>, days, weeks</a:t>
                      </a:r>
                      <a:endParaRPr lang="zh-CN" altLang="en-US" sz="1600" dirty="0"/>
                    </a:p>
                  </a:txBody>
                  <a:tcPr/>
                </a:tc>
                <a:tc>
                  <a:txBody>
                    <a:bodyPr/>
                    <a:lstStyle/>
                    <a:p>
                      <a:pPr algn="ctr"/>
                      <a:r>
                        <a:rPr lang="en-US" altLang="zh-CN" sz="1600" dirty="0"/>
                        <a:t>-</a:t>
                      </a:r>
                      <a:endParaRPr lang="zh-CN" altLang="en-US" sz="1600" dirty="0"/>
                    </a:p>
                  </a:txBody>
                  <a:tcPr/>
                </a:tc>
                <a:extLst>
                  <a:ext uri="{0D108BD9-81ED-4DB2-BD59-A6C34878D82A}">
                    <a16:rowId xmlns:a16="http://schemas.microsoft.com/office/drawing/2014/main" val="4124238220"/>
                  </a:ext>
                </a:extLst>
              </a:tr>
            </a:tbl>
          </a:graphicData>
        </a:graphic>
      </p:graphicFrame>
    </p:spTree>
    <p:extLst>
      <p:ext uri="{BB962C8B-B14F-4D97-AF65-F5344CB8AC3E}">
        <p14:creationId xmlns:p14="http://schemas.microsoft.com/office/powerpoint/2010/main" val="2904161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区块相关全局变量与函数</a:t>
            </a:r>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extLst>
              <p:ext uri="{D42A27DB-BD31-4B8C-83A1-F6EECF244321}">
                <p14:modId xmlns:p14="http://schemas.microsoft.com/office/powerpoint/2010/main" val="1822659611"/>
              </p:ext>
            </p:extLst>
          </p:nvPr>
        </p:nvGraphicFramePr>
        <p:xfrm>
          <a:off x="1375933" y="681798"/>
          <a:ext cx="5008920" cy="3638256"/>
        </p:xfrm>
        <a:graphic>
          <a:graphicData uri="http://schemas.openxmlformats.org/drawingml/2006/table">
            <a:tbl>
              <a:tblPr firstRow="1" bandRow="1">
                <a:tableStyleId>{5C22544A-7EE6-4342-B048-85BDC9FD1C3A}</a:tableStyleId>
              </a:tblPr>
              <a:tblGrid>
                <a:gridCol w="1669640">
                  <a:extLst>
                    <a:ext uri="{9D8B030D-6E8A-4147-A177-3AD203B41FA5}">
                      <a16:colId xmlns:a16="http://schemas.microsoft.com/office/drawing/2014/main" val="2731296362"/>
                    </a:ext>
                  </a:extLst>
                </a:gridCol>
                <a:gridCol w="1669640">
                  <a:extLst>
                    <a:ext uri="{9D8B030D-6E8A-4147-A177-3AD203B41FA5}">
                      <a16:colId xmlns:a16="http://schemas.microsoft.com/office/drawing/2014/main" val="3671528623"/>
                    </a:ext>
                  </a:extLst>
                </a:gridCol>
                <a:gridCol w="1669640">
                  <a:extLst>
                    <a:ext uri="{9D8B030D-6E8A-4147-A177-3AD203B41FA5}">
                      <a16:colId xmlns:a16="http://schemas.microsoft.com/office/drawing/2014/main" val="2827143545"/>
                    </a:ext>
                  </a:extLst>
                </a:gridCol>
              </a:tblGrid>
              <a:tr h="329890">
                <a:tc>
                  <a:txBody>
                    <a:bodyPr/>
                    <a:lstStyle/>
                    <a:p>
                      <a:pPr algn="ctr"/>
                      <a:r>
                        <a:rPr lang="zh-CN" altLang="en-US" sz="1600" dirty="0"/>
                        <a:t>函数</a:t>
                      </a:r>
                    </a:p>
                  </a:txBody>
                  <a:tcPr/>
                </a:tc>
                <a:tc>
                  <a:txBody>
                    <a:bodyPr/>
                    <a:lstStyle/>
                    <a:p>
                      <a:pPr algn="ctr"/>
                      <a:r>
                        <a:rPr lang="zh-CN" altLang="en-US" sz="1600" dirty="0"/>
                        <a:t>返回值类型</a:t>
                      </a:r>
                    </a:p>
                  </a:txBody>
                  <a:tcPr/>
                </a:tc>
                <a:tc>
                  <a:txBody>
                    <a:bodyPr/>
                    <a:lstStyle/>
                    <a:p>
                      <a:pPr algn="ctr"/>
                      <a:r>
                        <a:rPr lang="zh-CN" altLang="en-US" sz="1600" dirty="0"/>
                        <a:t>说明</a:t>
                      </a:r>
                    </a:p>
                  </a:txBody>
                  <a:tcPr/>
                </a:tc>
                <a:extLst>
                  <a:ext uri="{0D108BD9-81ED-4DB2-BD59-A6C34878D82A}">
                    <a16:rowId xmlns:a16="http://schemas.microsoft.com/office/drawing/2014/main" val="2026908619"/>
                  </a:ext>
                </a:extLst>
              </a:tr>
              <a:tr h="909129">
                <a:tc>
                  <a:txBody>
                    <a:bodyPr/>
                    <a:lstStyle/>
                    <a:p>
                      <a:pPr algn="ctr"/>
                      <a:r>
                        <a:rPr lang="en-US" altLang="zh-CN" sz="1200" dirty="0" err="1"/>
                        <a:t>blockhash</a:t>
                      </a:r>
                      <a:r>
                        <a:rPr lang="en-US" altLang="zh-CN" sz="1200" dirty="0"/>
                        <a:t>(</a:t>
                      </a:r>
                      <a:r>
                        <a:rPr lang="en-US" altLang="zh-CN" sz="1200" dirty="0" err="1"/>
                        <a:t>uint</a:t>
                      </a:r>
                      <a:r>
                        <a:rPr lang="en-US" altLang="zh-CN" sz="1200" dirty="0"/>
                        <a:t>)</a:t>
                      </a:r>
                      <a:endParaRPr lang="zh-CN" altLang="en-US" sz="1200" dirty="0"/>
                    </a:p>
                  </a:txBody>
                  <a:tcPr/>
                </a:tc>
                <a:tc>
                  <a:txBody>
                    <a:bodyPr/>
                    <a:lstStyle/>
                    <a:p>
                      <a:pPr algn="ctr"/>
                      <a:r>
                        <a:rPr lang="en-US" altLang="zh-CN" sz="1200" dirty="0"/>
                        <a:t>bytes32</a:t>
                      </a:r>
                      <a:endParaRPr lang="zh-CN" altLang="en-US" sz="1200" dirty="0"/>
                    </a:p>
                  </a:txBody>
                  <a:tcPr/>
                </a:tc>
                <a:tc>
                  <a:txBody>
                    <a:bodyPr/>
                    <a:lstStyle/>
                    <a:p>
                      <a:pPr algn="ctr"/>
                      <a:r>
                        <a:rPr lang="zh-CN" altLang="en-US" sz="1200" dirty="0"/>
                        <a:t>给定区块号的哈希，只能取得最新的</a:t>
                      </a:r>
                      <a:r>
                        <a:rPr lang="en-US" altLang="zh-CN" sz="1200" dirty="0"/>
                        <a:t>256</a:t>
                      </a:r>
                      <a:r>
                        <a:rPr lang="zh-CN" altLang="en-US" sz="1200" dirty="0"/>
                        <a:t>个区块的区块哈希，且不包含当前区块</a:t>
                      </a:r>
                    </a:p>
                  </a:txBody>
                  <a:tcPr/>
                </a:tc>
                <a:extLst>
                  <a:ext uri="{0D108BD9-81ED-4DB2-BD59-A6C34878D82A}">
                    <a16:rowId xmlns:a16="http://schemas.microsoft.com/office/drawing/2014/main" val="2423391017"/>
                  </a:ext>
                </a:extLst>
              </a:tr>
              <a:tr h="449850">
                <a:tc>
                  <a:txBody>
                    <a:bodyPr/>
                    <a:lstStyle/>
                    <a:p>
                      <a:pPr algn="ctr"/>
                      <a:r>
                        <a:rPr lang="en-US" altLang="zh-CN" sz="1200" dirty="0" err="1"/>
                        <a:t>block.coinbase</a:t>
                      </a:r>
                      <a:endParaRPr lang="en-US" altLang="zh-CN" sz="1200" dirty="0"/>
                    </a:p>
                  </a:txBody>
                  <a:tcPr/>
                </a:tc>
                <a:tc>
                  <a:txBody>
                    <a:bodyPr/>
                    <a:lstStyle/>
                    <a:p>
                      <a:pPr algn="ctr"/>
                      <a:r>
                        <a:rPr lang="en-US" altLang="zh-CN" sz="1200" dirty="0"/>
                        <a:t>address</a:t>
                      </a:r>
                      <a:endParaRPr lang="zh-CN" altLang="en-US" sz="1200" dirty="0"/>
                    </a:p>
                  </a:txBody>
                  <a:tcPr/>
                </a:tc>
                <a:tc>
                  <a:txBody>
                    <a:bodyPr/>
                    <a:lstStyle/>
                    <a:p>
                      <a:pPr algn="ctr"/>
                      <a:r>
                        <a:rPr lang="zh-CN" altLang="en-US" sz="1200" dirty="0"/>
                        <a:t>当前区块对应的矿工地址</a:t>
                      </a:r>
                    </a:p>
                  </a:txBody>
                  <a:tcPr/>
                </a:tc>
                <a:extLst>
                  <a:ext uri="{0D108BD9-81ED-4DB2-BD59-A6C34878D82A}">
                    <a16:rowId xmlns:a16="http://schemas.microsoft.com/office/drawing/2014/main" val="4124238220"/>
                  </a:ext>
                </a:extLst>
              </a:tr>
              <a:tr h="401709">
                <a:tc>
                  <a:txBody>
                    <a:bodyPr/>
                    <a:lstStyle/>
                    <a:p>
                      <a:pPr algn="ctr"/>
                      <a:r>
                        <a:rPr lang="en-US" altLang="zh-CN" sz="1200" dirty="0" err="1">
                          <a:solidFill>
                            <a:srgbClr val="FF0000"/>
                          </a:solidFill>
                        </a:rPr>
                        <a:t>block.difﬁculty</a:t>
                      </a:r>
                      <a:endParaRPr lang="zh-CN" altLang="en-US" sz="1200" dirty="0">
                        <a:solidFill>
                          <a:srgbClr val="FF0000"/>
                        </a:solidFill>
                      </a:endParaRPr>
                    </a:p>
                  </a:txBody>
                  <a:tcPr/>
                </a:tc>
                <a:tc>
                  <a:txBody>
                    <a:bodyPr/>
                    <a:lstStyle/>
                    <a:p>
                      <a:pPr algn="ctr"/>
                      <a:r>
                        <a:rPr lang="en-US" altLang="zh-CN" sz="1200" dirty="0" err="1"/>
                        <a:t>uint</a:t>
                      </a:r>
                      <a:endParaRPr lang="zh-CN" altLang="en-US" sz="1200" dirty="0"/>
                    </a:p>
                  </a:txBody>
                  <a:tcPr/>
                </a:tc>
                <a:tc>
                  <a:txBody>
                    <a:bodyPr/>
                    <a:lstStyle/>
                    <a:p>
                      <a:pPr algn="ctr"/>
                      <a:r>
                        <a:rPr lang="zh-CN" altLang="en-US" sz="1200" dirty="0"/>
                        <a:t>当前区块的难度值</a:t>
                      </a:r>
                    </a:p>
                  </a:txBody>
                  <a:tcPr/>
                </a:tc>
                <a:extLst>
                  <a:ext uri="{0D108BD9-81ED-4DB2-BD59-A6C34878D82A}">
                    <a16:rowId xmlns:a16="http://schemas.microsoft.com/office/drawing/2014/main" val="2544402672"/>
                  </a:ext>
                </a:extLst>
              </a:tr>
              <a:tr h="269910">
                <a:tc>
                  <a:txBody>
                    <a:bodyPr/>
                    <a:lstStyle/>
                    <a:p>
                      <a:pPr algn="ctr"/>
                      <a:r>
                        <a:rPr lang="en-US" altLang="zh-CN" sz="1200" dirty="0" err="1"/>
                        <a:t>block.gaslimit</a:t>
                      </a:r>
                      <a:endParaRPr lang="zh-CN" altLang="en-US" sz="1200" dirty="0"/>
                    </a:p>
                  </a:txBody>
                  <a:tcPr/>
                </a:tc>
                <a:tc>
                  <a:txBody>
                    <a:bodyPr/>
                    <a:lstStyle/>
                    <a:p>
                      <a:pPr algn="ctr"/>
                      <a:r>
                        <a:rPr lang="en-US" altLang="zh-CN" sz="1200" dirty="0" err="1"/>
                        <a:t>uint</a:t>
                      </a:r>
                      <a:endParaRPr lang="zh-CN" altLang="en-US" sz="1200" dirty="0"/>
                    </a:p>
                  </a:txBody>
                  <a:tcPr/>
                </a:tc>
                <a:tc>
                  <a:txBody>
                    <a:bodyPr/>
                    <a:lstStyle/>
                    <a:p>
                      <a:pPr algn="ctr"/>
                      <a:r>
                        <a:rPr lang="zh-CN" altLang="en-US" sz="1200" dirty="0"/>
                        <a:t>当前区块的</a:t>
                      </a:r>
                      <a:r>
                        <a:rPr lang="en-US" altLang="zh-CN" sz="1200" dirty="0" err="1"/>
                        <a:t>gaslimt</a:t>
                      </a:r>
                      <a:endParaRPr lang="zh-CN" altLang="en-US" sz="1200" dirty="0"/>
                    </a:p>
                  </a:txBody>
                  <a:tcPr/>
                </a:tc>
                <a:extLst>
                  <a:ext uri="{0D108BD9-81ED-4DB2-BD59-A6C34878D82A}">
                    <a16:rowId xmlns:a16="http://schemas.microsoft.com/office/drawing/2014/main" val="1119694229"/>
                  </a:ext>
                </a:extLst>
              </a:tr>
              <a:tr h="401709">
                <a:tc>
                  <a:txBody>
                    <a:bodyPr/>
                    <a:lstStyle/>
                    <a:p>
                      <a:pPr algn="ctr"/>
                      <a:r>
                        <a:rPr lang="en-US" altLang="zh-CN" sz="1200" dirty="0" err="1">
                          <a:solidFill>
                            <a:srgbClr val="FF0000"/>
                          </a:solidFill>
                        </a:rPr>
                        <a:t>block.number</a:t>
                      </a:r>
                      <a:endParaRPr lang="zh-CN" altLang="en-US" sz="1200" dirty="0">
                        <a:solidFill>
                          <a:srgbClr val="FF0000"/>
                        </a:solidFill>
                      </a:endParaRPr>
                    </a:p>
                  </a:txBody>
                  <a:tcPr/>
                </a:tc>
                <a:tc>
                  <a:txBody>
                    <a:bodyPr/>
                    <a:lstStyle/>
                    <a:p>
                      <a:pPr algn="ctr"/>
                      <a:r>
                        <a:rPr lang="en-US" altLang="zh-CN" sz="1200" dirty="0" err="1"/>
                        <a:t>uint</a:t>
                      </a:r>
                      <a:endParaRPr lang="zh-CN" altLang="en-US" sz="1200" dirty="0"/>
                    </a:p>
                  </a:txBody>
                  <a:tcPr/>
                </a:tc>
                <a:tc>
                  <a:txBody>
                    <a:bodyPr/>
                    <a:lstStyle/>
                    <a:p>
                      <a:pPr algn="ctr"/>
                      <a:r>
                        <a:rPr lang="zh-CN" altLang="en-US" sz="1200" dirty="0"/>
                        <a:t>当前区块的区块号</a:t>
                      </a:r>
                    </a:p>
                  </a:txBody>
                  <a:tcPr/>
                </a:tc>
                <a:extLst>
                  <a:ext uri="{0D108BD9-81ED-4DB2-BD59-A6C34878D82A}">
                    <a16:rowId xmlns:a16="http://schemas.microsoft.com/office/drawing/2014/main" val="3735139855"/>
                  </a:ext>
                </a:extLst>
              </a:tr>
              <a:tr h="449850">
                <a:tc>
                  <a:txBody>
                    <a:bodyPr/>
                    <a:lstStyle/>
                    <a:p>
                      <a:pPr algn="ctr"/>
                      <a:r>
                        <a:rPr lang="en-US" altLang="zh-CN" sz="1200" dirty="0" err="1">
                          <a:solidFill>
                            <a:srgbClr val="FF0000"/>
                          </a:solidFill>
                        </a:rPr>
                        <a:t>block.timestamp</a:t>
                      </a:r>
                      <a:endParaRPr lang="zh-CN" altLang="en-US" sz="1200" dirty="0">
                        <a:solidFill>
                          <a:srgbClr val="FF0000"/>
                        </a:solidFill>
                      </a:endParaRPr>
                    </a:p>
                  </a:txBody>
                  <a:tcPr/>
                </a:tc>
                <a:tc>
                  <a:txBody>
                    <a:bodyPr/>
                    <a:lstStyle/>
                    <a:p>
                      <a:pPr algn="ctr"/>
                      <a:r>
                        <a:rPr lang="en-US" altLang="zh-CN" sz="1200" dirty="0" err="1"/>
                        <a:t>uint</a:t>
                      </a:r>
                      <a:endParaRPr lang="zh-CN" altLang="en-US" sz="1200" dirty="0"/>
                    </a:p>
                  </a:txBody>
                  <a:tcPr/>
                </a:tc>
                <a:tc>
                  <a:txBody>
                    <a:bodyPr/>
                    <a:lstStyle/>
                    <a:p>
                      <a:pPr algn="ctr"/>
                      <a:r>
                        <a:rPr lang="zh-CN" altLang="en-US" sz="1200" dirty="0"/>
                        <a:t>当前区块对应的</a:t>
                      </a:r>
                      <a:r>
                        <a:rPr lang="en-US" altLang="zh-CN" sz="1200" dirty="0"/>
                        <a:t>timestamp</a:t>
                      </a:r>
                      <a:endParaRPr lang="zh-CN" altLang="en-US" sz="1200" dirty="0"/>
                    </a:p>
                  </a:txBody>
                  <a:tcPr/>
                </a:tc>
                <a:extLst>
                  <a:ext uri="{0D108BD9-81ED-4DB2-BD59-A6C34878D82A}">
                    <a16:rowId xmlns:a16="http://schemas.microsoft.com/office/drawing/2014/main" val="3190282985"/>
                  </a:ext>
                </a:extLst>
              </a:tr>
              <a:tr h="401709">
                <a:tc>
                  <a:txBody>
                    <a:bodyPr/>
                    <a:lstStyle/>
                    <a:p>
                      <a:pPr algn="ctr"/>
                      <a:r>
                        <a:rPr lang="en-US" altLang="zh-CN" sz="1200" dirty="0"/>
                        <a:t>now</a:t>
                      </a:r>
                      <a:endParaRPr lang="zh-CN" altLang="en-US" sz="1200" dirty="0"/>
                    </a:p>
                  </a:txBody>
                  <a:tcPr/>
                </a:tc>
                <a:tc>
                  <a:txBody>
                    <a:bodyPr/>
                    <a:lstStyle/>
                    <a:p>
                      <a:pPr algn="ctr"/>
                      <a:r>
                        <a:rPr lang="en-US" altLang="zh-CN" sz="1200" dirty="0" err="1"/>
                        <a:t>uint</a:t>
                      </a:r>
                      <a:endParaRPr lang="zh-CN" altLang="en-US" sz="1200" dirty="0"/>
                    </a:p>
                  </a:txBody>
                  <a:tcPr/>
                </a:tc>
                <a:tc>
                  <a:txBody>
                    <a:bodyPr/>
                    <a:lstStyle/>
                    <a:p>
                      <a:pPr algn="ctr"/>
                      <a:r>
                        <a:rPr lang="zh-CN" altLang="en-US" sz="1200" dirty="0"/>
                        <a:t>等价于</a:t>
                      </a:r>
                      <a:r>
                        <a:rPr lang="en-US" altLang="zh-CN" sz="1200" dirty="0" err="1"/>
                        <a:t>block.timestamp</a:t>
                      </a:r>
                      <a:endParaRPr lang="zh-CN" altLang="en-US" sz="1200" dirty="0"/>
                    </a:p>
                  </a:txBody>
                  <a:tcPr/>
                </a:tc>
                <a:extLst>
                  <a:ext uri="{0D108BD9-81ED-4DB2-BD59-A6C34878D82A}">
                    <a16:rowId xmlns:a16="http://schemas.microsoft.com/office/drawing/2014/main" val="2695511270"/>
                  </a:ext>
                </a:extLst>
              </a:tr>
            </a:tbl>
          </a:graphicData>
        </a:graphic>
      </p:graphicFrame>
    </p:spTree>
    <p:extLst>
      <p:ext uri="{BB962C8B-B14F-4D97-AF65-F5344CB8AC3E}">
        <p14:creationId xmlns:p14="http://schemas.microsoft.com/office/powerpoint/2010/main" val="1237534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交易相关全局变量与函数</a:t>
            </a:r>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extLst>
              <p:ext uri="{D42A27DB-BD31-4B8C-83A1-F6EECF244321}">
                <p14:modId xmlns:p14="http://schemas.microsoft.com/office/powerpoint/2010/main" val="2696050278"/>
              </p:ext>
            </p:extLst>
          </p:nvPr>
        </p:nvGraphicFramePr>
        <p:xfrm>
          <a:off x="1375933" y="681798"/>
          <a:ext cx="5008920" cy="3404294"/>
        </p:xfrm>
        <a:graphic>
          <a:graphicData uri="http://schemas.openxmlformats.org/drawingml/2006/table">
            <a:tbl>
              <a:tblPr firstRow="1" bandRow="1">
                <a:tableStyleId>{5C22544A-7EE6-4342-B048-85BDC9FD1C3A}</a:tableStyleId>
              </a:tblPr>
              <a:tblGrid>
                <a:gridCol w="1669640">
                  <a:extLst>
                    <a:ext uri="{9D8B030D-6E8A-4147-A177-3AD203B41FA5}">
                      <a16:colId xmlns:a16="http://schemas.microsoft.com/office/drawing/2014/main" val="2731296362"/>
                    </a:ext>
                  </a:extLst>
                </a:gridCol>
                <a:gridCol w="1669640">
                  <a:extLst>
                    <a:ext uri="{9D8B030D-6E8A-4147-A177-3AD203B41FA5}">
                      <a16:colId xmlns:a16="http://schemas.microsoft.com/office/drawing/2014/main" val="3671528623"/>
                    </a:ext>
                  </a:extLst>
                </a:gridCol>
                <a:gridCol w="1669640">
                  <a:extLst>
                    <a:ext uri="{9D8B030D-6E8A-4147-A177-3AD203B41FA5}">
                      <a16:colId xmlns:a16="http://schemas.microsoft.com/office/drawing/2014/main" val="2827143545"/>
                    </a:ext>
                  </a:extLst>
                </a:gridCol>
              </a:tblGrid>
              <a:tr h="329890">
                <a:tc>
                  <a:txBody>
                    <a:bodyPr/>
                    <a:lstStyle/>
                    <a:p>
                      <a:pPr algn="ctr"/>
                      <a:r>
                        <a:rPr lang="zh-CN" altLang="en-US" sz="1600" dirty="0"/>
                        <a:t>函数</a:t>
                      </a:r>
                    </a:p>
                  </a:txBody>
                  <a:tcPr/>
                </a:tc>
                <a:tc>
                  <a:txBody>
                    <a:bodyPr/>
                    <a:lstStyle/>
                    <a:p>
                      <a:pPr algn="ctr"/>
                      <a:r>
                        <a:rPr lang="zh-CN" altLang="en-US" sz="1600" dirty="0"/>
                        <a:t>返回值类型</a:t>
                      </a:r>
                    </a:p>
                  </a:txBody>
                  <a:tcPr/>
                </a:tc>
                <a:tc>
                  <a:txBody>
                    <a:bodyPr/>
                    <a:lstStyle/>
                    <a:p>
                      <a:pPr algn="ctr"/>
                      <a:r>
                        <a:rPr lang="zh-CN" altLang="en-US" sz="1600" dirty="0"/>
                        <a:t>说明</a:t>
                      </a:r>
                    </a:p>
                  </a:txBody>
                  <a:tcPr/>
                </a:tc>
                <a:extLst>
                  <a:ext uri="{0D108BD9-81ED-4DB2-BD59-A6C34878D82A}">
                    <a16:rowId xmlns:a16="http://schemas.microsoft.com/office/drawing/2014/main" val="2026908619"/>
                  </a:ext>
                </a:extLst>
              </a:tr>
              <a:tr h="508694">
                <a:tc>
                  <a:txBody>
                    <a:bodyPr/>
                    <a:lstStyle/>
                    <a:p>
                      <a:pPr algn="ctr"/>
                      <a:r>
                        <a:rPr lang="en-US" altLang="zh-CN" sz="1200" dirty="0" err="1"/>
                        <a:t>gasleft</a:t>
                      </a:r>
                      <a:r>
                        <a:rPr lang="en-US" altLang="zh-CN" sz="1200" dirty="0"/>
                        <a:t>()</a:t>
                      </a:r>
                      <a:endParaRPr lang="zh-CN" altLang="en-US" sz="1200" dirty="0"/>
                    </a:p>
                  </a:txBody>
                  <a:tcPr/>
                </a:tc>
                <a:tc>
                  <a:txBody>
                    <a:bodyPr/>
                    <a:lstStyle/>
                    <a:p>
                      <a:pPr algn="ctr"/>
                      <a:r>
                        <a:rPr lang="en-US" altLang="zh-CN" sz="1200" dirty="0" err="1"/>
                        <a:t>uint</a:t>
                      </a:r>
                      <a:endParaRPr lang="zh-CN" altLang="en-US" sz="1200" dirty="0"/>
                    </a:p>
                  </a:txBody>
                  <a:tcPr/>
                </a:tc>
                <a:tc>
                  <a:txBody>
                    <a:bodyPr/>
                    <a:lstStyle/>
                    <a:p>
                      <a:pPr algn="ctr"/>
                      <a:r>
                        <a:rPr lang="zh-CN" altLang="en-US" sz="1200" dirty="0"/>
                        <a:t>当前的剩余可用</a:t>
                      </a:r>
                      <a:r>
                        <a:rPr lang="en-US" altLang="zh-CN" sz="1200" dirty="0"/>
                        <a:t>gas</a:t>
                      </a:r>
                      <a:endParaRPr lang="zh-CN" altLang="en-US" sz="1200" dirty="0"/>
                    </a:p>
                  </a:txBody>
                  <a:tcPr/>
                </a:tc>
                <a:extLst>
                  <a:ext uri="{0D108BD9-81ED-4DB2-BD59-A6C34878D82A}">
                    <a16:rowId xmlns:a16="http://schemas.microsoft.com/office/drawing/2014/main" val="2423391017"/>
                  </a:ext>
                </a:extLst>
              </a:tr>
              <a:tr h="449850">
                <a:tc>
                  <a:txBody>
                    <a:bodyPr/>
                    <a:lstStyle/>
                    <a:p>
                      <a:pPr algn="ctr"/>
                      <a:r>
                        <a:rPr lang="en-US" altLang="zh-CN" sz="1200" dirty="0" err="1"/>
                        <a:t>msg.data</a:t>
                      </a:r>
                      <a:endParaRPr lang="en-US" altLang="zh-CN" sz="1200" dirty="0"/>
                    </a:p>
                  </a:txBody>
                  <a:tcPr/>
                </a:tc>
                <a:tc>
                  <a:txBody>
                    <a:bodyPr/>
                    <a:lstStyle/>
                    <a:p>
                      <a:pPr algn="ctr"/>
                      <a:r>
                        <a:rPr lang="en-US" altLang="zh-CN" sz="1200" dirty="0"/>
                        <a:t>bytes</a:t>
                      </a:r>
                      <a:endParaRPr lang="zh-CN" altLang="en-US" sz="1200" dirty="0"/>
                    </a:p>
                  </a:txBody>
                  <a:tcPr/>
                </a:tc>
                <a:tc>
                  <a:txBody>
                    <a:bodyPr/>
                    <a:lstStyle/>
                    <a:p>
                      <a:pPr algn="ctr"/>
                      <a:r>
                        <a:rPr lang="zh-CN" altLang="en-US" sz="1200" dirty="0"/>
                        <a:t>完整的</a:t>
                      </a:r>
                      <a:r>
                        <a:rPr lang="en-US" altLang="zh-CN" sz="1200" dirty="0" err="1"/>
                        <a:t>calldata</a:t>
                      </a:r>
                      <a:r>
                        <a:rPr lang="en-US" altLang="zh-CN" sz="1200" dirty="0"/>
                        <a:t> </a:t>
                      </a:r>
                      <a:r>
                        <a:rPr lang="zh-CN" altLang="en-US" sz="1200" dirty="0"/>
                        <a:t>字节数组</a:t>
                      </a:r>
                    </a:p>
                  </a:txBody>
                  <a:tcPr/>
                </a:tc>
                <a:extLst>
                  <a:ext uri="{0D108BD9-81ED-4DB2-BD59-A6C34878D82A}">
                    <a16:rowId xmlns:a16="http://schemas.microsoft.com/office/drawing/2014/main" val="4124238220"/>
                  </a:ext>
                </a:extLst>
              </a:tr>
              <a:tr h="401709">
                <a:tc>
                  <a:txBody>
                    <a:bodyPr/>
                    <a:lstStyle/>
                    <a:p>
                      <a:pPr algn="ctr"/>
                      <a:r>
                        <a:rPr lang="en-US" altLang="zh-CN" sz="1200" dirty="0" err="1">
                          <a:solidFill>
                            <a:srgbClr val="FF0000"/>
                          </a:solidFill>
                        </a:rPr>
                        <a:t>msg.sender</a:t>
                      </a:r>
                      <a:endParaRPr lang="zh-CN" altLang="en-US" sz="1200" dirty="0">
                        <a:solidFill>
                          <a:srgbClr val="FF0000"/>
                        </a:solidFill>
                      </a:endParaRPr>
                    </a:p>
                  </a:txBody>
                  <a:tcPr/>
                </a:tc>
                <a:tc>
                  <a:txBody>
                    <a:bodyPr/>
                    <a:lstStyle/>
                    <a:p>
                      <a:pPr algn="ctr"/>
                      <a:r>
                        <a:rPr lang="en-US" altLang="zh-CN" sz="1200" dirty="0"/>
                        <a:t>address</a:t>
                      </a:r>
                      <a:endParaRPr lang="zh-CN" altLang="en-US" sz="1200" dirty="0"/>
                    </a:p>
                  </a:txBody>
                  <a:tcPr/>
                </a:tc>
                <a:tc>
                  <a:txBody>
                    <a:bodyPr/>
                    <a:lstStyle/>
                    <a:p>
                      <a:pPr algn="ctr"/>
                      <a:r>
                        <a:rPr lang="zh-CN" altLang="en-US" sz="1200" dirty="0"/>
                        <a:t>当前消息的发送者地址</a:t>
                      </a:r>
                    </a:p>
                  </a:txBody>
                  <a:tcPr/>
                </a:tc>
                <a:extLst>
                  <a:ext uri="{0D108BD9-81ED-4DB2-BD59-A6C34878D82A}">
                    <a16:rowId xmlns:a16="http://schemas.microsoft.com/office/drawing/2014/main" val="2544402672"/>
                  </a:ext>
                </a:extLst>
              </a:tr>
              <a:tr h="269910">
                <a:tc>
                  <a:txBody>
                    <a:bodyPr/>
                    <a:lstStyle/>
                    <a:p>
                      <a:pPr algn="ctr"/>
                      <a:r>
                        <a:rPr lang="en-US" altLang="zh-CN" sz="1200" dirty="0" err="1"/>
                        <a:t>msg.sig</a:t>
                      </a:r>
                      <a:endParaRPr lang="zh-CN" altLang="en-US" sz="1200" dirty="0"/>
                    </a:p>
                  </a:txBody>
                  <a:tcPr/>
                </a:tc>
                <a:tc>
                  <a:txBody>
                    <a:bodyPr/>
                    <a:lstStyle/>
                    <a:p>
                      <a:pPr algn="ctr"/>
                      <a:r>
                        <a:rPr lang="en-US" altLang="zh-CN" sz="1200" dirty="0"/>
                        <a:t>bytes4</a:t>
                      </a:r>
                      <a:endParaRPr lang="zh-CN" altLang="en-US" sz="1200" dirty="0"/>
                    </a:p>
                  </a:txBody>
                  <a:tcPr/>
                </a:tc>
                <a:tc>
                  <a:txBody>
                    <a:bodyPr/>
                    <a:lstStyle/>
                    <a:p>
                      <a:pPr algn="ctr"/>
                      <a:r>
                        <a:rPr lang="zh-CN" altLang="en-US" sz="1200" dirty="0"/>
                        <a:t>当前</a:t>
                      </a:r>
                      <a:r>
                        <a:rPr lang="en-US" altLang="zh-CN" sz="1200" dirty="0" err="1"/>
                        <a:t>calldata</a:t>
                      </a:r>
                      <a:r>
                        <a:rPr lang="zh-CN" altLang="en-US" sz="1200" dirty="0"/>
                        <a:t>的前</a:t>
                      </a:r>
                      <a:r>
                        <a:rPr lang="en-US" altLang="zh-CN" sz="1200" dirty="0"/>
                        <a:t>4</a:t>
                      </a:r>
                      <a:r>
                        <a:rPr lang="zh-CN" altLang="en-US" sz="1200" dirty="0"/>
                        <a:t>字节</a:t>
                      </a:r>
                    </a:p>
                  </a:txBody>
                  <a:tcPr/>
                </a:tc>
                <a:extLst>
                  <a:ext uri="{0D108BD9-81ED-4DB2-BD59-A6C34878D82A}">
                    <a16:rowId xmlns:a16="http://schemas.microsoft.com/office/drawing/2014/main" val="1119694229"/>
                  </a:ext>
                </a:extLst>
              </a:tr>
              <a:tr h="401709">
                <a:tc>
                  <a:txBody>
                    <a:bodyPr/>
                    <a:lstStyle/>
                    <a:p>
                      <a:pPr algn="ctr"/>
                      <a:r>
                        <a:rPr lang="en-US" altLang="zh-CN" sz="1200" dirty="0" err="1">
                          <a:solidFill>
                            <a:srgbClr val="FF0000"/>
                          </a:solidFill>
                        </a:rPr>
                        <a:t>msg.value</a:t>
                      </a:r>
                      <a:endParaRPr lang="zh-CN" altLang="en-US" sz="1200" dirty="0">
                        <a:solidFill>
                          <a:srgbClr val="FF0000"/>
                        </a:solidFill>
                      </a:endParaRPr>
                    </a:p>
                  </a:txBody>
                  <a:tcPr/>
                </a:tc>
                <a:tc>
                  <a:txBody>
                    <a:bodyPr/>
                    <a:lstStyle/>
                    <a:p>
                      <a:pPr algn="ctr"/>
                      <a:r>
                        <a:rPr lang="en-US" altLang="zh-CN" sz="1200" dirty="0" err="1"/>
                        <a:t>uint</a:t>
                      </a:r>
                      <a:endParaRPr lang="zh-CN" altLang="en-US" sz="1200" dirty="0"/>
                    </a:p>
                  </a:txBody>
                  <a:tcPr/>
                </a:tc>
                <a:tc>
                  <a:txBody>
                    <a:bodyPr/>
                    <a:lstStyle/>
                    <a:p>
                      <a:pPr algn="ctr"/>
                      <a:r>
                        <a:rPr lang="zh-CN" altLang="en-US" sz="1200" dirty="0"/>
                        <a:t>当前消息所附带的</a:t>
                      </a:r>
                      <a:r>
                        <a:rPr lang="en-US" altLang="zh-CN" sz="1200" dirty="0" err="1"/>
                        <a:t>wei</a:t>
                      </a:r>
                      <a:r>
                        <a:rPr lang="zh-CN" altLang="en-US" sz="1200" dirty="0"/>
                        <a:t>的数量</a:t>
                      </a:r>
                    </a:p>
                  </a:txBody>
                  <a:tcPr/>
                </a:tc>
                <a:extLst>
                  <a:ext uri="{0D108BD9-81ED-4DB2-BD59-A6C34878D82A}">
                    <a16:rowId xmlns:a16="http://schemas.microsoft.com/office/drawing/2014/main" val="3735139855"/>
                  </a:ext>
                </a:extLst>
              </a:tr>
              <a:tr h="449850">
                <a:tc>
                  <a:txBody>
                    <a:bodyPr/>
                    <a:lstStyle/>
                    <a:p>
                      <a:pPr algn="ctr"/>
                      <a:r>
                        <a:rPr lang="en-US" altLang="zh-CN" sz="1200" dirty="0" err="1"/>
                        <a:t>tx.gasprice</a:t>
                      </a:r>
                      <a:endParaRPr lang="zh-CN" altLang="en-US" sz="1200" dirty="0"/>
                    </a:p>
                  </a:txBody>
                  <a:tcPr/>
                </a:tc>
                <a:tc>
                  <a:txBody>
                    <a:bodyPr/>
                    <a:lstStyle/>
                    <a:p>
                      <a:pPr algn="ctr"/>
                      <a:r>
                        <a:rPr lang="en-US" altLang="zh-CN" sz="1200" dirty="0" err="1"/>
                        <a:t>uint</a:t>
                      </a:r>
                      <a:endParaRPr lang="zh-CN" altLang="en-US" sz="1200" dirty="0"/>
                    </a:p>
                  </a:txBody>
                  <a:tcPr/>
                </a:tc>
                <a:tc>
                  <a:txBody>
                    <a:bodyPr/>
                    <a:lstStyle/>
                    <a:p>
                      <a:pPr algn="ctr"/>
                      <a:r>
                        <a:rPr lang="zh-CN" altLang="en-US" sz="1200" dirty="0"/>
                        <a:t>触发当前消息的原始交易的</a:t>
                      </a:r>
                      <a:r>
                        <a:rPr lang="en-US" altLang="zh-CN" sz="1200" dirty="0" err="1"/>
                        <a:t>gasprice</a:t>
                      </a:r>
                      <a:endParaRPr lang="zh-CN" altLang="en-US" sz="1200" dirty="0"/>
                    </a:p>
                  </a:txBody>
                  <a:tcPr/>
                </a:tc>
                <a:extLst>
                  <a:ext uri="{0D108BD9-81ED-4DB2-BD59-A6C34878D82A}">
                    <a16:rowId xmlns:a16="http://schemas.microsoft.com/office/drawing/2014/main" val="3190282985"/>
                  </a:ext>
                </a:extLst>
              </a:tr>
              <a:tr h="401709">
                <a:tc>
                  <a:txBody>
                    <a:bodyPr/>
                    <a:lstStyle/>
                    <a:p>
                      <a:pPr algn="ctr"/>
                      <a:r>
                        <a:rPr lang="en-US" altLang="zh-CN" sz="1200" dirty="0" err="1">
                          <a:solidFill>
                            <a:srgbClr val="FF0000"/>
                          </a:solidFill>
                        </a:rPr>
                        <a:t>tx.origin</a:t>
                      </a:r>
                      <a:endParaRPr lang="zh-CN" altLang="en-US" sz="1200" dirty="0">
                        <a:solidFill>
                          <a:srgbClr val="FF0000"/>
                        </a:solidFill>
                      </a:endParaRPr>
                    </a:p>
                  </a:txBody>
                  <a:tcPr/>
                </a:tc>
                <a:tc>
                  <a:txBody>
                    <a:bodyPr/>
                    <a:lstStyle/>
                    <a:p>
                      <a:pPr algn="ctr"/>
                      <a:r>
                        <a:rPr lang="en-US" altLang="zh-CN" sz="1200" dirty="0"/>
                        <a:t>address</a:t>
                      </a:r>
                      <a:endParaRPr lang="zh-CN" altLang="en-US" sz="1200" dirty="0"/>
                    </a:p>
                  </a:txBody>
                  <a:tcPr/>
                </a:tc>
                <a:tc>
                  <a:txBody>
                    <a:bodyPr/>
                    <a:lstStyle/>
                    <a:p>
                      <a:pPr algn="ctr"/>
                      <a:r>
                        <a:rPr lang="zh-CN" altLang="en-US" sz="1200" dirty="0"/>
                        <a:t>触发当前消息的原始交易的发送者地址</a:t>
                      </a:r>
                    </a:p>
                  </a:txBody>
                  <a:tcPr/>
                </a:tc>
                <a:extLst>
                  <a:ext uri="{0D108BD9-81ED-4DB2-BD59-A6C34878D82A}">
                    <a16:rowId xmlns:a16="http://schemas.microsoft.com/office/drawing/2014/main" val="2695511270"/>
                  </a:ext>
                </a:extLst>
              </a:tr>
            </a:tbl>
          </a:graphicData>
        </a:graphic>
      </p:graphicFrame>
    </p:spTree>
    <p:extLst>
      <p:ext uri="{BB962C8B-B14F-4D97-AF65-F5344CB8AC3E}">
        <p14:creationId xmlns:p14="http://schemas.microsoft.com/office/powerpoint/2010/main" val="567246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msg.sender</a:t>
            </a:r>
            <a:endParaRPr lang="zh-CN" altLang="en-US" noProof="1"/>
          </a:p>
        </p:txBody>
      </p:sp>
      <p:pic>
        <p:nvPicPr>
          <p:cNvPr id="3" name="图片 2">
            <a:extLst>
              <a:ext uri="{FF2B5EF4-FFF2-40B4-BE49-F238E27FC236}">
                <a16:creationId xmlns:a16="http://schemas.microsoft.com/office/drawing/2014/main" id="{FBCCF619-3125-C6E7-9984-B3B298A19EF4}"/>
              </a:ext>
            </a:extLst>
          </p:cNvPr>
          <p:cNvPicPr>
            <a:picLocks noChangeAspect="1"/>
          </p:cNvPicPr>
          <p:nvPr/>
        </p:nvPicPr>
        <p:blipFill>
          <a:blip r:embed="rId3"/>
          <a:stretch>
            <a:fillRect/>
          </a:stretch>
        </p:blipFill>
        <p:spPr>
          <a:xfrm>
            <a:off x="322034" y="878068"/>
            <a:ext cx="5333999" cy="2231571"/>
          </a:xfrm>
          <a:prstGeom prst="rect">
            <a:avLst/>
          </a:prstGeom>
        </p:spPr>
      </p:pic>
      <p:pic>
        <p:nvPicPr>
          <p:cNvPr id="4" name="图片 3">
            <a:extLst>
              <a:ext uri="{FF2B5EF4-FFF2-40B4-BE49-F238E27FC236}">
                <a16:creationId xmlns:a16="http://schemas.microsoft.com/office/drawing/2014/main" id="{67B555C1-9794-F88B-BE40-B50D2CCA6DEB}"/>
              </a:ext>
            </a:extLst>
          </p:cNvPr>
          <p:cNvPicPr>
            <a:picLocks noChangeAspect="1"/>
          </p:cNvPicPr>
          <p:nvPr/>
        </p:nvPicPr>
        <p:blipFill>
          <a:blip r:embed="rId4"/>
          <a:stretch>
            <a:fillRect/>
          </a:stretch>
        </p:blipFill>
        <p:spPr>
          <a:xfrm>
            <a:off x="322035" y="3563393"/>
            <a:ext cx="5333999" cy="892719"/>
          </a:xfrm>
          <a:prstGeom prst="rect">
            <a:avLst/>
          </a:prstGeom>
        </p:spPr>
      </p:pic>
      <p:sp>
        <p:nvSpPr>
          <p:cNvPr id="7" name="文本框 6">
            <a:extLst>
              <a:ext uri="{FF2B5EF4-FFF2-40B4-BE49-F238E27FC236}">
                <a16:creationId xmlns:a16="http://schemas.microsoft.com/office/drawing/2014/main" id="{CB29B90B-67AD-77B0-4444-CDE5A010A91B}"/>
              </a:ext>
            </a:extLst>
          </p:cNvPr>
          <p:cNvSpPr txBox="1"/>
          <p:nvPr/>
        </p:nvSpPr>
        <p:spPr>
          <a:xfrm>
            <a:off x="-1245734" y="508736"/>
            <a:ext cx="4110718" cy="369332"/>
          </a:xfrm>
          <a:prstGeom prst="rect">
            <a:avLst/>
          </a:prstGeom>
          <a:noFill/>
        </p:spPr>
        <p:txBody>
          <a:bodyPr wrap="square">
            <a:spAutoFit/>
          </a:bodyPr>
          <a:lstStyle/>
          <a:p>
            <a:pPr algn="ctr"/>
            <a:r>
              <a:rPr lang="en-US" altLang="zh-CN" sz="1800" dirty="0"/>
              <a:t>Demo2</a:t>
            </a:r>
            <a:r>
              <a:rPr lang="zh-CN" altLang="en-US" sz="1800" dirty="0"/>
              <a:t>合约</a:t>
            </a:r>
          </a:p>
        </p:txBody>
      </p:sp>
      <p:sp>
        <p:nvSpPr>
          <p:cNvPr id="8" name="文本框 7">
            <a:extLst>
              <a:ext uri="{FF2B5EF4-FFF2-40B4-BE49-F238E27FC236}">
                <a16:creationId xmlns:a16="http://schemas.microsoft.com/office/drawing/2014/main" id="{46399ABB-DE24-D889-7F3A-4F967358EA8E}"/>
              </a:ext>
            </a:extLst>
          </p:cNvPr>
          <p:cNvSpPr txBox="1"/>
          <p:nvPr/>
        </p:nvSpPr>
        <p:spPr>
          <a:xfrm>
            <a:off x="-1245734" y="3109639"/>
            <a:ext cx="4110718" cy="369332"/>
          </a:xfrm>
          <a:prstGeom prst="rect">
            <a:avLst/>
          </a:prstGeom>
          <a:noFill/>
        </p:spPr>
        <p:txBody>
          <a:bodyPr wrap="square">
            <a:spAutoFit/>
          </a:bodyPr>
          <a:lstStyle/>
          <a:p>
            <a:pPr algn="ctr"/>
            <a:r>
              <a:rPr lang="en-US" altLang="zh-CN" sz="1800" dirty="0"/>
              <a:t>Demo</a:t>
            </a:r>
            <a:r>
              <a:rPr lang="zh-CN" altLang="en-US" sz="1800" dirty="0"/>
              <a:t>合约</a:t>
            </a:r>
          </a:p>
        </p:txBody>
      </p:sp>
    </p:spTree>
    <p:extLst>
      <p:ext uri="{BB962C8B-B14F-4D97-AF65-F5344CB8AC3E}">
        <p14:creationId xmlns:p14="http://schemas.microsoft.com/office/powerpoint/2010/main" val="110174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B59C1-330E-8784-E8A2-63CE49D3ADFC}"/>
              </a:ext>
            </a:extLst>
          </p:cNvPr>
          <p:cNvSpPr>
            <a:spLocks noGrp="1"/>
          </p:cNvSpPr>
          <p:nvPr>
            <p:ph type="title"/>
          </p:nvPr>
        </p:nvSpPr>
        <p:spPr>
          <a:xfrm>
            <a:off x="0" y="119139"/>
            <a:ext cx="8128000" cy="434975"/>
          </a:xfrm>
        </p:spPr>
        <p:txBody>
          <a:bodyPr/>
          <a:lstStyle/>
          <a:p>
            <a:r>
              <a:rPr kumimoji="1" lang="en-US" altLang="zh-CN" dirty="0" err="1"/>
              <a:t>DApp</a:t>
            </a:r>
            <a:r>
              <a:rPr kumimoji="1" lang="zh-CN" altLang="en-US" dirty="0"/>
              <a:t>架构</a:t>
            </a:r>
          </a:p>
        </p:txBody>
      </p:sp>
      <p:sp>
        <p:nvSpPr>
          <p:cNvPr id="19" name="文本框 18">
            <a:extLst>
              <a:ext uri="{FF2B5EF4-FFF2-40B4-BE49-F238E27FC236}">
                <a16:creationId xmlns:a16="http://schemas.microsoft.com/office/drawing/2014/main" id="{E40D19D2-4893-B39D-BD60-FC77CCEDA16C}"/>
              </a:ext>
            </a:extLst>
          </p:cNvPr>
          <p:cNvSpPr txBox="1"/>
          <p:nvPr/>
        </p:nvSpPr>
        <p:spPr>
          <a:xfrm>
            <a:off x="162823" y="1279395"/>
            <a:ext cx="3714077" cy="2321661"/>
          </a:xfrm>
          <a:prstGeom prst="rect">
            <a:avLst/>
          </a:prstGeom>
          <a:noFill/>
        </p:spPr>
        <p:txBody>
          <a:bodyPr wrap="square" rtlCol="0">
            <a:spAutoFit/>
          </a:bodyPr>
          <a:lstStyle/>
          <a:p>
            <a:pPr>
              <a:lnSpc>
                <a:spcPct val="150000"/>
              </a:lnSpc>
            </a:pPr>
            <a:r>
              <a:rPr kumimoji="1" lang="zh-CN" altLang="en-US" sz="1400" dirty="0">
                <a:latin typeface="DengXian" panose="02010600030101010101" pitchFamily="2" charset="-122"/>
                <a:ea typeface="DengXian" panose="02010600030101010101" pitchFamily="2" charset="-122"/>
              </a:rPr>
              <a:t>我们的目标：</a:t>
            </a:r>
            <a:endParaRPr kumimoji="1" lang="en-US" altLang="zh-CN" sz="1400" dirty="0">
              <a:latin typeface="DengXian" panose="02010600030101010101" pitchFamily="2" charset="-122"/>
              <a:ea typeface="DengXian" panose="02010600030101010101" pitchFamily="2" charset="-122"/>
            </a:endParaRPr>
          </a:p>
          <a:p>
            <a:pPr marL="285750" indent="-285750">
              <a:lnSpc>
                <a:spcPct val="150000"/>
              </a:lnSpc>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学习</a:t>
            </a:r>
            <a:r>
              <a:rPr kumimoji="1" lang="en-US" altLang="zh-CN" sz="1400" dirty="0">
                <a:latin typeface="DengXian" panose="02010600030101010101" pitchFamily="2" charset="-122"/>
                <a:ea typeface="DengXian" panose="02010600030101010101" pitchFamily="2" charset="-122"/>
              </a:rPr>
              <a:t>Solidity</a:t>
            </a:r>
            <a:r>
              <a:rPr kumimoji="1" lang="zh-CN" altLang="en-US" sz="1400" dirty="0">
                <a:latin typeface="DengXian" panose="02010600030101010101" pitchFamily="2" charset="-122"/>
                <a:ea typeface="DengXian" panose="02010600030101010101" pitchFamily="2" charset="-122"/>
              </a:rPr>
              <a:t>，掌握在以太坊 </a:t>
            </a:r>
            <a:r>
              <a:rPr kumimoji="1" lang="en-US" altLang="zh-CN" sz="1400" dirty="0">
                <a:latin typeface="DengXian" panose="02010600030101010101" pitchFamily="2" charset="-122"/>
                <a:ea typeface="DengXian" panose="02010600030101010101" pitchFamily="2" charset="-122"/>
              </a:rPr>
              <a:t>Ethereum</a:t>
            </a:r>
            <a:r>
              <a:rPr kumimoji="1" lang="zh-CN" altLang="en-US" sz="1400" dirty="0">
                <a:latin typeface="DengXian" panose="02010600030101010101" pitchFamily="2" charset="-122"/>
                <a:ea typeface="DengXian" panose="02010600030101010101" pitchFamily="2" charset="-122"/>
              </a:rPr>
              <a:t>上编写和部署智能合约</a:t>
            </a:r>
            <a:endParaRPr kumimoji="1" lang="en-US" altLang="zh-CN" sz="1400" dirty="0">
              <a:latin typeface="DengXian" panose="02010600030101010101" pitchFamily="2" charset="-122"/>
              <a:ea typeface="DengXian" panose="02010600030101010101" pitchFamily="2" charset="-122"/>
            </a:endParaRPr>
          </a:p>
          <a:p>
            <a:pPr marL="285750" indent="-285750">
              <a:lnSpc>
                <a:spcPct val="150000"/>
              </a:lnSpc>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了解什么是</a:t>
            </a:r>
            <a:r>
              <a:rPr kumimoji="1" lang="en-US" altLang="zh-CN" sz="1400" dirty="0" err="1">
                <a:latin typeface="DengXian" panose="02010600030101010101" pitchFamily="2" charset="-122"/>
                <a:ea typeface="DengXian" panose="02010600030101010101" pitchFamily="2" charset="-122"/>
              </a:rPr>
              <a:t>DApp</a:t>
            </a:r>
            <a:r>
              <a:rPr kumimoji="1" lang="zh-CN" altLang="en-US" sz="1400" dirty="0">
                <a:latin typeface="DengXian" panose="02010600030101010101" pitchFamily="2" charset="-122"/>
                <a:ea typeface="DengXian" panose="02010600030101010101" pitchFamily="2" charset="-122"/>
              </a:rPr>
              <a:t> </a:t>
            </a:r>
            <a:r>
              <a:rPr kumimoji="1" lang="en-US" altLang="zh-CN" sz="1400" dirty="0">
                <a:latin typeface="DengXian" panose="02010600030101010101" pitchFamily="2" charset="-122"/>
                <a:ea typeface="DengXian" panose="02010600030101010101" pitchFamily="2" charset="-122"/>
              </a:rPr>
              <a:t>Wallet</a:t>
            </a:r>
            <a:r>
              <a:rPr kumimoji="1" lang="zh-CN" altLang="en-US" sz="1400" dirty="0">
                <a:latin typeface="DengXian" panose="02010600030101010101" pitchFamily="2" charset="-122"/>
                <a:ea typeface="DengXian" panose="02010600030101010101" pitchFamily="2" charset="-122"/>
              </a:rPr>
              <a:t>，学习如何在前端使用</a:t>
            </a:r>
            <a:r>
              <a:rPr kumimoji="1" lang="en-US" altLang="zh-CN" sz="1400" dirty="0" err="1">
                <a:latin typeface="DengXian" panose="02010600030101010101" pitchFamily="2" charset="-122"/>
                <a:ea typeface="DengXian" panose="02010600030101010101" pitchFamily="2" charset="-122"/>
              </a:rPr>
              <a:t>ethers.js</a:t>
            </a:r>
            <a:r>
              <a:rPr kumimoji="1" lang="zh-CN" altLang="en-US" sz="1400" dirty="0">
                <a:latin typeface="DengXian" panose="02010600030101010101" pitchFamily="2" charset="-122"/>
                <a:ea typeface="DengXian" panose="02010600030101010101" pitchFamily="2" charset="-122"/>
              </a:rPr>
              <a:t>等框架连接钱包，调用智能合约，发送交易</a:t>
            </a:r>
            <a:endParaRPr kumimoji="1" lang="en-US" altLang="zh-CN" sz="1400" dirty="0">
              <a:latin typeface="DengXian" panose="02010600030101010101" pitchFamily="2" charset="-122"/>
              <a:ea typeface="DengXian" panose="02010600030101010101" pitchFamily="2" charset="-122"/>
            </a:endParaRPr>
          </a:p>
          <a:p>
            <a:pPr marL="285750" indent="-285750">
              <a:lnSpc>
                <a:spcPct val="150000"/>
              </a:lnSpc>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作业：在一个场景内，完成上述的流程</a:t>
            </a:r>
            <a:endParaRPr kumimoji="1" lang="en-US" altLang="zh-CN" sz="1400" dirty="0">
              <a:latin typeface="DengXian" panose="02010600030101010101" pitchFamily="2" charset="-122"/>
              <a:ea typeface="DengXian" panose="02010600030101010101" pitchFamily="2" charset="-122"/>
            </a:endParaRPr>
          </a:p>
        </p:txBody>
      </p:sp>
      <p:grpSp>
        <p:nvGrpSpPr>
          <p:cNvPr id="24" name="组合 23">
            <a:extLst>
              <a:ext uri="{FF2B5EF4-FFF2-40B4-BE49-F238E27FC236}">
                <a16:creationId xmlns:a16="http://schemas.microsoft.com/office/drawing/2014/main" id="{45418529-39BA-0386-7C04-B803F85ABBE0}"/>
              </a:ext>
            </a:extLst>
          </p:cNvPr>
          <p:cNvGrpSpPr/>
          <p:nvPr/>
        </p:nvGrpSpPr>
        <p:grpSpPr>
          <a:xfrm>
            <a:off x="3768423" y="1279395"/>
            <a:ext cx="3992265" cy="2907594"/>
            <a:chOff x="3768423" y="1279395"/>
            <a:chExt cx="3992265" cy="2907594"/>
          </a:xfrm>
        </p:grpSpPr>
        <p:sp>
          <p:nvSpPr>
            <p:cNvPr id="9" name="圆角矩形 8">
              <a:extLst>
                <a:ext uri="{FF2B5EF4-FFF2-40B4-BE49-F238E27FC236}">
                  <a16:creationId xmlns:a16="http://schemas.microsoft.com/office/drawing/2014/main" id="{7567A8AF-E735-B816-B84F-BE4772253ED1}"/>
                </a:ext>
              </a:extLst>
            </p:cNvPr>
            <p:cNvSpPr/>
            <p:nvPr/>
          </p:nvSpPr>
          <p:spPr>
            <a:xfrm>
              <a:off x="3985377" y="1279395"/>
              <a:ext cx="3775311" cy="2907594"/>
            </a:xfrm>
            <a:prstGeom prst="roundRect">
              <a:avLst/>
            </a:prstGeom>
            <a:ln>
              <a:solidFill>
                <a:srgbClr val="9C2D2A"/>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
          <p:nvSpPr>
            <p:cNvPr id="16" name="矩形 15">
              <a:extLst>
                <a:ext uri="{FF2B5EF4-FFF2-40B4-BE49-F238E27FC236}">
                  <a16:creationId xmlns:a16="http://schemas.microsoft.com/office/drawing/2014/main" id="{BA24EAD7-96C3-E052-8000-2A48CB242D95}"/>
                </a:ext>
              </a:extLst>
            </p:cNvPr>
            <p:cNvSpPr/>
            <p:nvPr/>
          </p:nvSpPr>
          <p:spPr>
            <a:xfrm>
              <a:off x="5129459" y="1416456"/>
              <a:ext cx="1620253" cy="546351"/>
            </a:xfrm>
            <a:prstGeom prst="rect">
              <a:avLst/>
            </a:prstGeom>
            <a:solidFill>
              <a:schemeClr val="accent6">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Frontend</a:t>
              </a:r>
            </a:p>
            <a:p>
              <a:pPr algn="ctr"/>
              <a:r>
                <a:rPr kumimoji="1" lang="en-US" altLang="zh-CN" sz="1050" dirty="0">
                  <a:solidFill>
                    <a:schemeClr val="tx1"/>
                  </a:solidFill>
                </a:rPr>
                <a:t>React, Vue</a:t>
              </a:r>
              <a:endParaRPr kumimoji="1" lang="zh-CN" altLang="en-US" sz="1050" dirty="0">
                <a:solidFill>
                  <a:schemeClr val="tx1"/>
                </a:solidFill>
              </a:endParaRPr>
            </a:p>
          </p:txBody>
        </p:sp>
        <p:grpSp>
          <p:nvGrpSpPr>
            <p:cNvPr id="22" name="组合 21">
              <a:extLst>
                <a:ext uri="{FF2B5EF4-FFF2-40B4-BE49-F238E27FC236}">
                  <a16:creationId xmlns:a16="http://schemas.microsoft.com/office/drawing/2014/main" id="{A31188F2-7BE0-E5A2-A55B-A27ED3159D85}"/>
                </a:ext>
              </a:extLst>
            </p:cNvPr>
            <p:cNvGrpSpPr/>
            <p:nvPr/>
          </p:nvGrpSpPr>
          <p:grpSpPr>
            <a:xfrm>
              <a:off x="3768423" y="2099867"/>
              <a:ext cx="2175177" cy="1904875"/>
              <a:chOff x="3768423" y="2099867"/>
              <a:chExt cx="2175177" cy="1904875"/>
            </a:xfrm>
          </p:grpSpPr>
          <p:sp>
            <p:nvSpPr>
              <p:cNvPr id="3" name="圆角矩形 2">
                <a:extLst>
                  <a:ext uri="{FF2B5EF4-FFF2-40B4-BE49-F238E27FC236}">
                    <a16:creationId xmlns:a16="http://schemas.microsoft.com/office/drawing/2014/main" id="{F67C9439-6FD2-77EA-25BD-552B36A330BB}"/>
                  </a:ext>
                </a:extLst>
              </p:cNvPr>
              <p:cNvSpPr/>
              <p:nvPr/>
            </p:nvSpPr>
            <p:spPr>
              <a:xfrm>
                <a:off x="4142625" y="2099867"/>
                <a:ext cx="1800975" cy="1904875"/>
              </a:xfrm>
              <a:prstGeom prst="roundRect">
                <a:avLst/>
              </a:prstGeom>
              <a:ln w="12700">
                <a:solidFill>
                  <a:srgbClr val="9C2D2A"/>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
            <p:nvSpPr>
              <p:cNvPr id="17" name="矩形 16">
                <a:extLst>
                  <a:ext uri="{FF2B5EF4-FFF2-40B4-BE49-F238E27FC236}">
                    <a16:creationId xmlns:a16="http://schemas.microsoft.com/office/drawing/2014/main" id="{D9B0536E-B8FE-16B1-C8D6-D788101D9C24}"/>
                  </a:ext>
                </a:extLst>
              </p:cNvPr>
              <p:cNvSpPr/>
              <p:nvPr/>
            </p:nvSpPr>
            <p:spPr>
              <a:xfrm>
                <a:off x="4224931" y="2465717"/>
                <a:ext cx="1620253" cy="546351"/>
              </a:xfrm>
              <a:prstGeom prst="rect">
                <a:avLst/>
              </a:prstGeom>
              <a:solidFill>
                <a:schemeClr val="accent3">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Backend</a:t>
                </a:r>
              </a:p>
              <a:p>
                <a:pPr algn="ctr"/>
                <a:r>
                  <a:rPr kumimoji="1" lang="en-US" altLang="zh-CN" sz="1050" dirty="0">
                    <a:solidFill>
                      <a:schemeClr val="tx1"/>
                    </a:solidFill>
                  </a:rPr>
                  <a:t>Java, Python, Go, Nodejs</a:t>
                </a:r>
                <a:endParaRPr kumimoji="1" lang="zh-CN" altLang="en-US" sz="1050" dirty="0">
                  <a:solidFill>
                    <a:schemeClr val="tx1"/>
                  </a:solidFill>
                </a:endParaRPr>
              </a:p>
            </p:txBody>
          </p:sp>
          <p:sp>
            <p:nvSpPr>
              <p:cNvPr id="18" name="矩形 17">
                <a:extLst>
                  <a:ext uri="{FF2B5EF4-FFF2-40B4-BE49-F238E27FC236}">
                    <a16:creationId xmlns:a16="http://schemas.microsoft.com/office/drawing/2014/main" id="{8AAB1C96-B257-CEDB-5E0D-4DAD1B22824A}"/>
                  </a:ext>
                </a:extLst>
              </p:cNvPr>
              <p:cNvSpPr/>
              <p:nvPr/>
            </p:nvSpPr>
            <p:spPr>
              <a:xfrm>
                <a:off x="4229767" y="3194315"/>
                <a:ext cx="1620253" cy="546351"/>
              </a:xfrm>
              <a:prstGeom prst="rect">
                <a:avLst/>
              </a:prstGeom>
              <a:solidFill>
                <a:schemeClr val="accent5">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Database</a:t>
                </a:r>
              </a:p>
              <a:p>
                <a:pPr algn="ctr"/>
                <a:r>
                  <a:rPr kumimoji="1" lang="en-US" altLang="zh-CN" sz="1000" dirty="0">
                    <a:solidFill>
                      <a:schemeClr val="tx1"/>
                    </a:solidFill>
                  </a:rPr>
                  <a:t>MySQL, MongoDB, Redis</a:t>
                </a:r>
                <a:endParaRPr kumimoji="1" lang="zh-CN" altLang="en-US" sz="1000" dirty="0">
                  <a:solidFill>
                    <a:schemeClr val="tx1"/>
                  </a:solidFill>
                </a:endParaRPr>
              </a:p>
            </p:txBody>
          </p:sp>
          <p:sp>
            <p:nvSpPr>
              <p:cNvPr id="10" name="文本框 25">
                <a:extLst>
                  <a:ext uri="{FF2B5EF4-FFF2-40B4-BE49-F238E27FC236}">
                    <a16:creationId xmlns:a16="http://schemas.microsoft.com/office/drawing/2014/main" id="{0FE647F6-1768-6896-1C7E-EC798F690AE6}"/>
                  </a:ext>
                </a:extLst>
              </p:cNvPr>
              <p:cNvSpPr txBox="1">
                <a:spLocks noChangeArrowheads="1"/>
              </p:cNvSpPr>
              <p:nvPr/>
            </p:nvSpPr>
            <p:spPr bwMode="auto">
              <a:xfrm>
                <a:off x="3768423" y="2162139"/>
                <a:ext cx="16092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indent="457200"/>
                <a:r>
                  <a:rPr lang="en-US" altLang="zh-CN" sz="1100" b="1">
                    <a:solidFill>
                      <a:srgbClr val="C00000"/>
                    </a:solidFill>
                    <a:ea typeface="微软雅黑" panose="020B0503020204020204" pitchFamily="34" charset="-122"/>
                    <a:cs typeface="Times New Roman" panose="02020603050405020304" pitchFamily="18" charset="0"/>
                  </a:rPr>
                  <a:t>(Optional)</a:t>
                </a:r>
                <a:endParaRPr lang="zh-CN" altLang="en-US" sz="1100" b="1" dirty="0">
                  <a:solidFill>
                    <a:srgbClr val="C00000"/>
                  </a:solidFill>
                  <a:ea typeface="微软雅黑" panose="020B0503020204020204" pitchFamily="34"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4C64854D-ECD4-1DA8-23D6-AC4F0617E132}"/>
                </a:ext>
              </a:extLst>
            </p:cNvPr>
            <p:cNvGrpSpPr/>
            <p:nvPr/>
          </p:nvGrpSpPr>
          <p:grpSpPr>
            <a:xfrm>
              <a:off x="6042018" y="2099867"/>
              <a:ext cx="1521836" cy="1904875"/>
              <a:chOff x="6042018" y="2099867"/>
              <a:chExt cx="1521836" cy="1904875"/>
            </a:xfrm>
          </p:grpSpPr>
          <p:sp>
            <p:nvSpPr>
              <p:cNvPr id="6" name="矩形 5">
                <a:extLst>
                  <a:ext uri="{FF2B5EF4-FFF2-40B4-BE49-F238E27FC236}">
                    <a16:creationId xmlns:a16="http://schemas.microsoft.com/office/drawing/2014/main" id="{0C726AEE-D9D6-2731-7E30-D8869945DC82}"/>
                  </a:ext>
                </a:extLst>
              </p:cNvPr>
              <p:cNvSpPr/>
              <p:nvPr/>
            </p:nvSpPr>
            <p:spPr>
              <a:xfrm>
                <a:off x="6042018" y="2099867"/>
                <a:ext cx="1521836" cy="1904875"/>
              </a:xfrm>
              <a:prstGeom prst="rect">
                <a:avLst/>
              </a:prstGeom>
              <a:solidFill>
                <a:schemeClr val="accent2">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en-US" altLang="zh-CN" sz="1600" dirty="0">
                  <a:solidFill>
                    <a:schemeClr val="tx1"/>
                  </a:solidFill>
                </a:endParaRPr>
              </a:p>
              <a:p>
                <a:pPr algn="ctr"/>
                <a:endParaRPr kumimoji="1" lang="en-US" altLang="zh-CN" sz="1600" dirty="0">
                  <a:solidFill>
                    <a:schemeClr val="tx1"/>
                  </a:solidFill>
                </a:endParaRPr>
              </a:p>
              <a:p>
                <a:pPr algn="ctr"/>
                <a:endParaRPr kumimoji="1" lang="en-US" altLang="zh-CN" sz="1600" dirty="0">
                  <a:solidFill>
                    <a:schemeClr val="tx1"/>
                  </a:solidFill>
                </a:endParaRPr>
              </a:p>
              <a:p>
                <a:pPr algn="ctr"/>
                <a:endParaRPr kumimoji="1" lang="en-US" altLang="zh-CN" sz="1600" dirty="0">
                  <a:solidFill>
                    <a:schemeClr val="tx1"/>
                  </a:solidFill>
                </a:endParaRPr>
              </a:p>
              <a:p>
                <a:pPr algn="ctr"/>
                <a:r>
                  <a:rPr kumimoji="1" lang="en-US" altLang="zh-CN" sz="1600" dirty="0">
                    <a:solidFill>
                      <a:schemeClr val="tx1"/>
                    </a:solidFill>
                  </a:rPr>
                  <a:t>Blockchain</a:t>
                </a:r>
              </a:p>
              <a:p>
                <a:pPr algn="ctr"/>
                <a:r>
                  <a:rPr kumimoji="1" lang="en-US" altLang="zh-CN" sz="900" dirty="0">
                    <a:solidFill>
                      <a:schemeClr val="tx1"/>
                    </a:solidFill>
                  </a:rPr>
                  <a:t>Ethereum, Solana, Hyperledger…</a:t>
                </a:r>
                <a:endParaRPr kumimoji="1" lang="zh-CN" altLang="en-US" sz="900" dirty="0">
                  <a:solidFill>
                    <a:schemeClr val="tx1"/>
                  </a:solidFill>
                </a:endParaRPr>
              </a:p>
            </p:txBody>
          </p:sp>
          <p:sp>
            <p:nvSpPr>
              <p:cNvPr id="13" name="矩形 12">
                <a:extLst>
                  <a:ext uri="{FF2B5EF4-FFF2-40B4-BE49-F238E27FC236}">
                    <a16:creationId xmlns:a16="http://schemas.microsoft.com/office/drawing/2014/main" id="{8842AF7A-AE78-BAE1-F7AF-9FD8FE56119D}"/>
                  </a:ext>
                </a:extLst>
              </p:cNvPr>
              <p:cNvSpPr/>
              <p:nvPr/>
            </p:nvSpPr>
            <p:spPr>
              <a:xfrm>
                <a:off x="6240462" y="2205470"/>
                <a:ext cx="1058976"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sp>
            <p:nvSpPr>
              <p:cNvPr id="15" name="矩形 14">
                <a:extLst>
                  <a:ext uri="{FF2B5EF4-FFF2-40B4-BE49-F238E27FC236}">
                    <a16:creationId xmlns:a16="http://schemas.microsoft.com/office/drawing/2014/main" id="{965CD33E-C881-D9F7-D481-57C87EB6B339}"/>
                  </a:ext>
                </a:extLst>
              </p:cNvPr>
              <p:cNvSpPr/>
              <p:nvPr/>
            </p:nvSpPr>
            <p:spPr>
              <a:xfrm>
                <a:off x="6240462" y="2520979"/>
                <a:ext cx="1058976"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sp>
            <p:nvSpPr>
              <p:cNvPr id="21" name="矩形 20">
                <a:extLst>
                  <a:ext uri="{FF2B5EF4-FFF2-40B4-BE49-F238E27FC236}">
                    <a16:creationId xmlns:a16="http://schemas.microsoft.com/office/drawing/2014/main" id="{2A33BCD2-1A9F-86B3-1212-F28CEEBAC507}"/>
                  </a:ext>
                </a:extLst>
              </p:cNvPr>
              <p:cNvSpPr/>
              <p:nvPr/>
            </p:nvSpPr>
            <p:spPr>
              <a:xfrm>
                <a:off x="6240462" y="2836488"/>
                <a:ext cx="1058975"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grpSp>
      </p:grpSp>
    </p:spTree>
    <p:extLst>
      <p:ext uri="{BB962C8B-B14F-4D97-AF65-F5344CB8AC3E}">
        <p14:creationId xmlns:p14="http://schemas.microsoft.com/office/powerpoint/2010/main" val="3351504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算术函数</a:t>
            </a:r>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extLst>
              <p:ext uri="{D42A27DB-BD31-4B8C-83A1-F6EECF244321}">
                <p14:modId xmlns:p14="http://schemas.microsoft.com/office/powerpoint/2010/main" val="1775103990"/>
              </p:ext>
            </p:extLst>
          </p:nvPr>
        </p:nvGraphicFramePr>
        <p:xfrm>
          <a:off x="1559540" y="1176211"/>
          <a:ext cx="5008920" cy="2300636"/>
        </p:xfrm>
        <a:graphic>
          <a:graphicData uri="http://schemas.openxmlformats.org/drawingml/2006/table">
            <a:tbl>
              <a:tblPr firstRow="1" bandRow="1">
                <a:tableStyleId>{5C22544A-7EE6-4342-B048-85BDC9FD1C3A}</a:tableStyleId>
              </a:tblPr>
              <a:tblGrid>
                <a:gridCol w="1669640">
                  <a:extLst>
                    <a:ext uri="{9D8B030D-6E8A-4147-A177-3AD203B41FA5}">
                      <a16:colId xmlns:a16="http://schemas.microsoft.com/office/drawing/2014/main" val="2731296362"/>
                    </a:ext>
                  </a:extLst>
                </a:gridCol>
                <a:gridCol w="1669640">
                  <a:extLst>
                    <a:ext uri="{9D8B030D-6E8A-4147-A177-3AD203B41FA5}">
                      <a16:colId xmlns:a16="http://schemas.microsoft.com/office/drawing/2014/main" val="3671528623"/>
                    </a:ext>
                  </a:extLst>
                </a:gridCol>
                <a:gridCol w="1669640">
                  <a:extLst>
                    <a:ext uri="{9D8B030D-6E8A-4147-A177-3AD203B41FA5}">
                      <a16:colId xmlns:a16="http://schemas.microsoft.com/office/drawing/2014/main" val="2827143545"/>
                    </a:ext>
                  </a:extLst>
                </a:gridCol>
              </a:tblGrid>
              <a:tr h="592817">
                <a:tc>
                  <a:txBody>
                    <a:bodyPr/>
                    <a:lstStyle/>
                    <a:p>
                      <a:pPr algn="ctr"/>
                      <a:r>
                        <a:rPr lang="zh-CN" altLang="en-US" sz="1600" dirty="0"/>
                        <a:t>函数</a:t>
                      </a:r>
                    </a:p>
                  </a:txBody>
                  <a:tcPr/>
                </a:tc>
                <a:tc>
                  <a:txBody>
                    <a:bodyPr/>
                    <a:lstStyle/>
                    <a:p>
                      <a:pPr algn="ctr"/>
                      <a:r>
                        <a:rPr lang="zh-CN" altLang="en-US" sz="1600" dirty="0"/>
                        <a:t>返回值类型</a:t>
                      </a:r>
                    </a:p>
                  </a:txBody>
                  <a:tcPr/>
                </a:tc>
                <a:tc>
                  <a:txBody>
                    <a:bodyPr/>
                    <a:lstStyle/>
                    <a:p>
                      <a:pPr algn="ctr"/>
                      <a:r>
                        <a:rPr lang="zh-CN" altLang="en-US" sz="1600" dirty="0"/>
                        <a:t>说明</a:t>
                      </a:r>
                    </a:p>
                  </a:txBody>
                  <a:tcPr/>
                </a:tc>
                <a:extLst>
                  <a:ext uri="{0D108BD9-81ED-4DB2-BD59-A6C34878D82A}">
                    <a16:rowId xmlns:a16="http://schemas.microsoft.com/office/drawing/2014/main" val="2026908619"/>
                  </a:ext>
                </a:extLst>
              </a:tr>
              <a:tr h="899433">
                <a:tc>
                  <a:txBody>
                    <a:bodyPr/>
                    <a:lstStyle/>
                    <a:p>
                      <a:pPr algn="ctr"/>
                      <a:r>
                        <a:rPr lang="en-US" altLang="zh-CN" sz="1200" dirty="0" err="1"/>
                        <a:t>addmod</a:t>
                      </a:r>
                      <a:r>
                        <a:rPr lang="en-US" altLang="zh-CN" sz="1200" dirty="0"/>
                        <a:t>(</a:t>
                      </a:r>
                      <a:r>
                        <a:rPr lang="en-US" altLang="zh-CN" sz="1200" dirty="0" err="1"/>
                        <a:t>uint</a:t>
                      </a:r>
                      <a:r>
                        <a:rPr lang="en-US" altLang="zh-CN" sz="1200" dirty="0"/>
                        <a:t> x, </a:t>
                      </a:r>
                      <a:r>
                        <a:rPr lang="en-US" altLang="zh-CN" sz="1200" dirty="0" err="1"/>
                        <a:t>uint</a:t>
                      </a:r>
                      <a:r>
                        <a:rPr lang="en-US" altLang="zh-CN" sz="1200" dirty="0"/>
                        <a:t> y, </a:t>
                      </a:r>
                      <a:r>
                        <a:rPr lang="en-US" altLang="zh-CN" sz="1200" dirty="0" err="1"/>
                        <a:t>uint</a:t>
                      </a:r>
                      <a:r>
                        <a:rPr lang="en-US" altLang="zh-CN" sz="1200" dirty="0"/>
                        <a:t> k)</a:t>
                      </a:r>
                      <a:endParaRPr lang="zh-CN" altLang="en-US" sz="1200" dirty="0"/>
                    </a:p>
                  </a:txBody>
                  <a:tcPr/>
                </a:tc>
                <a:tc>
                  <a:txBody>
                    <a:bodyPr/>
                    <a:lstStyle/>
                    <a:p>
                      <a:pPr algn="ctr"/>
                      <a:r>
                        <a:rPr lang="en-US" altLang="zh-CN" sz="1200" dirty="0" err="1"/>
                        <a:t>uint</a:t>
                      </a:r>
                      <a:endParaRPr lang="zh-CN" altLang="en-US" sz="1200" dirty="0"/>
                    </a:p>
                  </a:txBody>
                  <a:tcPr/>
                </a:tc>
                <a:tc>
                  <a:txBody>
                    <a:bodyPr/>
                    <a:lstStyle/>
                    <a:p>
                      <a:pPr algn="ctr"/>
                      <a:r>
                        <a:rPr lang="zh-CN" altLang="en-US" sz="1200" dirty="0"/>
                        <a:t>计算任意精度的 </a:t>
                      </a:r>
                      <a:r>
                        <a:rPr lang="en-US" altLang="zh-CN" sz="1200" dirty="0"/>
                        <a:t>(x + y) % k</a:t>
                      </a:r>
                      <a:endParaRPr lang="zh-CN" altLang="en-US" sz="1200" dirty="0"/>
                    </a:p>
                  </a:txBody>
                  <a:tcPr/>
                </a:tc>
                <a:extLst>
                  <a:ext uri="{0D108BD9-81ED-4DB2-BD59-A6C34878D82A}">
                    <a16:rowId xmlns:a16="http://schemas.microsoft.com/office/drawing/2014/main" val="2423391017"/>
                  </a:ext>
                </a:extLst>
              </a:tr>
              <a:tr h="808386">
                <a:tc>
                  <a:txBody>
                    <a:bodyPr/>
                    <a:lstStyle/>
                    <a:p>
                      <a:pPr algn="ctr"/>
                      <a:r>
                        <a:rPr lang="en-US" altLang="zh-CN" sz="1200" dirty="0" err="1"/>
                        <a:t>mulmod</a:t>
                      </a:r>
                      <a:r>
                        <a:rPr lang="en-US" altLang="zh-CN" sz="1200" dirty="0"/>
                        <a:t>(</a:t>
                      </a:r>
                      <a:r>
                        <a:rPr lang="en-US" altLang="zh-CN" sz="1200" dirty="0" err="1"/>
                        <a:t>uint</a:t>
                      </a:r>
                      <a:r>
                        <a:rPr lang="en-US" altLang="zh-CN" sz="1200" dirty="0"/>
                        <a:t> x, </a:t>
                      </a:r>
                      <a:r>
                        <a:rPr lang="en-US" altLang="zh-CN" sz="1200" dirty="0" err="1"/>
                        <a:t>uint</a:t>
                      </a:r>
                      <a:r>
                        <a:rPr lang="en-US" altLang="zh-CN" sz="1200" dirty="0"/>
                        <a:t> y, </a:t>
                      </a:r>
                      <a:r>
                        <a:rPr lang="en-US" altLang="zh-CN" sz="1200" dirty="0" err="1"/>
                        <a:t>uint</a:t>
                      </a:r>
                      <a:r>
                        <a:rPr lang="en-US" altLang="zh-CN" sz="1200" dirty="0"/>
                        <a:t> k)</a:t>
                      </a:r>
                    </a:p>
                  </a:txBody>
                  <a:tcPr/>
                </a:tc>
                <a:tc>
                  <a:txBody>
                    <a:bodyPr/>
                    <a:lstStyle/>
                    <a:p>
                      <a:pPr algn="ctr"/>
                      <a:r>
                        <a:rPr lang="en-US" altLang="zh-CN" sz="1200" dirty="0" err="1"/>
                        <a:t>uint</a:t>
                      </a:r>
                      <a:endParaRPr lang="zh-CN" altLang="en-US" sz="1200" dirty="0"/>
                    </a:p>
                  </a:txBody>
                  <a:tcPr/>
                </a:tc>
                <a:tc>
                  <a:txBody>
                    <a:bodyPr/>
                    <a:lstStyle/>
                    <a:p>
                      <a:pPr algn="ctr"/>
                      <a:r>
                        <a:rPr lang="zh-CN" altLang="en-US" sz="1200" dirty="0"/>
                        <a:t>计算任意精度的 </a:t>
                      </a:r>
                      <a:r>
                        <a:rPr lang="en-US" altLang="zh-CN" sz="1200" dirty="0"/>
                        <a:t>(x * y) % k</a:t>
                      </a:r>
                      <a:endParaRPr lang="zh-CN" altLang="en-US" sz="1200" dirty="0"/>
                    </a:p>
                  </a:txBody>
                  <a:tcPr/>
                </a:tc>
                <a:extLst>
                  <a:ext uri="{0D108BD9-81ED-4DB2-BD59-A6C34878D82A}">
                    <a16:rowId xmlns:a16="http://schemas.microsoft.com/office/drawing/2014/main" val="4124238220"/>
                  </a:ext>
                </a:extLst>
              </a:tr>
            </a:tbl>
          </a:graphicData>
        </a:graphic>
      </p:graphicFrame>
    </p:spTree>
    <p:extLst>
      <p:ext uri="{BB962C8B-B14F-4D97-AF65-F5344CB8AC3E}">
        <p14:creationId xmlns:p14="http://schemas.microsoft.com/office/powerpoint/2010/main" val="3421137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密码学函数</a:t>
            </a:r>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extLst>
              <p:ext uri="{D42A27DB-BD31-4B8C-83A1-F6EECF244321}">
                <p14:modId xmlns:p14="http://schemas.microsoft.com/office/powerpoint/2010/main" val="3611560323"/>
              </p:ext>
            </p:extLst>
          </p:nvPr>
        </p:nvGraphicFramePr>
        <p:xfrm>
          <a:off x="1375933" y="681798"/>
          <a:ext cx="5008920" cy="2987040"/>
        </p:xfrm>
        <a:graphic>
          <a:graphicData uri="http://schemas.openxmlformats.org/drawingml/2006/table">
            <a:tbl>
              <a:tblPr firstRow="1" bandRow="1">
                <a:tableStyleId>{5C22544A-7EE6-4342-B048-85BDC9FD1C3A}</a:tableStyleId>
              </a:tblPr>
              <a:tblGrid>
                <a:gridCol w="1669640">
                  <a:extLst>
                    <a:ext uri="{9D8B030D-6E8A-4147-A177-3AD203B41FA5}">
                      <a16:colId xmlns:a16="http://schemas.microsoft.com/office/drawing/2014/main" val="2731296362"/>
                    </a:ext>
                  </a:extLst>
                </a:gridCol>
                <a:gridCol w="1669640">
                  <a:extLst>
                    <a:ext uri="{9D8B030D-6E8A-4147-A177-3AD203B41FA5}">
                      <a16:colId xmlns:a16="http://schemas.microsoft.com/office/drawing/2014/main" val="3671528623"/>
                    </a:ext>
                  </a:extLst>
                </a:gridCol>
                <a:gridCol w="1669640">
                  <a:extLst>
                    <a:ext uri="{9D8B030D-6E8A-4147-A177-3AD203B41FA5}">
                      <a16:colId xmlns:a16="http://schemas.microsoft.com/office/drawing/2014/main" val="2827143545"/>
                    </a:ext>
                  </a:extLst>
                </a:gridCol>
              </a:tblGrid>
              <a:tr h="329890">
                <a:tc>
                  <a:txBody>
                    <a:bodyPr/>
                    <a:lstStyle/>
                    <a:p>
                      <a:pPr algn="ctr"/>
                      <a:r>
                        <a:rPr lang="zh-CN" altLang="en-US" sz="1600" dirty="0"/>
                        <a:t>函数</a:t>
                      </a:r>
                    </a:p>
                  </a:txBody>
                  <a:tcPr/>
                </a:tc>
                <a:tc>
                  <a:txBody>
                    <a:bodyPr/>
                    <a:lstStyle/>
                    <a:p>
                      <a:pPr algn="ctr"/>
                      <a:r>
                        <a:rPr lang="zh-CN" altLang="en-US" sz="1600" dirty="0"/>
                        <a:t>返回值类型</a:t>
                      </a:r>
                    </a:p>
                  </a:txBody>
                  <a:tcPr/>
                </a:tc>
                <a:tc>
                  <a:txBody>
                    <a:bodyPr/>
                    <a:lstStyle/>
                    <a:p>
                      <a:pPr algn="ctr"/>
                      <a:r>
                        <a:rPr lang="zh-CN" altLang="en-US" sz="1600" dirty="0"/>
                        <a:t>说明</a:t>
                      </a:r>
                    </a:p>
                  </a:txBody>
                  <a:tcPr/>
                </a:tc>
                <a:extLst>
                  <a:ext uri="{0D108BD9-81ED-4DB2-BD59-A6C34878D82A}">
                    <a16:rowId xmlns:a16="http://schemas.microsoft.com/office/drawing/2014/main" val="2026908619"/>
                  </a:ext>
                </a:extLst>
              </a:tr>
              <a:tr h="508694">
                <a:tc>
                  <a:txBody>
                    <a:bodyPr/>
                    <a:lstStyle/>
                    <a:p>
                      <a:pPr algn="ctr"/>
                      <a:r>
                        <a:rPr lang="en-US" altLang="zh-CN" sz="1200" dirty="0"/>
                        <a:t>keccak256(bytes memory)</a:t>
                      </a:r>
                      <a:endParaRPr lang="zh-CN" altLang="en-US" sz="1200" dirty="0"/>
                    </a:p>
                  </a:txBody>
                  <a:tcPr/>
                </a:tc>
                <a:tc>
                  <a:txBody>
                    <a:bodyPr/>
                    <a:lstStyle/>
                    <a:p>
                      <a:pPr algn="ctr"/>
                      <a:r>
                        <a:rPr lang="en-US" altLang="zh-CN" sz="1200" dirty="0"/>
                        <a:t>bytes32</a:t>
                      </a:r>
                      <a:endParaRPr lang="zh-CN" altLang="en-US" sz="1200" dirty="0"/>
                    </a:p>
                  </a:txBody>
                  <a:tcPr/>
                </a:tc>
                <a:tc>
                  <a:txBody>
                    <a:bodyPr/>
                    <a:lstStyle/>
                    <a:p>
                      <a:pPr algn="ctr"/>
                      <a:r>
                        <a:rPr lang="zh-CN" altLang="en-US" sz="1200" dirty="0"/>
                        <a:t>计算输入数据的</a:t>
                      </a:r>
                      <a:r>
                        <a:rPr lang="en-US" altLang="zh-CN" sz="1200" dirty="0"/>
                        <a:t>EthereumSHA-3(Keccak256)</a:t>
                      </a:r>
                      <a:r>
                        <a:rPr lang="zh-CN" altLang="en-US" sz="1200" dirty="0"/>
                        <a:t>哈希值</a:t>
                      </a:r>
                    </a:p>
                  </a:txBody>
                  <a:tcPr/>
                </a:tc>
                <a:extLst>
                  <a:ext uri="{0D108BD9-81ED-4DB2-BD59-A6C34878D82A}">
                    <a16:rowId xmlns:a16="http://schemas.microsoft.com/office/drawing/2014/main" val="2423391017"/>
                  </a:ext>
                </a:extLst>
              </a:tr>
              <a:tr h="449850">
                <a:tc>
                  <a:txBody>
                    <a:bodyPr/>
                    <a:lstStyle/>
                    <a:p>
                      <a:pPr algn="ctr"/>
                      <a:r>
                        <a:rPr lang="en-US" altLang="zh-CN" sz="1200" dirty="0"/>
                        <a:t>sha3(bytes memory)</a:t>
                      </a:r>
                    </a:p>
                  </a:txBody>
                  <a:tcPr/>
                </a:tc>
                <a:tc>
                  <a:txBody>
                    <a:bodyPr/>
                    <a:lstStyle/>
                    <a:p>
                      <a:pPr algn="ctr"/>
                      <a:r>
                        <a:rPr lang="en-US" altLang="zh-CN" sz="1200" dirty="0"/>
                        <a:t>bytes32</a:t>
                      </a:r>
                      <a:endParaRPr lang="zh-CN" altLang="en-US" sz="1200" dirty="0"/>
                    </a:p>
                  </a:txBody>
                  <a:tcPr/>
                </a:tc>
                <a:tc>
                  <a:txBody>
                    <a:bodyPr/>
                    <a:lstStyle/>
                    <a:p>
                      <a:pPr algn="ctr"/>
                      <a:r>
                        <a:rPr lang="zh-CN" altLang="en-US" sz="1200" dirty="0"/>
                        <a:t>等价于</a:t>
                      </a:r>
                      <a:r>
                        <a:rPr lang="en-US" altLang="zh-CN" sz="1200" dirty="0"/>
                        <a:t>keccak256(bytes memory)</a:t>
                      </a:r>
                      <a:endParaRPr lang="zh-CN" altLang="en-US" sz="1200" dirty="0"/>
                    </a:p>
                  </a:txBody>
                  <a:tcPr/>
                </a:tc>
                <a:extLst>
                  <a:ext uri="{0D108BD9-81ED-4DB2-BD59-A6C34878D82A}">
                    <a16:rowId xmlns:a16="http://schemas.microsoft.com/office/drawing/2014/main" val="4124238220"/>
                  </a:ext>
                </a:extLst>
              </a:tr>
              <a:tr h="401709">
                <a:tc>
                  <a:txBody>
                    <a:bodyPr/>
                    <a:lstStyle/>
                    <a:p>
                      <a:pPr algn="ctr"/>
                      <a:r>
                        <a:rPr lang="en-US" altLang="zh-CN" sz="1200" dirty="0"/>
                        <a:t>sha256(bytes memory)</a:t>
                      </a:r>
                      <a:endParaRPr lang="zh-CN" altLang="en-US" sz="1200" dirty="0"/>
                    </a:p>
                  </a:txBody>
                  <a:tcPr/>
                </a:tc>
                <a:tc>
                  <a:txBody>
                    <a:bodyPr/>
                    <a:lstStyle/>
                    <a:p>
                      <a:pPr algn="ctr"/>
                      <a:r>
                        <a:rPr lang="en-US" altLang="zh-CN" sz="1200" dirty="0"/>
                        <a:t>bytes32</a:t>
                      </a:r>
                      <a:endParaRPr lang="zh-CN" altLang="en-US" sz="1200" dirty="0"/>
                    </a:p>
                  </a:txBody>
                  <a:tcPr/>
                </a:tc>
                <a:tc>
                  <a:txBody>
                    <a:bodyPr/>
                    <a:lstStyle/>
                    <a:p>
                      <a:pPr algn="ctr"/>
                      <a:r>
                        <a:rPr lang="zh-CN" altLang="en-US" sz="1200" dirty="0"/>
                        <a:t>计算输入数据的</a:t>
                      </a:r>
                      <a:r>
                        <a:rPr lang="en-US" altLang="zh-CN" sz="1200" dirty="0"/>
                        <a:t>SHA-256</a:t>
                      </a:r>
                      <a:r>
                        <a:rPr lang="zh-CN" altLang="en-US" sz="1200" dirty="0"/>
                        <a:t>哈希值</a:t>
                      </a:r>
                    </a:p>
                  </a:txBody>
                  <a:tcPr/>
                </a:tc>
                <a:extLst>
                  <a:ext uri="{0D108BD9-81ED-4DB2-BD59-A6C34878D82A}">
                    <a16:rowId xmlns:a16="http://schemas.microsoft.com/office/drawing/2014/main" val="2544402672"/>
                  </a:ext>
                </a:extLst>
              </a:tr>
              <a:tr h="269910">
                <a:tc>
                  <a:txBody>
                    <a:bodyPr/>
                    <a:lstStyle/>
                    <a:p>
                      <a:pPr algn="ctr"/>
                      <a:r>
                        <a:rPr lang="en-US" altLang="zh-CN" sz="1200" dirty="0"/>
                        <a:t>ripemd160(bytes memory)</a:t>
                      </a:r>
                      <a:endParaRPr lang="zh-CN" altLang="en-US" sz="1200" dirty="0"/>
                    </a:p>
                  </a:txBody>
                  <a:tcPr/>
                </a:tc>
                <a:tc>
                  <a:txBody>
                    <a:bodyPr/>
                    <a:lstStyle/>
                    <a:p>
                      <a:pPr algn="ctr"/>
                      <a:r>
                        <a:rPr lang="en-US" altLang="zh-CN" sz="1200" dirty="0"/>
                        <a:t>bytes20</a:t>
                      </a:r>
                      <a:endParaRPr lang="zh-CN" altLang="en-US" sz="1200" dirty="0"/>
                    </a:p>
                  </a:txBody>
                  <a:tcPr/>
                </a:tc>
                <a:tc>
                  <a:txBody>
                    <a:bodyPr/>
                    <a:lstStyle/>
                    <a:p>
                      <a:pPr algn="ctr"/>
                      <a:r>
                        <a:rPr lang="zh-CN" altLang="en-US" sz="1200" dirty="0"/>
                        <a:t>计算输入数据的</a:t>
                      </a:r>
                      <a:r>
                        <a:rPr lang="en-US" altLang="zh-CN" sz="1200" dirty="0"/>
                        <a:t>RIPEMD-160</a:t>
                      </a:r>
                      <a:r>
                        <a:rPr lang="zh-CN" altLang="en-US" sz="1200" dirty="0"/>
                        <a:t>哈希值</a:t>
                      </a:r>
                    </a:p>
                  </a:txBody>
                  <a:tcPr/>
                </a:tc>
                <a:extLst>
                  <a:ext uri="{0D108BD9-81ED-4DB2-BD59-A6C34878D82A}">
                    <a16:rowId xmlns:a16="http://schemas.microsoft.com/office/drawing/2014/main" val="1119694229"/>
                  </a:ext>
                </a:extLst>
              </a:tr>
              <a:tr h="401709">
                <a:tc>
                  <a:txBody>
                    <a:bodyPr/>
                    <a:lstStyle/>
                    <a:p>
                      <a:pPr algn="ctr"/>
                      <a:r>
                        <a:rPr lang="en-US" altLang="zh-CN" sz="1200" dirty="0" err="1"/>
                        <a:t>ecrecover</a:t>
                      </a:r>
                      <a:r>
                        <a:rPr lang="en-US" altLang="zh-CN" sz="1200" dirty="0"/>
                        <a:t>(bytes32 hash, uint8 v, bytes32 r, bytes32 s)</a:t>
                      </a:r>
                      <a:endParaRPr lang="zh-CN" altLang="en-US" sz="1200" dirty="0"/>
                    </a:p>
                  </a:txBody>
                  <a:tcPr/>
                </a:tc>
                <a:tc>
                  <a:txBody>
                    <a:bodyPr/>
                    <a:lstStyle/>
                    <a:p>
                      <a:pPr algn="ctr"/>
                      <a:r>
                        <a:rPr lang="en-US" altLang="zh-CN" sz="1200" dirty="0"/>
                        <a:t>address</a:t>
                      </a:r>
                      <a:endParaRPr lang="zh-CN" altLang="en-US" sz="1200" dirty="0"/>
                    </a:p>
                  </a:txBody>
                  <a:tcPr/>
                </a:tc>
                <a:tc>
                  <a:txBody>
                    <a:bodyPr/>
                    <a:lstStyle/>
                    <a:p>
                      <a:pPr algn="ctr"/>
                      <a:r>
                        <a:rPr lang="zh-CN" altLang="en-US" sz="1200" dirty="0"/>
                        <a:t>椭圆曲线公钥恢复</a:t>
                      </a:r>
                    </a:p>
                  </a:txBody>
                  <a:tcPr/>
                </a:tc>
                <a:extLst>
                  <a:ext uri="{0D108BD9-81ED-4DB2-BD59-A6C34878D82A}">
                    <a16:rowId xmlns:a16="http://schemas.microsoft.com/office/drawing/2014/main" val="3735139855"/>
                  </a:ext>
                </a:extLst>
              </a:tr>
            </a:tbl>
          </a:graphicData>
        </a:graphic>
      </p:graphicFrame>
    </p:spTree>
    <p:extLst>
      <p:ext uri="{BB962C8B-B14F-4D97-AF65-F5344CB8AC3E}">
        <p14:creationId xmlns:p14="http://schemas.microsoft.com/office/powerpoint/2010/main" val="6463139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其他</a:t>
            </a:r>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extLst>
              <p:ext uri="{D42A27DB-BD31-4B8C-83A1-F6EECF244321}">
                <p14:modId xmlns:p14="http://schemas.microsoft.com/office/powerpoint/2010/main" val="721953671"/>
              </p:ext>
            </p:extLst>
          </p:nvPr>
        </p:nvGraphicFramePr>
        <p:xfrm>
          <a:off x="1772192" y="1071887"/>
          <a:ext cx="4583616" cy="2428225"/>
        </p:xfrm>
        <a:graphic>
          <a:graphicData uri="http://schemas.openxmlformats.org/drawingml/2006/table">
            <a:tbl>
              <a:tblPr firstRow="1" bandRow="1">
                <a:tableStyleId>{5C22544A-7EE6-4342-B048-85BDC9FD1C3A}</a:tableStyleId>
              </a:tblPr>
              <a:tblGrid>
                <a:gridCol w="2291808">
                  <a:extLst>
                    <a:ext uri="{9D8B030D-6E8A-4147-A177-3AD203B41FA5}">
                      <a16:colId xmlns:a16="http://schemas.microsoft.com/office/drawing/2014/main" val="2731296362"/>
                    </a:ext>
                  </a:extLst>
                </a:gridCol>
                <a:gridCol w="2291808">
                  <a:extLst>
                    <a:ext uri="{9D8B030D-6E8A-4147-A177-3AD203B41FA5}">
                      <a16:colId xmlns:a16="http://schemas.microsoft.com/office/drawing/2014/main" val="2827143545"/>
                    </a:ext>
                  </a:extLst>
                </a:gridCol>
              </a:tblGrid>
              <a:tr h="503971">
                <a:tc>
                  <a:txBody>
                    <a:bodyPr/>
                    <a:lstStyle/>
                    <a:p>
                      <a:pPr algn="ctr"/>
                      <a:r>
                        <a:rPr lang="zh-CN" altLang="en-US" sz="1600" dirty="0"/>
                        <a:t>函数</a:t>
                      </a:r>
                    </a:p>
                  </a:txBody>
                  <a:tcPr/>
                </a:tc>
                <a:tc>
                  <a:txBody>
                    <a:bodyPr/>
                    <a:lstStyle/>
                    <a:p>
                      <a:pPr algn="ctr"/>
                      <a:r>
                        <a:rPr lang="zh-CN" altLang="en-US" sz="1600" dirty="0"/>
                        <a:t>说明</a:t>
                      </a:r>
                    </a:p>
                  </a:txBody>
                  <a:tcPr/>
                </a:tc>
                <a:extLst>
                  <a:ext uri="{0D108BD9-81ED-4DB2-BD59-A6C34878D82A}">
                    <a16:rowId xmlns:a16="http://schemas.microsoft.com/office/drawing/2014/main" val="2026908619"/>
                  </a:ext>
                </a:extLst>
              </a:tr>
              <a:tr h="962127">
                <a:tc>
                  <a:txBody>
                    <a:bodyPr/>
                    <a:lstStyle/>
                    <a:p>
                      <a:pPr algn="ctr"/>
                      <a:r>
                        <a:rPr lang="en-US" altLang="zh-CN" sz="1200" dirty="0" err="1"/>
                        <a:t>selfdestruct</a:t>
                      </a:r>
                      <a:r>
                        <a:rPr lang="en-US" altLang="zh-CN" sz="1200" dirty="0"/>
                        <a:t>(address payable recipient)</a:t>
                      </a:r>
                      <a:endParaRPr lang="zh-CN" altLang="en-US" sz="1200" dirty="0"/>
                    </a:p>
                  </a:txBody>
                  <a:tcPr/>
                </a:tc>
                <a:tc>
                  <a:txBody>
                    <a:bodyPr/>
                    <a:lstStyle/>
                    <a:p>
                      <a:pPr algn="ctr"/>
                      <a:r>
                        <a:rPr lang="zh-CN" altLang="en-US" sz="1200" dirty="0"/>
                        <a:t>销毁当前合约，并将合约余额发送到给定地址</a:t>
                      </a:r>
                    </a:p>
                  </a:txBody>
                  <a:tcPr/>
                </a:tc>
                <a:extLst>
                  <a:ext uri="{0D108BD9-81ED-4DB2-BD59-A6C34878D82A}">
                    <a16:rowId xmlns:a16="http://schemas.microsoft.com/office/drawing/2014/main" val="2423391017"/>
                  </a:ext>
                </a:extLst>
              </a:tr>
              <a:tr h="962127">
                <a:tc>
                  <a:txBody>
                    <a:bodyPr/>
                    <a:lstStyle/>
                    <a:p>
                      <a:pPr algn="ctr"/>
                      <a:r>
                        <a:rPr lang="en-US" altLang="zh-CN" sz="1200" dirty="0"/>
                        <a:t>this</a:t>
                      </a:r>
                    </a:p>
                  </a:txBody>
                  <a:tcPr/>
                </a:tc>
                <a:tc>
                  <a:txBody>
                    <a:bodyPr/>
                    <a:lstStyle/>
                    <a:p>
                      <a:pPr algn="ctr"/>
                      <a:r>
                        <a:rPr lang="zh-CN" altLang="en-US" sz="1200" dirty="0"/>
                        <a:t>当前合约类型的变量，可以转换为</a:t>
                      </a:r>
                      <a:r>
                        <a:rPr lang="en-US" altLang="zh-CN" sz="1200" dirty="0"/>
                        <a:t>address</a:t>
                      </a:r>
                      <a:r>
                        <a:rPr lang="zh-CN" altLang="en-US" sz="1200" dirty="0"/>
                        <a:t>类型</a:t>
                      </a:r>
                    </a:p>
                  </a:txBody>
                  <a:tcPr/>
                </a:tc>
                <a:extLst>
                  <a:ext uri="{0D108BD9-81ED-4DB2-BD59-A6C34878D82A}">
                    <a16:rowId xmlns:a16="http://schemas.microsoft.com/office/drawing/2014/main" val="4124238220"/>
                  </a:ext>
                </a:extLst>
              </a:tr>
            </a:tbl>
          </a:graphicData>
        </a:graphic>
      </p:graphicFrame>
    </p:spTree>
    <p:extLst>
      <p:ext uri="{BB962C8B-B14F-4D97-AF65-F5344CB8AC3E}">
        <p14:creationId xmlns:p14="http://schemas.microsoft.com/office/powerpoint/2010/main" val="134686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异常处理</a:t>
            </a:r>
          </a:p>
        </p:txBody>
      </p:sp>
      <p:graphicFrame>
        <p:nvGraphicFramePr>
          <p:cNvPr id="5" name="表格 5">
            <a:extLst>
              <a:ext uri="{FF2B5EF4-FFF2-40B4-BE49-F238E27FC236}">
                <a16:creationId xmlns:a16="http://schemas.microsoft.com/office/drawing/2014/main" id="{FB87469F-0C81-473F-8C00-518277947CC0}"/>
              </a:ext>
            </a:extLst>
          </p:cNvPr>
          <p:cNvGraphicFramePr>
            <a:graphicFrameLocks noGrp="1"/>
          </p:cNvGraphicFramePr>
          <p:nvPr>
            <p:extLst>
              <p:ext uri="{D42A27DB-BD31-4B8C-83A1-F6EECF244321}">
                <p14:modId xmlns:p14="http://schemas.microsoft.com/office/powerpoint/2010/main" val="3164759160"/>
              </p:ext>
            </p:extLst>
          </p:nvPr>
        </p:nvGraphicFramePr>
        <p:xfrm>
          <a:off x="1153656" y="793800"/>
          <a:ext cx="5820688" cy="3524086"/>
        </p:xfrm>
        <a:graphic>
          <a:graphicData uri="http://schemas.openxmlformats.org/drawingml/2006/table">
            <a:tbl>
              <a:tblPr firstRow="1" bandRow="1">
                <a:tableStyleId>{5C22544A-7EE6-4342-B048-85BDC9FD1C3A}</a:tableStyleId>
              </a:tblPr>
              <a:tblGrid>
                <a:gridCol w="2910344">
                  <a:extLst>
                    <a:ext uri="{9D8B030D-6E8A-4147-A177-3AD203B41FA5}">
                      <a16:colId xmlns:a16="http://schemas.microsoft.com/office/drawing/2014/main" val="2731296362"/>
                    </a:ext>
                  </a:extLst>
                </a:gridCol>
                <a:gridCol w="2910344">
                  <a:extLst>
                    <a:ext uri="{9D8B030D-6E8A-4147-A177-3AD203B41FA5}">
                      <a16:colId xmlns:a16="http://schemas.microsoft.com/office/drawing/2014/main" val="2827143545"/>
                    </a:ext>
                  </a:extLst>
                </a:gridCol>
              </a:tblGrid>
              <a:tr h="283720">
                <a:tc>
                  <a:txBody>
                    <a:bodyPr/>
                    <a:lstStyle/>
                    <a:p>
                      <a:pPr algn="ctr"/>
                      <a:r>
                        <a:rPr lang="zh-CN" altLang="en-US" sz="1600" dirty="0"/>
                        <a:t>函数</a:t>
                      </a:r>
                    </a:p>
                  </a:txBody>
                  <a:tcPr/>
                </a:tc>
                <a:tc>
                  <a:txBody>
                    <a:bodyPr/>
                    <a:lstStyle/>
                    <a:p>
                      <a:pPr algn="ctr"/>
                      <a:r>
                        <a:rPr lang="zh-CN" altLang="en-US" sz="1600" dirty="0"/>
                        <a:t>说明</a:t>
                      </a:r>
                    </a:p>
                  </a:txBody>
                  <a:tcPr/>
                </a:tc>
                <a:extLst>
                  <a:ext uri="{0D108BD9-81ED-4DB2-BD59-A6C34878D82A}">
                    <a16:rowId xmlns:a16="http://schemas.microsoft.com/office/drawing/2014/main" val="2026908619"/>
                  </a:ext>
                </a:extLst>
              </a:tr>
              <a:tr h="696404">
                <a:tc>
                  <a:txBody>
                    <a:bodyPr/>
                    <a:lstStyle/>
                    <a:p>
                      <a:pPr algn="ctr"/>
                      <a:r>
                        <a:rPr lang="en-US" altLang="zh-CN" sz="1200" dirty="0"/>
                        <a:t>assert(bool condition)</a:t>
                      </a:r>
                      <a:endParaRPr lang="zh-CN" altLang="en-US" sz="1200" dirty="0"/>
                    </a:p>
                  </a:txBody>
                  <a:tcPr/>
                </a:tc>
                <a:tc>
                  <a:txBody>
                    <a:bodyPr/>
                    <a:lstStyle/>
                    <a:p>
                      <a:pPr algn="ctr"/>
                      <a:r>
                        <a:rPr lang="zh-CN" altLang="en-US" sz="1200" dirty="0"/>
                        <a:t>在条件为</a:t>
                      </a:r>
                      <a:r>
                        <a:rPr lang="en-US" altLang="zh-CN" sz="1200" dirty="0"/>
                        <a:t>false</a:t>
                      </a:r>
                      <a:r>
                        <a:rPr lang="zh-CN" altLang="en-US" sz="1200" dirty="0"/>
                        <a:t>时抛出异常，不不会返还剩余可用</a:t>
                      </a:r>
                      <a:r>
                        <a:rPr lang="en-US" altLang="zh-CN" sz="1200" dirty="0"/>
                        <a:t>gas</a:t>
                      </a:r>
                      <a:r>
                        <a:rPr lang="zh-CN" altLang="en-US" sz="1200" dirty="0"/>
                        <a:t>，有一定的惩罚性质，通常仅用于那些“非预期的”错误</a:t>
                      </a:r>
                    </a:p>
                  </a:txBody>
                  <a:tcPr/>
                </a:tc>
                <a:extLst>
                  <a:ext uri="{0D108BD9-81ED-4DB2-BD59-A6C34878D82A}">
                    <a16:rowId xmlns:a16="http://schemas.microsoft.com/office/drawing/2014/main" val="2423391017"/>
                  </a:ext>
                </a:extLst>
              </a:tr>
              <a:tr h="696404">
                <a:tc>
                  <a:txBody>
                    <a:bodyPr/>
                    <a:lstStyle/>
                    <a:p>
                      <a:pPr algn="ctr"/>
                      <a:r>
                        <a:rPr lang="en-US" altLang="zh-CN" sz="1200" dirty="0"/>
                        <a:t>require(bool condition)</a:t>
                      </a:r>
                    </a:p>
                  </a:txBody>
                  <a:tcPr/>
                </a:tc>
                <a:tc>
                  <a:txBody>
                    <a:bodyPr/>
                    <a:lstStyle/>
                    <a:p>
                      <a:pPr algn="ctr"/>
                      <a:r>
                        <a:rPr lang="zh-CN" altLang="en-US" sz="1200" dirty="0"/>
                        <a:t>在条件为</a:t>
                      </a:r>
                      <a:r>
                        <a:rPr lang="en-US" altLang="zh-CN" sz="1200" dirty="0"/>
                        <a:t>false</a:t>
                      </a:r>
                      <a:r>
                        <a:rPr lang="zh-CN" altLang="en-US" sz="1200" dirty="0"/>
                        <a:t>时抛出异常，会返还剩余可用</a:t>
                      </a:r>
                      <a:r>
                        <a:rPr lang="en-US" altLang="zh-CN" sz="1200" dirty="0"/>
                        <a:t>gas;</a:t>
                      </a:r>
                      <a:r>
                        <a:rPr lang="zh-CN" altLang="en-US" sz="1200" dirty="0"/>
                        <a:t>原则上所有对输入参数的检查或者对计算结果、状态的检查都应该使用</a:t>
                      </a:r>
                      <a:r>
                        <a:rPr lang="en-US" altLang="zh-CN" sz="1200" dirty="0"/>
                        <a:t>require</a:t>
                      </a:r>
                      <a:endParaRPr lang="zh-CN" altLang="en-US" sz="1200" dirty="0"/>
                    </a:p>
                  </a:txBody>
                  <a:tcPr/>
                </a:tc>
                <a:extLst>
                  <a:ext uri="{0D108BD9-81ED-4DB2-BD59-A6C34878D82A}">
                    <a16:rowId xmlns:a16="http://schemas.microsoft.com/office/drawing/2014/main" val="4124238220"/>
                  </a:ext>
                </a:extLst>
              </a:tr>
              <a:tr h="486519">
                <a:tc>
                  <a:txBody>
                    <a:bodyPr/>
                    <a:lstStyle/>
                    <a:p>
                      <a:pPr algn="ctr"/>
                      <a:r>
                        <a:rPr lang="en-US" altLang="zh-CN" sz="1200" dirty="0"/>
                        <a:t>require(bool condition, string memory message)</a:t>
                      </a:r>
                    </a:p>
                  </a:txBody>
                  <a:tcPr/>
                </a:tc>
                <a:tc>
                  <a:txBody>
                    <a:bodyPr/>
                    <a:lstStyle/>
                    <a:p>
                      <a:pPr algn="ctr"/>
                      <a:r>
                        <a:rPr lang="zh-CN" altLang="en-US" sz="1200" dirty="0"/>
                        <a:t>可以附加错误消息的</a:t>
                      </a:r>
                      <a:r>
                        <a:rPr lang="en-US" altLang="zh-CN" sz="1200" dirty="0"/>
                        <a:t>require</a:t>
                      </a:r>
                      <a:endParaRPr lang="zh-CN" altLang="en-US" sz="1200" dirty="0"/>
                    </a:p>
                  </a:txBody>
                  <a:tcPr/>
                </a:tc>
                <a:extLst>
                  <a:ext uri="{0D108BD9-81ED-4DB2-BD59-A6C34878D82A}">
                    <a16:rowId xmlns:a16="http://schemas.microsoft.com/office/drawing/2014/main" val="2093052558"/>
                  </a:ext>
                </a:extLst>
              </a:tr>
              <a:tr h="696404">
                <a:tc>
                  <a:txBody>
                    <a:bodyPr/>
                    <a:lstStyle/>
                    <a:p>
                      <a:pPr algn="ctr"/>
                      <a:r>
                        <a:rPr lang="en-US" altLang="zh-CN" sz="1200" dirty="0"/>
                        <a:t>revert</a:t>
                      </a:r>
                    </a:p>
                  </a:txBody>
                  <a:tcPr/>
                </a:tc>
                <a:tc>
                  <a:txBody>
                    <a:bodyPr/>
                    <a:lstStyle/>
                    <a:p>
                      <a:pPr algn="ctr"/>
                      <a:r>
                        <a:rPr lang="zh-CN" altLang="en-US" sz="1200" dirty="0"/>
                        <a:t>直接抛出异常，会返还剩余可用的</a:t>
                      </a:r>
                      <a:r>
                        <a:rPr lang="en-US" altLang="zh-CN" sz="1200" dirty="0"/>
                        <a:t>gas;</a:t>
                      </a:r>
                      <a:r>
                        <a:rPr lang="zh-CN" altLang="en-US" sz="1200" dirty="0"/>
                        <a:t>通常在复杂的逻辑嵌套</a:t>
                      </a:r>
                      <a:r>
                        <a:rPr lang="en-US" altLang="zh-CN" sz="1200" dirty="0"/>
                        <a:t>( </a:t>
                      </a:r>
                      <a:r>
                        <a:rPr lang="zh-CN" altLang="en-US" sz="1200" dirty="0"/>
                        <a:t>比如嵌套</a:t>
                      </a:r>
                      <a:r>
                        <a:rPr lang="en-US" altLang="zh-CN" sz="1200" dirty="0"/>
                        <a:t>if </a:t>
                      </a:r>
                      <a:r>
                        <a:rPr lang="zh-CN" altLang="en-US" sz="1200" dirty="0"/>
                        <a:t>条件</a:t>
                      </a:r>
                      <a:r>
                        <a:rPr lang="en-US" altLang="zh-CN" sz="1200" dirty="0"/>
                        <a:t>) </a:t>
                      </a:r>
                      <a:r>
                        <a:rPr lang="zh-CN" altLang="en-US" sz="1200" dirty="0"/>
                        <a:t>中的某个分支需要撤销状态修改时使用</a:t>
                      </a:r>
                    </a:p>
                  </a:txBody>
                  <a:tcPr/>
                </a:tc>
                <a:extLst>
                  <a:ext uri="{0D108BD9-81ED-4DB2-BD59-A6C34878D82A}">
                    <a16:rowId xmlns:a16="http://schemas.microsoft.com/office/drawing/2014/main" val="3592796615"/>
                  </a:ext>
                </a:extLst>
              </a:tr>
              <a:tr h="486519">
                <a:tc>
                  <a:txBody>
                    <a:bodyPr/>
                    <a:lstStyle/>
                    <a:p>
                      <a:pPr algn="ctr"/>
                      <a:r>
                        <a:rPr lang="en-US" altLang="zh-CN" sz="1200" dirty="0"/>
                        <a:t>revert(string memory message)</a:t>
                      </a:r>
                    </a:p>
                  </a:txBody>
                  <a:tcPr/>
                </a:tc>
                <a:tc>
                  <a:txBody>
                    <a:bodyPr/>
                    <a:lstStyle/>
                    <a:p>
                      <a:pPr algn="ctr"/>
                      <a:r>
                        <a:rPr lang="zh-CN" altLang="en-US" sz="1200" dirty="0"/>
                        <a:t>可以附加错误消息的</a:t>
                      </a:r>
                      <a:r>
                        <a:rPr lang="en-US" altLang="zh-CN" sz="1200" dirty="0"/>
                        <a:t>revert</a:t>
                      </a:r>
                      <a:endParaRPr lang="zh-CN" altLang="en-US" sz="1200" dirty="0"/>
                    </a:p>
                  </a:txBody>
                  <a:tcPr/>
                </a:tc>
                <a:extLst>
                  <a:ext uri="{0D108BD9-81ED-4DB2-BD59-A6C34878D82A}">
                    <a16:rowId xmlns:a16="http://schemas.microsoft.com/office/drawing/2014/main" val="1076756317"/>
                  </a:ext>
                </a:extLst>
              </a:tr>
            </a:tbl>
          </a:graphicData>
        </a:graphic>
      </p:graphicFrame>
    </p:spTree>
    <p:extLst>
      <p:ext uri="{BB962C8B-B14F-4D97-AF65-F5344CB8AC3E}">
        <p14:creationId xmlns:p14="http://schemas.microsoft.com/office/powerpoint/2010/main" val="1973874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异常处理</a:t>
            </a:r>
          </a:p>
        </p:txBody>
      </p:sp>
      <p:pic>
        <p:nvPicPr>
          <p:cNvPr id="4" name="图片 3">
            <a:extLst>
              <a:ext uri="{FF2B5EF4-FFF2-40B4-BE49-F238E27FC236}">
                <a16:creationId xmlns:a16="http://schemas.microsoft.com/office/drawing/2014/main" id="{274D9641-067E-44BC-A4E7-E2F8891DEFDD}"/>
              </a:ext>
            </a:extLst>
          </p:cNvPr>
          <p:cNvPicPr>
            <a:picLocks noChangeAspect="1"/>
          </p:cNvPicPr>
          <p:nvPr/>
        </p:nvPicPr>
        <p:blipFill>
          <a:blip r:embed="rId3"/>
          <a:stretch>
            <a:fillRect/>
          </a:stretch>
        </p:blipFill>
        <p:spPr>
          <a:xfrm>
            <a:off x="964599" y="698123"/>
            <a:ext cx="6049946" cy="1896221"/>
          </a:xfrm>
          <a:prstGeom prst="rect">
            <a:avLst/>
          </a:prstGeom>
        </p:spPr>
      </p:pic>
      <p:pic>
        <p:nvPicPr>
          <p:cNvPr id="7" name="图片 6">
            <a:extLst>
              <a:ext uri="{FF2B5EF4-FFF2-40B4-BE49-F238E27FC236}">
                <a16:creationId xmlns:a16="http://schemas.microsoft.com/office/drawing/2014/main" id="{4DE0CEDD-5626-4684-A4FB-E2A0DE69DD84}"/>
              </a:ext>
            </a:extLst>
          </p:cNvPr>
          <p:cNvPicPr>
            <a:picLocks noChangeAspect="1"/>
          </p:cNvPicPr>
          <p:nvPr/>
        </p:nvPicPr>
        <p:blipFill>
          <a:blip r:embed="rId4"/>
          <a:stretch>
            <a:fillRect/>
          </a:stretch>
        </p:blipFill>
        <p:spPr>
          <a:xfrm>
            <a:off x="964599" y="2658140"/>
            <a:ext cx="6049946" cy="1727153"/>
          </a:xfrm>
          <a:prstGeom prst="rect">
            <a:avLst/>
          </a:prstGeom>
        </p:spPr>
      </p:pic>
    </p:spTree>
    <p:extLst>
      <p:ext uri="{BB962C8B-B14F-4D97-AF65-F5344CB8AC3E}">
        <p14:creationId xmlns:p14="http://schemas.microsoft.com/office/powerpoint/2010/main" val="1835973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合约继承</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779577" y="1167185"/>
            <a:ext cx="656884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支持继承，多继承，多态（函数</a:t>
            </a:r>
            <a:r>
              <a:rPr lang="en-US" altLang="zh-CN" sz="1400" dirty="0">
                <a:latin typeface="微软雅黑" panose="020B0503020204020204" pitchFamily="34" charset="-122"/>
                <a:ea typeface="微软雅黑" panose="020B0503020204020204" pitchFamily="34" charset="-122"/>
              </a:rPr>
              <a:t>override</a:t>
            </a:r>
            <a:r>
              <a:rPr lang="zh-CN" altLang="en-US" sz="1400" dirty="0">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当合约继承了父合约时，只有一个合约会被部署</a:t>
            </a: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简单来理解，就是子合约会把所有继承的成员“ 拷贝” 到自身定义中，让编译器完成字节码编译</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对于 </a:t>
            </a:r>
            <a:r>
              <a:rPr lang="en-US" altLang="zh-CN" sz="1400" dirty="0">
                <a:latin typeface="微软雅黑" panose="020B0503020204020204" pitchFamily="34" charset="-122"/>
                <a:ea typeface="微软雅黑" panose="020B0503020204020204" pitchFamily="34" charset="-122"/>
              </a:rPr>
              <a:t>contract K is A, B, C { ... } :</a:t>
            </a: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合约</a:t>
            </a:r>
            <a:r>
              <a:rPr lang="en-US" altLang="zh-CN" sz="1400" dirty="0">
                <a:latin typeface="微软雅黑" panose="020B0503020204020204" pitchFamily="34" charset="-122"/>
                <a:ea typeface="微软雅黑" panose="020B0503020204020204" pitchFamily="34" charset="-122"/>
              </a:rPr>
              <a:t>K </a:t>
            </a:r>
            <a:r>
              <a:rPr lang="zh-CN" altLang="en-US" sz="1400" dirty="0">
                <a:latin typeface="微软雅黑" panose="020B0503020204020204" pitchFamily="34" charset="-122"/>
                <a:ea typeface="微软雅黑" panose="020B0503020204020204" pitchFamily="34" charset="-122"/>
              </a:rPr>
              <a:t>的继承顺序是：首先继承</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，后</a:t>
            </a:r>
            <a:r>
              <a:rPr lang="en-US" altLang="zh-CN" sz="1400" dirty="0">
                <a:latin typeface="微软雅黑" panose="020B0503020204020204" pitchFamily="34" charset="-122"/>
                <a:ea typeface="微软雅黑" panose="020B0503020204020204" pitchFamily="34" charset="-122"/>
              </a:rPr>
              <a:t>B</a:t>
            </a:r>
            <a:r>
              <a:rPr lang="zh-CN" altLang="en-US" sz="1400" dirty="0">
                <a:latin typeface="微软雅黑" panose="020B0503020204020204" pitchFamily="34" charset="-122"/>
                <a:ea typeface="微软雅黑" panose="020B0503020204020204" pitchFamily="34" charset="-122"/>
              </a:rPr>
              <a:t>，最后</a:t>
            </a: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构造函数的执行顺序</a:t>
            </a:r>
            <a:r>
              <a:rPr lang="en-US" altLang="zh-CN" sz="1400" dirty="0">
                <a:latin typeface="微软雅黑" panose="020B0503020204020204" pitchFamily="34" charset="-122"/>
                <a:ea typeface="微软雅黑" panose="020B0503020204020204" pitchFamily="34" charset="-122"/>
              </a:rPr>
              <a:t>:A -&gt; B -&gt; C -&gt; K</a:t>
            </a: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同名函数的重写顺序</a:t>
            </a:r>
            <a:r>
              <a:rPr lang="en-US" altLang="zh-CN" sz="1400" dirty="0">
                <a:latin typeface="微软雅黑" panose="020B0503020204020204" pitchFamily="34" charset="-122"/>
                <a:ea typeface="微软雅黑" panose="020B0503020204020204" pitchFamily="34" charset="-122"/>
              </a:rPr>
              <a:t>:K -&gt; C -&gt; B -&gt; A</a:t>
            </a:r>
          </a:p>
        </p:txBody>
      </p:sp>
    </p:spTree>
    <p:extLst>
      <p:ext uri="{BB962C8B-B14F-4D97-AF65-F5344CB8AC3E}">
        <p14:creationId xmlns:p14="http://schemas.microsoft.com/office/powerpoint/2010/main" val="1290691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合约继承</a:t>
            </a:r>
          </a:p>
        </p:txBody>
      </p:sp>
      <p:pic>
        <p:nvPicPr>
          <p:cNvPr id="4" name="图片 3">
            <a:extLst>
              <a:ext uri="{FF2B5EF4-FFF2-40B4-BE49-F238E27FC236}">
                <a16:creationId xmlns:a16="http://schemas.microsoft.com/office/drawing/2014/main" id="{23643C54-F9AF-431A-B2F5-CACB39688C8F}"/>
              </a:ext>
            </a:extLst>
          </p:cNvPr>
          <p:cNvPicPr>
            <a:picLocks noChangeAspect="1"/>
          </p:cNvPicPr>
          <p:nvPr/>
        </p:nvPicPr>
        <p:blipFill>
          <a:blip r:embed="rId3"/>
          <a:stretch>
            <a:fillRect/>
          </a:stretch>
        </p:blipFill>
        <p:spPr>
          <a:xfrm>
            <a:off x="288611" y="874139"/>
            <a:ext cx="3672017" cy="3352303"/>
          </a:xfrm>
          <a:prstGeom prst="rect">
            <a:avLst/>
          </a:prstGeom>
        </p:spPr>
      </p:pic>
      <p:pic>
        <p:nvPicPr>
          <p:cNvPr id="8" name="图片 7">
            <a:extLst>
              <a:ext uri="{FF2B5EF4-FFF2-40B4-BE49-F238E27FC236}">
                <a16:creationId xmlns:a16="http://schemas.microsoft.com/office/drawing/2014/main" id="{DA88D6FA-6FBE-4115-8F0D-75B656D56E85}"/>
              </a:ext>
            </a:extLst>
          </p:cNvPr>
          <p:cNvPicPr>
            <a:picLocks noChangeAspect="1"/>
          </p:cNvPicPr>
          <p:nvPr/>
        </p:nvPicPr>
        <p:blipFill>
          <a:blip r:embed="rId4"/>
          <a:stretch>
            <a:fillRect/>
          </a:stretch>
        </p:blipFill>
        <p:spPr>
          <a:xfrm>
            <a:off x="4167373" y="874139"/>
            <a:ext cx="3743249" cy="3352302"/>
          </a:xfrm>
          <a:prstGeom prst="rect">
            <a:avLst/>
          </a:prstGeom>
        </p:spPr>
      </p:pic>
    </p:spTree>
    <p:extLst>
      <p:ext uri="{BB962C8B-B14F-4D97-AF65-F5344CB8AC3E}">
        <p14:creationId xmlns:p14="http://schemas.microsoft.com/office/powerpoint/2010/main" val="359861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抽象合约</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388821" y="924167"/>
            <a:ext cx="76068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如果一个合约中包含一个没有函数体的函数，它就是“ 抽象合约”</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抽象合约不能被编译，只能作为基类</a:t>
            </a:r>
            <a:endParaRPr lang="en-US" altLang="zh-CN"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4D24103-6C08-4830-AB05-BFE8C9202DB1}"/>
              </a:ext>
            </a:extLst>
          </p:cNvPr>
          <p:cNvPicPr>
            <a:picLocks noChangeAspect="1"/>
          </p:cNvPicPr>
          <p:nvPr/>
        </p:nvPicPr>
        <p:blipFill>
          <a:blip r:embed="rId3"/>
          <a:stretch>
            <a:fillRect/>
          </a:stretch>
        </p:blipFill>
        <p:spPr>
          <a:xfrm>
            <a:off x="973137" y="1867121"/>
            <a:ext cx="6181725" cy="1390650"/>
          </a:xfrm>
          <a:prstGeom prst="rect">
            <a:avLst/>
          </a:prstGeom>
        </p:spPr>
      </p:pic>
    </p:spTree>
    <p:extLst>
      <p:ext uri="{BB962C8B-B14F-4D97-AF65-F5344CB8AC3E}">
        <p14:creationId xmlns:p14="http://schemas.microsoft.com/office/powerpoint/2010/main" val="2187681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接口</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388821" y="804094"/>
            <a:ext cx="7606861"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接口与抽象合约类似，但是要求更为严格，具体表现为：</a:t>
            </a: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任意一个函数都不能被实现</a:t>
            </a: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所有函数定义必须为</a:t>
            </a:r>
            <a:r>
              <a:rPr lang="en-US" altLang="zh-CN" sz="1400" dirty="0">
                <a:latin typeface="微软雅黑" panose="020B0503020204020204" pitchFamily="34" charset="-122"/>
                <a:ea typeface="微软雅黑" panose="020B0503020204020204" pitchFamily="34" charset="-122"/>
              </a:rPr>
              <a:t>external</a:t>
            </a: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不可以定义构造函数</a:t>
            </a: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不可以定义状态变量</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接口定义了必要的</a:t>
            </a:r>
            <a:r>
              <a:rPr lang="en-US" altLang="zh-CN" sz="1400" dirty="0">
                <a:latin typeface="微软雅黑" panose="020B0503020204020204" pitchFamily="34" charset="-122"/>
                <a:ea typeface="微软雅黑" panose="020B0503020204020204" pitchFamily="34" charset="-122"/>
              </a:rPr>
              <a:t>ABI</a:t>
            </a:r>
            <a:r>
              <a:rPr lang="zh-CN" altLang="en-US" sz="1400" dirty="0">
                <a:latin typeface="微软雅黑" panose="020B0503020204020204" pitchFamily="34" charset="-122"/>
                <a:ea typeface="微软雅黑" panose="020B0503020204020204" pitchFamily="34" charset="-122"/>
              </a:rPr>
              <a:t>信息，使得合约发生“ 跨合约” 调用时，编译器懂得如何进行参数编码与返回值解码</a:t>
            </a:r>
            <a:endParaRPr lang="en-US" altLang="zh-CN"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2AAF344-9049-4AEF-8EEF-CC79D42D79FB}"/>
              </a:ext>
            </a:extLst>
          </p:cNvPr>
          <p:cNvPicPr>
            <a:picLocks noChangeAspect="1"/>
          </p:cNvPicPr>
          <p:nvPr/>
        </p:nvPicPr>
        <p:blipFill>
          <a:blip r:embed="rId3"/>
          <a:stretch>
            <a:fillRect/>
          </a:stretch>
        </p:blipFill>
        <p:spPr>
          <a:xfrm>
            <a:off x="833788" y="2482222"/>
            <a:ext cx="6460423" cy="1883907"/>
          </a:xfrm>
          <a:prstGeom prst="rect">
            <a:avLst/>
          </a:prstGeom>
        </p:spPr>
      </p:pic>
    </p:spTree>
    <p:extLst>
      <p:ext uri="{BB962C8B-B14F-4D97-AF65-F5344CB8AC3E}">
        <p14:creationId xmlns:p14="http://schemas.microsoft.com/office/powerpoint/2010/main" val="20205427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事件</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860665" y="991747"/>
            <a:ext cx="55135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用户可以在合约内定义任意的事件类型，并在函数体内触发事件</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所有被触发的事件将记录在回执中，起到“ 记录日志“ 的作用</a:t>
            </a:r>
            <a:endParaRPr lang="en-US" altLang="zh-CN"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A28F95A-ED31-4758-838E-732939061B89}"/>
              </a:ext>
            </a:extLst>
          </p:cNvPr>
          <p:cNvPicPr>
            <a:picLocks noChangeAspect="1"/>
          </p:cNvPicPr>
          <p:nvPr/>
        </p:nvPicPr>
        <p:blipFill>
          <a:blip r:embed="rId3"/>
          <a:stretch>
            <a:fillRect/>
          </a:stretch>
        </p:blipFill>
        <p:spPr>
          <a:xfrm>
            <a:off x="633304" y="2159001"/>
            <a:ext cx="6861392" cy="1916833"/>
          </a:xfrm>
          <a:prstGeom prst="rect">
            <a:avLst/>
          </a:prstGeom>
        </p:spPr>
      </p:pic>
    </p:spTree>
    <p:extLst>
      <p:ext uri="{BB962C8B-B14F-4D97-AF65-F5344CB8AC3E}">
        <p14:creationId xmlns:p14="http://schemas.microsoft.com/office/powerpoint/2010/main" val="3228491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55E7C-DD24-4670-9AD5-0B54030A1666}"/>
              </a:ext>
            </a:extLst>
          </p:cNvPr>
          <p:cNvSpPr>
            <a:spLocks noGrp="1"/>
          </p:cNvSpPr>
          <p:nvPr>
            <p:ph type="title"/>
          </p:nvPr>
        </p:nvSpPr>
        <p:spPr/>
        <p:txBody>
          <a:bodyPr/>
          <a:lstStyle/>
          <a:p>
            <a:r>
              <a:rPr lang="zh-CN" altLang="en-US" sz="2135" noProof="1"/>
              <a:t>目   录</a:t>
            </a:r>
            <a:endParaRPr lang="zh-CN" altLang="en-US" noProof="1"/>
          </a:p>
        </p:txBody>
      </p:sp>
      <p:sp>
        <p:nvSpPr>
          <p:cNvPr id="5" name="内容占位符 2">
            <a:extLst>
              <a:ext uri="{FF2B5EF4-FFF2-40B4-BE49-F238E27FC236}">
                <a16:creationId xmlns:a16="http://schemas.microsoft.com/office/drawing/2014/main" id="{0B2CACFC-99D8-4C1E-841B-4AA4A7EA960E}"/>
              </a:ext>
            </a:extLst>
          </p:cNvPr>
          <p:cNvSpPr>
            <a:spLocks noGrp="1"/>
          </p:cNvSpPr>
          <p:nvPr/>
        </p:nvSpPr>
        <p:spPr bwMode="auto">
          <a:xfrm>
            <a:off x="2401093" y="1297834"/>
            <a:ext cx="3325813" cy="197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158750" indent="-158750" algn="l" rtl="0" fontAlgn="base">
              <a:lnSpc>
                <a:spcPct val="130000"/>
              </a:lnSpc>
              <a:spcBef>
                <a:spcPct val="20000"/>
              </a:spcBef>
              <a:spcAft>
                <a:spcPct val="0"/>
              </a:spcAft>
              <a:buClr>
                <a:schemeClr val="tx2"/>
              </a:buClr>
              <a:buSzPct val="75000"/>
              <a:buFont typeface="Wingdings" panose="05000000000000000000" pitchFamily="2" charset="2"/>
              <a:buChar char="n"/>
              <a:defRPr lang="zh-CN" altLang="en-US" sz="1420" b="0" kern="1200" baseline="0" dirty="0" smtClean="0">
                <a:solidFill>
                  <a:srgbClr val="002060"/>
                </a:solidFill>
                <a:latin typeface="+mn-lt"/>
                <a:ea typeface="+mn-ea"/>
                <a:cs typeface="+mn-cs"/>
              </a:defRPr>
            </a:lvl1pPr>
            <a:lvl2pPr marL="415925" indent="-203200" algn="l" rtl="0" fontAlgn="base">
              <a:lnSpc>
                <a:spcPct val="130000"/>
              </a:lnSpc>
              <a:spcBef>
                <a:spcPct val="20000"/>
              </a:spcBef>
              <a:spcAft>
                <a:spcPct val="0"/>
              </a:spcAft>
              <a:buClr>
                <a:schemeClr val="tx2"/>
              </a:buClr>
              <a:buSzPct val="75000"/>
              <a:buFont typeface="Wingdings" panose="05000000000000000000" pitchFamily="2" charset="2"/>
              <a:buChar char="u"/>
              <a:defRPr lang="zh-CN" altLang="en-US" sz="1185" b="0" kern="1200" baseline="0" dirty="0" smtClean="0">
                <a:solidFill>
                  <a:srgbClr val="002060"/>
                </a:solidFill>
                <a:latin typeface="+mn-lt"/>
                <a:ea typeface="+mn-ea"/>
                <a:cs typeface="+mn-cs"/>
              </a:defRPr>
            </a:lvl2pPr>
            <a:lvl3pPr marL="561975" indent="-169545" algn="l" rtl="0" fontAlgn="base">
              <a:lnSpc>
                <a:spcPct val="130000"/>
              </a:lnSpc>
              <a:spcBef>
                <a:spcPct val="20000"/>
              </a:spcBef>
              <a:spcAft>
                <a:spcPct val="0"/>
              </a:spcAft>
              <a:buClr>
                <a:schemeClr val="tx2"/>
              </a:buClr>
              <a:buSzPct val="75000"/>
              <a:buFont typeface="Wingdings" panose="05000000000000000000" pitchFamily="2" charset="2"/>
              <a:buChar char="l"/>
              <a:defRPr lang="zh-CN" altLang="en-US" sz="1100" b="0" kern="1200" baseline="0" dirty="0" smtClean="0">
                <a:solidFill>
                  <a:srgbClr val="002060"/>
                </a:solidFill>
                <a:latin typeface="+mn-lt"/>
                <a:ea typeface="+mn-ea"/>
                <a:cs typeface="+mn-cs"/>
              </a:defRPr>
            </a:lvl3pPr>
            <a:lvl4pPr marL="692150" indent="-158750" algn="l" rtl="0" fontAlgn="base">
              <a:lnSpc>
                <a:spcPct val="130000"/>
              </a:lnSpc>
              <a:spcBef>
                <a:spcPct val="20000"/>
              </a:spcBef>
              <a:spcAft>
                <a:spcPct val="0"/>
              </a:spcAft>
              <a:buClr>
                <a:schemeClr val="tx2"/>
              </a:buClr>
              <a:buSzPct val="75000"/>
              <a:buFont typeface="Wingdings" panose="05000000000000000000" pitchFamily="2" charset="2"/>
              <a:buChar char="Ø"/>
              <a:defRPr sz="900" kern="1200">
                <a:solidFill>
                  <a:srgbClr val="002060"/>
                </a:solidFill>
                <a:latin typeface="+mn-lt"/>
                <a:ea typeface="+mn-ea"/>
                <a:cs typeface="+mn-cs"/>
              </a:defRPr>
            </a:lvl4pPr>
            <a:lvl5pPr marL="850900" indent="-158750" algn="l" rtl="0" fontAlgn="base">
              <a:lnSpc>
                <a:spcPct val="130000"/>
              </a:lnSpc>
              <a:spcBef>
                <a:spcPct val="20000"/>
              </a:spcBef>
              <a:spcAft>
                <a:spcPct val="0"/>
              </a:spcAft>
              <a:buClr>
                <a:schemeClr val="tx2"/>
              </a:buClr>
              <a:buSzPct val="75000"/>
              <a:buFont typeface="Wingdings" panose="05000000000000000000" pitchFamily="2" charset="2"/>
              <a:buChar char="p"/>
              <a:defRPr sz="900" kern="1200">
                <a:solidFill>
                  <a:srgbClr val="002060"/>
                </a:solidFill>
                <a:latin typeface="+mn-lt"/>
                <a:ea typeface="+mn-ea"/>
                <a:cs typeface="+mn-cs"/>
              </a:defRPr>
            </a:lvl5pPr>
            <a:lvl6pPr marL="14903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6pPr>
            <a:lvl7pPr marL="176149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7pPr>
            <a:lvl8pPr marL="203200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8pPr>
            <a:lvl9pPr marL="23031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9pPr>
          </a:lstStyle>
          <a:p>
            <a:pPr marL="514350" indent="-514350">
              <a:lnSpc>
                <a:spcPct val="150000"/>
              </a:lnSpc>
              <a:buClr>
                <a:srgbClr val="3A4A6A"/>
              </a:buClr>
              <a:buSzPct val="100000"/>
              <a:buFont typeface="+mj-ea"/>
              <a:buAutoNum type="ea1JpnChsDbPeriod"/>
            </a:pPr>
            <a:r>
              <a:rPr lang="en-US" altLang="zh-CN" sz="1895" noProof="1">
                <a:solidFill>
                  <a:srgbClr val="3A4A6A"/>
                </a:solidFill>
              </a:rPr>
              <a:t>DApp</a:t>
            </a:r>
            <a:r>
              <a:rPr lang="zh-CN" altLang="en-US" sz="1895" noProof="1">
                <a:solidFill>
                  <a:srgbClr val="3A4A6A"/>
                </a:solidFill>
              </a:rPr>
              <a:t>是什么</a:t>
            </a:r>
            <a:endParaRPr lang="en-US" altLang="zh-CN" sz="1895" noProof="1">
              <a:solidFill>
                <a:srgbClr val="3A4A6A"/>
              </a:solidFill>
            </a:endParaRPr>
          </a:p>
          <a:p>
            <a:pPr marL="514350" indent="-514350">
              <a:lnSpc>
                <a:spcPct val="150000"/>
              </a:lnSpc>
              <a:buClr>
                <a:srgbClr val="3A4A6A"/>
              </a:buClr>
              <a:buSzPct val="100000"/>
              <a:buFont typeface="+mj-ea"/>
              <a:buAutoNum type="ea1JpnChsDbPeriod"/>
            </a:pPr>
            <a:r>
              <a:rPr lang="zh-CN" altLang="en-US" sz="1895" noProof="1">
                <a:solidFill>
                  <a:srgbClr val="C00000"/>
                </a:solidFill>
              </a:rPr>
              <a:t>智能合约与</a:t>
            </a:r>
            <a:r>
              <a:rPr lang="en-US" altLang="zh-CN" sz="1895" noProof="1">
                <a:solidFill>
                  <a:srgbClr val="C00000"/>
                </a:solidFill>
              </a:rPr>
              <a:t>EVM</a:t>
            </a:r>
          </a:p>
          <a:p>
            <a:pPr marL="514350" indent="-514350">
              <a:lnSpc>
                <a:spcPct val="150000"/>
              </a:lnSpc>
              <a:buClr>
                <a:srgbClr val="002060"/>
              </a:buClr>
              <a:buSzPct val="100000"/>
              <a:buFont typeface="+mj-ea"/>
              <a:buAutoNum type="ea1JpnChsDbPeriod"/>
            </a:pPr>
            <a:r>
              <a:rPr lang="en-US" altLang="zh-CN" sz="1895" noProof="1"/>
              <a:t>Solidity</a:t>
            </a:r>
          </a:p>
          <a:p>
            <a:pPr marL="514350" indent="-514350">
              <a:lnSpc>
                <a:spcPct val="150000"/>
              </a:lnSpc>
              <a:buClr>
                <a:srgbClr val="002060"/>
              </a:buClr>
              <a:buSzPct val="100000"/>
              <a:buFont typeface="+mj-ea"/>
              <a:buAutoNum type="ea1JpnChsDbPeriod"/>
            </a:pPr>
            <a:r>
              <a:rPr lang="en-US" altLang="zh-CN" sz="1895" noProof="1"/>
              <a:t>Solidity</a:t>
            </a:r>
            <a:r>
              <a:rPr lang="zh-CN" altLang="en-US" sz="1895" noProof="1"/>
              <a:t>合约开发实践</a:t>
            </a:r>
          </a:p>
        </p:txBody>
      </p:sp>
    </p:spTree>
    <p:extLst>
      <p:ext uri="{BB962C8B-B14F-4D97-AF65-F5344CB8AC3E}">
        <p14:creationId xmlns:p14="http://schemas.microsoft.com/office/powerpoint/2010/main" val="5532784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合约事件监听</a:t>
            </a:r>
          </a:p>
        </p:txBody>
      </p:sp>
      <p:pic>
        <p:nvPicPr>
          <p:cNvPr id="4" name="图片 3">
            <a:extLst>
              <a:ext uri="{FF2B5EF4-FFF2-40B4-BE49-F238E27FC236}">
                <a16:creationId xmlns:a16="http://schemas.microsoft.com/office/drawing/2014/main" id="{512C44B5-BA96-7637-A6E5-BABBEE3DDFF8}"/>
              </a:ext>
            </a:extLst>
          </p:cNvPr>
          <p:cNvPicPr>
            <a:picLocks noChangeAspect="1"/>
          </p:cNvPicPr>
          <p:nvPr/>
        </p:nvPicPr>
        <p:blipFill>
          <a:blip r:embed="rId3"/>
          <a:stretch>
            <a:fillRect/>
          </a:stretch>
        </p:blipFill>
        <p:spPr>
          <a:xfrm>
            <a:off x="168250" y="1093902"/>
            <a:ext cx="3516749" cy="2492541"/>
          </a:xfrm>
          <a:prstGeom prst="rect">
            <a:avLst/>
          </a:prstGeom>
        </p:spPr>
      </p:pic>
      <p:pic>
        <p:nvPicPr>
          <p:cNvPr id="6" name="图片 5">
            <a:extLst>
              <a:ext uri="{FF2B5EF4-FFF2-40B4-BE49-F238E27FC236}">
                <a16:creationId xmlns:a16="http://schemas.microsoft.com/office/drawing/2014/main" id="{4DFFD351-F348-B365-77D6-4DCDD3F2AF1B}"/>
              </a:ext>
            </a:extLst>
          </p:cNvPr>
          <p:cNvPicPr>
            <a:picLocks noChangeAspect="1"/>
          </p:cNvPicPr>
          <p:nvPr/>
        </p:nvPicPr>
        <p:blipFill>
          <a:blip r:embed="rId4"/>
          <a:stretch>
            <a:fillRect/>
          </a:stretch>
        </p:blipFill>
        <p:spPr>
          <a:xfrm>
            <a:off x="3813251" y="1337005"/>
            <a:ext cx="4087978" cy="1897990"/>
          </a:xfrm>
          <a:prstGeom prst="rect">
            <a:avLst/>
          </a:prstGeom>
        </p:spPr>
      </p:pic>
    </p:spTree>
    <p:extLst>
      <p:ext uri="{BB962C8B-B14F-4D97-AF65-F5344CB8AC3E}">
        <p14:creationId xmlns:p14="http://schemas.microsoft.com/office/powerpoint/2010/main" val="3789412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noProof="1"/>
              <a:t>合约事件</a:t>
            </a:r>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617279" y="914810"/>
            <a:ext cx="6568845"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Solidity </a:t>
            </a:r>
            <a:r>
              <a:rPr lang="zh-CN" altLang="en-US" sz="1400" b="1" dirty="0">
                <a:latin typeface="微软雅黑" panose="020B0503020204020204" pitchFamily="34" charset="-122"/>
                <a:ea typeface="微软雅黑" panose="020B0503020204020204" pitchFamily="34" charset="-122"/>
              </a:rPr>
              <a:t>中的事件</a:t>
            </a:r>
            <a:r>
              <a:rPr lang="en-US" altLang="zh-CN" sz="1400" b="1" dirty="0">
                <a:latin typeface="微软雅黑" panose="020B0503020204020204" pitchFamily="34" charset="-122"/>
                <a:ea typeface="微软雅黑" panose="020B0503020204020204" pitchFamily="34" charset="-122"/>
              </a:rPr>
              <a:t>(event) </a:t>
            </a:r>
            <a:r>
              <a:rPr lang="zh-CN" altLang="en-US" sz="1400" b="1" dirty="0">
                <a:latin typeface="微软雅黑" panose="020B0503020204020204" pitchFamily="34" charset="-122"/>
                <a:ea typeface="微软雅黑" panose="020B0503020204020204" pitchFamily="34" charset="-122"/>
              </a:rPr>
              <a:t>可以简单地理解为合约执行的日志</a:t>
            </a:r>
            <a:r>
              <a:rPr lang="en-US" altLang="zh-CN" sz="1400" b="1" dirty="0">
                <a:latin typeface="微软雅黑" panose="020B0503020204020204" pitchFamily="34" charset="-122"/>
                <a:ea typeface="微软雅黑" panose="020B0503020204020204" pitchFamily="34" charset="-122"/>
              </a:rPr>
              <a:t>(log)</a:t>
            </a: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一个事件</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日志</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最多可以包含</a:t>
            </a:r>
            <a:r>
              <a:rPr lang="en-US" altLang="zh-CN" sz="1400" b="1"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个</a:t>
            </a:r>
            <a:r>
              <a:rPr lang="en-US" altLang="zh-CN" sz="1400" b="1" dirty="0">
                <a:latin typeface="微软雅黑" panose="020B0503020204020204" pitchFamily="34" charset="-122"/>
                <a:ea typeface="微软雅黑" panose="020B0503020204020204" pitchFamily="34" charset="-122"/>
              </a:rPr>
              <a:t>topic</a:t>
            </a:r>
            <a:r>
              <a:rPr lang="zh-CN" altLang="en-US" sz="1400" b="1" dirty="0">
                <a:latin typeface="微软雅黑" panose="020B0503020204020204" pitchFamily="34" charset="-122"/>
                <a:ea typeface="微软雅黑" panose="020B0503020204020204" pitchFamily="34" charset="-122"/>
              </a:rPr>
              <a:t>和额外的若干其他数据</a:t>
            </a: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topic0</a:t>
            </a:r>
            <a:r>
              <a:rPr lang="zh-CN" altLang="en-US" sz="1400" b="1" dirty="0">
                <a:latin typeface="微软雅黑" panose="020B0503020204020204" pitchFamily="34" charset="-122"/>
                <a:ea typeface="微软雅黑" panose="020B0503020204020204" pitchFamily="34" charset="-122"/>
              </a:rPr>
              <a:t>是固定的，其值等于事件签名的</a:t>
            </a:r>
            <a:r>
              <a:rPr lang="en-US" altLang="zh-CN" sz="1400" b="1" dirty="0">
                <a:latin typeface="微软雅黑" panose="020B0503020204020204" pitchFamily="34" charset="-122"/>
                <a:ea typeface="微软雅黑" panose="020B0503020204020204" pitchFamily="34" charset="-122"/>
              </a:rPr>
              <a:t>keccak256</a:t>
            </a:r>
            <a:r>
              <a:rPr lang="zh-CN" altLang="en-US" sz="1400" b="1" dirty="0">
                <a:latin typeface="微软雅黑" panose="020B0503020204020204" pitchFamily="34" charset="-122"/>
                <a:ea typeface="微软雅黑" panose="020B0503020204020204" pitchFamily="34" charset="-122"/>
              </a:rPr>
              <a:t>哈希值，除非事件被声明为</a:t>
            </a:r>
            <a:r>
              <a:rPr lang="en-US" altLang="zh-CN" sz="1400" b="1" dirty="0">
                <a:latin typeface="微软雅黑" panose="020B0503020204020204" pitchFamily="34" charset="-122"/>
                <a:ea typeface="微软雅黑" panose="020B0503020204020204" pitchFamily="34" charset="-122"/>
              </a:rPr>
              <a:t>anonymous</a:t>
            </a:r>
          </a:p>
          <a:p>
            <a:pPr marL="742950" lvl="1"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事件参数中被声明为</a:t>
            </a:r>
            <a:r>
              <a:rPr lang="en-US" altLang="zh-CN" sz="1400" b="1" dirty="0">
                <a:latin typeface="微软雅黑" panose="020B0503020204020204" pitchFamily="34" charset="-122"/>
                <a:ea typeface="微软雅黑" panose="020B0503020204020204" pitchFamily="34" charset="-122"/>
              </a:rPr>
              <a:t>indexed</a:t>
            </a:r>
            <a:r>
              <a:rPr lang="zh-CN" altLang="en-US" sz="1400" b="1" dirty="0">
                <a:latin typeface="微软雅黑" panose="020B0503020204020204" pitchFamily="34" charset="-122"/>
                <a:ea typeface="微软雅黑" panose="020B0503020204020204" pitchFamily="34" charset="-122"/>
              </a:rPr>
              <a:t>的参数会被依次作为</a:t>
            </a:r>
            <a:r>
              <a:rPr lang="en-US" altLang="zh-CN" sz="1400" b="1" dirty="0">
                <a:latin typeface="微软雅黑" panose="020B0503020204020204" pitchFamily="34" charset="-122"/>
                <a:ea typeface="微软雅黑" panose="020B0503020204020204" pitchFamily="34" charset="-122"/>
              </a:rPr>
              <a:t>topic1~topic3</a:t>
            </a:r>
            <a:r>
              <a:rPr lang="zh-CN" altLang="en-US" sz="1400" b="1" dirty="0">
                <a:latin typeface="微软雅黑" panose="020B0503020204020204" pitchFamily="34" charset="-122"/>
                <a:ea typeface="微软雅黑" panose="020B0503020204020204" pitchFamily="34" charset="-122"/>
              </a:rPr>
              <a:t>保存</a:t>
            </a:r>
          </a:p>
          <a:p>
            <a:pPr marL="742950" lvl="1"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所有</a:t>
            </a:r>
            <a:r>
              <a:rPr lang="en-US" altLang="zh-CN" sz="1400" b="1" dirty="0">
                <a:latin typeface="微软雅黑" panose="020B0503020204020204" pitchFamily="34" charset="-122"/>
                <a:ea typeface="微软雅黑" panose="020B0503020204020204" pitchFamily="34" charset="-122"/>
              </a:rPr>
              <a:t>topic</a:t>
            </a:r>
            <a:r>
              <a:rPr lang="zh-CN" altLang="en-US" sz="1400" b="1" dirty="0">
                <a:latin typeface="微软雅黑" panose="020B0503020204020204" pitchFamily="34" charset="-122"/>
                <a:ea typeface="微软雅黑" panose="020B0503020204020204" pitchFamily="34" charset="-122"/>
              </a:rPr>
              <a:t>都会被加入交易和区块的</a:t>
            </a:r>
            <a:r>
              <a:rPr lang="en-US" altLang="zh-CN" sz="1400" b="1" dirty="0" err="1">
                <a:latin typeface="微软雅黑" panose="020B0503020204020204" pitchFamily="34" charset="-122"/>
                <a:ea typeface="微软雅黑" panose="020B0503020204020204" pitchFamily="34" charset="-122"/>
              </a:rPr>
              <a:t>BloomFilter</a:t>
            </a:r>
            <a:r>
              <a:rPr lang="zh-CN" altLang="en-US" sz="1400" b="1" dirty="0">
                <a:latin typeface="微软雅黑" panose="020B0503020204020204" pitchFamily="34" charset="-122"/>
                <a:ea typeface="微软雅黑" panose="020B0503020204020204" pitchFamily="34" charset="-122"/>
              </a:rPr>
              <a:t>，可以通过</a:t>
            </a:r>
            <a:r>
              <a:rPr lang="en-US" altLang="zh-CN" sz="1400" b="1" dirty="0" err="1">
                <a:latin typeface="微软雅黑" panose="020B0503020204020204" pitchFamily="34" charset="-122"/>
                <a:ea typeface="微软雅黑" panose="020B0503020204020204" pitchFamily="34" charset="-122"/>
              </a:rPr>
              <a:t>jsonrpc</a:t>
            </a:r>
            <a:r>
              <a:rPr lang="en-US" altLang="zh-CN" sz="1400" b="1" dirty="0">
                <a:latin typeface="微软雅黑" panose="020B0503020204020204" pitchFamily="34" charset="-122"/>
                <a:ea typeface="微软雅黑" panose="020B0503020204020204" pitchFamily="34" charset="-122"/>
              </a:rPr>
              <a:t>/web3 </a:t>
            </a:r>
            <a:r>
              <a:rPr lang="zh-CN" altLang="en-US" sz="1400" b="1" dirty="0">
                <a:latin typeface="微软雅黑" panose="020B0503020204020204" pitchFamily="34" charset="-122"/>
                <a:ea typeface="微软雅黑" panose="020B0503020204020204" pitchFamily="34" charset="-122"/>
              </a:rPr>
              <a:t>的</a:t>
            </a:r>
            <a:r>
              <a:rPr lang="en-US" altLang="zh-CN" sz="1400" b="1" dirty="0">
                <a:latin typeface="微软雅黑" panose="020B0503020204020204" pitchFamily="34" charset="-122"/>
                <a:ea typeface="微软雅黑" panose="020B0503020204020204" pitchFamily="34" charset="-122"/>
              </a:rPr>
              <a:t>filter </a:t>
            </a:r>
            <a:r>
              <a:rPr lang="zh-CN" altLang="en-US" sz="1400" b="1" dirty="0">
                <a:latin typeface="微软雅黑" panose="020B0503020204020204" pitchFamily="34" charset="-122"/>
                <a:ea typeface="微软雅黑" panose="020B0503020204020204" pitchFamily="34" charset="-122"/>
              </a:rPr>
              <a:t>功能进行快速过滤匹配</a:t>
            </a:r>
            <a:endParaRPr lang="en-US" altLang="zh-CN" sz="14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4B1B2A4-7F13-4523-81CD-AF9E8CDFC3D3}"/>
              </a:ext>
            </a:extLst>
          </p:cNvPr>
          <p:cNvPicPr>
            <a:picLocks noChangeAspect="1"/>
          </p:cNvPicPr>
          <p:nvPr/>
        </p:nvPicPr>
        <p:blipFill>
          <a:blip r:embed="rId3"/>
          <a:stretch>
            <a:fillRect/>
          </a:stretch>
        </p:blipFill>
        <p:spPr>
          <a:xfrm>
            <a:off x="617279" y="3140124"/>
            <a:ext cx="6772349" cy="1093383"/>
          </a:xfrm>
          <a:prstGeom prst="rect">
            <a:avLst/>
          </a:prstGeom>
        </p:spPr>
      </p:pic>
    </p:spTree>
    <p:extLst>
      <p:ext uri="{BB962C8B-B14F-4D97-AF65-F5344CB8AC3E}">
        <p14:creationId xmlns:p14="http://schemas.microsoft.com/office/powerpoint/2010/main" val="10247129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Library</a:t>
            </a:r>
            <a:r>
              <a:rPr lang="zh-CN" altLang="en-US" noProof="1"/>
              <a:t>和</a:t>
            </a:r>
            <a:r>
              <a:rPr lang="en-US" altLang="zh-CN" noProof="1"/>
              <a:t>using</a:t>
            </a:r>
            <a:r>
              <a:rPr lang="zh-CN" altLang="en-US" noProof="1"/>
              <a:t> </a:t>
            </a:r>
            <a:r>
              <a:rPr lang="en-US" altLang="zh-CN" noProof="1"/>
              <a:t>for</a:t>
            </a:r>
            <a:endParaRPr lang="zh-CN" altLang="en-US" noProof="1"/>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388821" y="924167"/>
            <a:ext cx="7606861" cy="263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342900" indent="-342900">
              <a:lnSpc>
                <a:spcPct val="150000"/>
              </a:lnSpc>
              <a:buFont typeface="+mj-lt"/>
              <a:buAutoNum type="arabicPeriod"/>
            </a:pPr>
            <a:r>
              <a:rPr lang="en-US" altLang="zh-CN" sz="1400" dirty="0">
                <a:latin typeface="微软雅黑" panose="020B0503020204020204" pitchFamily="34" charset="-122"/>
                <a:ea typeface="微软雅黑" panose="020B0503020204020204" pitchFamily="34" charset="-122"/>
              </a:rPr>
              <a:t>Library</a:t>
            </a:r>
            <a:r>
              <a:rPr lang="zh-CN" altLang="en-US" sz="1400" dirty="0">
                <a:latin typeface="微软雅黑" panose="020B0503020204020204" pitchFamily="34" charset="-122"/>
                <a:ea typeface="微软雅黑" panose="020B0503020204020204" pitchFamily="34" charset="-122"/>
              </a:rPr>
              <a:t>与</a:t>
            </a:r>
            <a:r>
              <a:rPr lang="en-US" altLang="zh-CN" sz="1400" dirty="0">
                <a:latin typeface="微软雅黑" panose="020B0503020204020204" pitchFamily="34" charset="-122"/>
                <a:ea typeface="微软雅黑" panose="020B0503020204020204" pitchFamily="34" charset="-122"/>
              </a:rPr>
              <a:t>contract </a:t>
            </a:r>
            <a:r>
              <a:rPr lang="zh-CN" altLang="en-US" sz="1400" dirty="0">
                <a:latin typeface="微软雅黑" panose="020B0503020204020204" pitchFamily="34" charset="-122"/>
                <a:ea typeface="微软雅黑" panose="020B0503020204020204" pitchFamily="34" charset="-122"/>
              </a:rPr>
              <a:t>基本⼀致，但是其设计目标是“将其部署后，所有的代码可以被其他合约所重用”</a:t>
            </a:r>
          </a:p>
          <a:p>
            <a:pPr marL="342900" indent="-342900">
              <a:lnSpc>
                <a:spcPct val="150000"/>
              </a:lnSpc>
              <a:buFont typeface="+mj-lt"/>
              <a:buAutoNum type="arabicPeriod"/>
            </a:pPr>
            <a:r>
              <a:rPr lang="en-US" altLang="zh-CN" sz="1400" dirty="0">
                <a:latin typeface="微软雅黑" panose="020B0503020204020204" pitchFamily="34" charset="-122"/>
                <a:ea typeface="微软雅黑" panose="020B0503020204020204" pitchFamily="34" charset="-122"/>
              </a:rPr>
              <a:t>Library</a:t>
            </a:r>
            <a:r>
              <a:rPr lang="zh-CN" altLang="en-US" sz="1400" dirty="0">
                <a:latin typeface="微软雅黑" panose="020B0503020204020204" pitchFamily="34" charset="-122"/>
                <a:ea typeface="微软雅黑" panose="020B0503020204020204" pitchFamily="34" charset="-122"/>
              </a:rPr>
              <a:t>的调用方式是通过</a:t>
            </a:r>
            <a:r>
              <a:rPr lang="en-US" altLang="zh-CN" sz="1400" dirty="0">
                <a:latin typeface="微软雅黑" panose="020B0503020204020204" pitchFamily="34" charset="-122"/>
                <a:ea typeface="微软雅黑" panose="020B0503020204020204" pitchFamily="34" charset="-122"/>
              </a:rPr>
              <a:t>Delegate</a:t>
            </a:r>
            <a:r>
              <a:rPr lang="zh-CN" altLang="en-US" sz="1400" dirty="0">
                <a:latin typeface="微软雅黑" panose="020B0503020204020204" pitchFamily="34" charset="-122"/>
                <a:ea typeface="微软雅黑" panose="020B0503020204020204" pitchFamily="34" charset="-122"/>
              </a:rPr>
              <a:t>指令，即合约</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调用</a:t>
            </a:r>
            <a:r>
              <a:rPr lang="en-US" altLang="zh-CN" sz="1400" dirty="0">
                <a:latin typeface="微软雅黑" panose="020B0503020204020204" pitchFamily="34" charset="-122"/>
                <a:ea typeface="微软雅黑" panose="020B0503020204020204" pitchFamily="34" charset="-122"/>
              </a:rPr>
              <a:t>Library B</a:t>
            </a:r>
            <a:r>
              <a:rPr lang="zh-CN" altLang="en-US" sz="1400" dirty="0">
                <a:latin typeface="微软雅黑" panose="020B0503020204020204" pitchFamily="34" charset="-122"/>
                <a:ea typeface="微软雅黑" panose="020B0503020204020204" pitchFamily="34" charset="-122"/>
              </a:rPr>
              <a:t>，执行的上下文仍然是</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this</a:t>
            </a:r>
            <a:r>
              <a:rPr lang="zh-CN" altLang="en-US" sz="1400" dirty="0">
                <a:latin typeface="微软雅黑" panose="020B0503020204020204" pitchFamily="34" charset="-122"/>
                <a:ea typeface="微软雅黑" panose="020B0503020204020204" pitchFamily="34" charset="-122"/>
              </a:rPr>
              <a:t>指向</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，合约存储空间为</a:t>
            </a:r>
            <a:r>
              <a:rPr lang="en-US" altLang="zh-CN" sz="1400" dirty="0">
                <a:latin typeface="微软雅黑" panose="020B0503020204020204" pitchFamily="34" charset="-122"/>
                <a:ea typeface="微软雅黑" panose="020B0503020204020204" pitchFamily="34" charset="-122"/>
              </a:rPr>
              <a:t>A</a:t>
            </a:r>
          </a:p>
          <a:p>
            <a:pPr marL="342900" indent="-342900">
              <a:lnSpc>
                <a:spcPct val="150000"/>
              </a:lnSpc>
              <a:buFont typeface="+mj-lt"/>
              <a:buAutoNum type="arabicPeriod"/>
            </a:pPr>
            <a:r>
              <a:rPr lang="en-US" altLang="zh-CN" sz="1400" dirty="0">
                <a:latin typeface="微软雅黑" panose="020B0503020204020204" pitchFamily="34" charset="-122"/>
                <a:ea typeface="微软雅黑" panose="020B0503020204020204" pitchFamily="34" charset="-122"/>
              </a:rPr>
              <a:t>Library</a:t>
            </a:r>
            <a:r>
              <a:rPr lang="zh-CN" altLang="en-US" sz="1400" dirty="0">
                <a:latin typeface="微软雅黑" panose="020B0503020204020204" pitchFamily="34" charset="-122"/>
                <a:ea typeface="微软雅黑" panose="020B0503020204020204" pitchFamily="34" charset="-122"/>
              </a:rPr>
              <a:t>的设计理念是</a:t>
            </a:r>
            <a:r>
              <a:rPr lang="en-US" altLang="zh-CN" sz="1400" dirty="0">
                <a:latin typeface="微软雅黑" panose="020B0503020204020204" pitchFamily="34" charset="-122"/>
                <a:ea typeface="微软雅黑" panose="020B0503020204020204" pitchFamily="34" charset="-122"/>
              </a:rPr>
              <a:t>Stateless</a:t>
            </a:r>
            <a:r>
              <a:rPr lang="zh-CN" altLang="en-US" sz="1400" dirty="0">
                <a:latin typeface="微软雅黑" panose="020B0503020204020204" pitchFamily="34" charset="-122"/>
                <a:ea typeface="微软雅黑" panose="020B0503020204020204" pitchFamily="34" charset="-122"/>
              </a:rPr>
              <a:t>，因此所有涉及状态更改的函数都⽆法被直接调用（只能通过</a:t>
            </a:r>
            <a:r>
              <a:rPr lang="en-US" altLang="zh-CN" sz="1400" dirty="0">
                <a:latin typeface="微软雅黑" panose="020B0503020204020204" pitchFamily="34" charset="-122"/>
                <a:ea typeface="微软雅黑" panose="020B0503020204020204" pitchFamily="34" charset="-122"/>
              </a:rPr>
              <a:t>Delegate</a:t>
            </a:r>
            <a:r>
              <a:rPr lang="zh-CN" altLang="en-US" sz="1400" dirty="0">
                <a:latin typeface="微软雅黑" panose="020B0503020204020204" pitchFamily="34" charset="-122"/>
                <a:ea typeface="微软雅黑" panose="020B0503020204020204" pitchFamily="34" charset="-122"/>
              </a:rPr>
              <a:t>）</a:t>
            </a:r>
          </a:p>
          <a:p>
            <a:pPr marL="342900" indent="-342900">
              <a:lnSpc>
                <a:spcPct val="150000"/>
              </a:lnSpc>
              <a:buFont typeface="+mj-lt"/>
              <a:buAutoNum type="arabicPeriod"/>
            </a:pPr>
            <a:r>
              <a:rPr lang="en-US" altLang="zh-CN" sz="1400" dirty="0">
                <a:latin typeface="微软雅黑" panose="020B0503020204020204" pitchFamily="34" charset="-122"/>
                <a:ea typeface="微软雅黑" panose="020B0503020204020204" pitchFamily="34" charset="-122"/>
              </a:rPr>
              <a:t>Library</a:t>
            </a:r>
            <a:r>
              <a:rPr lang="zh-CN" altLang="en-US" sz="1400" dirty="0">
                <a:latin typeface="微软雅黑" panose="020B0503020204020204" pitchFamily="34" charset="-122"/>
                <a:ea typeface="微软雅黑" panose="020B0503020204020204" pitchFamily="34" charset="-122"/>
              </a:rPr>
              <a:t>无法被</a:t>
            </a:r>
            <a:r>
              <a:rPr lang="en-US" altLang="zh-CN" sz="1400" dirty="0">
                <a:latin typeface="微软雅黑" panose="020B0503020204020204" pitchFamily="34" charset="-122"/>
                <a:ea typeface="微软雅黑" panose="020B0503020204020204" pitchFamily="34" charset="-122"/>
              </a:rPr>
              <a:t>destroy</a:t>
            </a:r>
          </a:p>
          <a:p>
            <a:pPr marL="342900" indent="-342900">
              <a:lnSpc>
                <a:spcPct val="150000"/>
              </a:lnSpc>
              <a:buFont typeface="+mj-lt"/>
              <a:buAutoNum type="arabicPeriod"/>
            </a:pPr>
            <a:r>
              <a:rPr lang="en-US" altLang="zh-CN" sz="1400" dirty="0">
                <a:latin typeface="微软雅黑" panose="020B0503020204020204" pitchFamily="34" charset="-122"/>
                <a:ea typeface="微软雅黑" panose="020B0503020204020204" pitchFamily="34" charset="-122"/>
              </a:rPr>
              <a:t>using for </a:t>
            </a:r>
            <a:r>
              <a:rPr lang="zh-CN" altLang="en-US" sz="1400" dirty="0">
                <a:latin typeface="微软雅黑" panose="020B0503020204020204" pitchFamily="34" charset="-122"/>
                <a:ea typeface="微软雅黑" panose="020B0503020204020204" pitchFamily="34" charset="-122"/>
              </a:rPr>
              <a:t>可以将一些函数赋给某个类型，使函数成为这个类型的方法</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9853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Library</a:t>
            </a:r>
            <a:r>
              <a:rPr lang="zh-CN" altLang="en-US" noProof="1"/>
              <a:t>和</a:t>
            </a:r>
            <a:r>
              <a:rPr lang="en-US" altLang="zh-CN" noProof="1"/>
              <a:t>using</a:t>
            </a:r>
            <a:r>
              <a:rPr lang="zh-CN" altLang="en-US" noProof="1"/>
              <a:t> </a:t>
            </a:r>
            <a:r>
              <a:rPr lang="en-US" altLang="zh-CN" noProof="1"/>
              <a:t>for</a:t>
            </a:r>
            <a:endParaRPr lang="zh-CN" altLang="en-US" noProof="1"/>
          </a:p>
        </p:txBody>
      </p:sp>
      <p:pic>
        <p:nvPicPr>
          <p:cNvPr id="5" name="图片 4">
            <a:extLst>
              <a:ext uri="{FF2B5EF4-FFF2-40B4-BE49-F238E27FC236}">
                <a16:creationId xmlns:a16="http://schemas.microsoft.com/office/drawing/2014/main" id="{B7EC02FD-098D-4503-A064-9BF60CD75609}"/>
              </a:ext>
            </a:extLst>
          </p:cNvPr>
          <p:cNvPicPr>
            <a:picLocks noChangeAspect="1"/>
          </p:cNvPicPr>
          <p:nvPr/>
        </p:nvPicPr>
        <p:blipFill>
          <a:blip r:embed="rId3"/>
          <a:stretch>
            <a:fillRect/>
          </a:stretch>
        </p:blipFill>
        <p:spPr>
          <a:xfrm>
            <a:off x="1262321" y="711199"/>
            <a:ext cx="5603358" cy="3685363"/>
          </a:xfrm>
          <a:prstGeom prst="rect">
            <a:avLst/>
          </a:prstGeom>
        </p:spPr>
      </p:pic>
    </p:spTree>
    <p:extLst>
      <p:ext uri="{BB962C8B-B14F-4D97-AF65-F5344CB8AC3E}">
        <p14:creationId xmlns:p14="http://schemas.microsoft.com/office/powerpoint/2010/main" val="2377821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72915-5FD9-A3D4-9495-D725D8E4C0E6}"/>
              </a:ext>
            </a:extLst>
          </p:cNvPr>
          <p:cNvSpPr>
            <a:spLocks noGrp="1"/>
          </p:cNvSpPr>
          <p:nvPr>
            <p:ph type="title"/>
          </p:nvPr>
        </p:nvSpPr>
        <p:spPr/>
        <p:txBody>
          <a:bodyPr/>
          <a:lstStyle/>
          <a:p>
            <a:r>
              <a:rPr lang="en-US" altLang="zh-CN" noProof="1"/>
              <a:t>Library</a:t>
            </a:r>
            <a:r>
              <a:rPr lang="zh-CN" altLang="en-US" noProof="1"/>
              <a:t>和</a:t>
            </a:r>
            <a:r>
              <a:rPr lang="en-US" altLang="zh-CN" noProof="1"/>
              <a:t>using</a:t>
            </a:r>
            <a:r>
              <a:rPr lang="zh-CN" altLang="en-US" noProof="1"/>
              <a:t> </a:t>
            </a:r>
            <a:r>
              <a:rPr lang="en-US" altLang="zh-CN" noProof="1"/>
              <a:t>for</a:t>
            </a:r>
            <a:endParaRPr kumimoji="1" lang="zh-CN" altLang="en-US" dirty="0"/>
          </a:p>
        </p:txBody>
      </p:sp>
      <p:pic>
        <p:nvPicPr>
          <p:cNvPr id="4" name="图片 3">
            <a:extLst>
              <a:ext uri="{FF2B5EF4-FFF2-40B4-BE49-F238E27FC236}">
                <a16:creationId xmlns:a16="http://schemas.microsoft.com/office/drawing/2014/main" id="{CC2F91F7-6645-3BC1-D92F-D3FEA8EF9B28}"/>
              </a:ext>
            </a:extLst>
          </p:cNvPr>
          <p:cNvPicPr>
            <a:picLocks noChangeAspect="1"/>
          </p:cNvPicPr>
          <p:nvPr/>
        </p:nvPicPr>
        <p:blipFill>
          <a:blip r:embed="rId2"/>
          <a:stretch>
            <a:fillRect/>
          </a:stretch>
        </p:blipFill>
        <p:spPr>
          <a:xfrm>
            <a:off x="4064000" y="643735"/>
            <a:ext cx="3327692" cy="3467405"/>
          </a:xfrm>
          <a:prstGeom prst="rect">
            <a:avLst/>
          </a:prstGeom>
        </p:spPr>
      </p:pic>
      <p:pic>
        <p:nvPicPr>
          <p:cNvPr id="5" name="图片 4">
            <a:extLst>
              <a:ext uri="{FF2B5EF4-FFF2-40B4-BE49-F238E27FC236}">
                <a16:creationId xmlns:a16="http://schemas.microsoft.com/office/drawing/2014/main" id="{A3545D58-12C8-4FE6-D779-B4289DE7717C}"/>
              </a:ext>
            </a:extLst>
          </p:cNvPr>
          <p:cNvPicPr>
            <a:picLocks noChangeAspect="1"/>
          </p:cNvPicPr>
          <p:nvPr/>
        </p:nvPicPr>
        <p:blipFill>
          <a:blip r:embed="rId3"/>
          <a:stretch>
            <a:fillRect/>
          </a:stretch>
        </p:blipFill>
        <p:spPr>
          <a:xfrm>
            <a:off x="382379" y="774365"/>
            <a:ext cx="3145808" cy="3467405"/>
          </a:xfrm>
          <a:prstGeom prst="rect">
            <a:avLst/>
          </a:prstGeom>
        </p:spPr>
      </p:pic>
    </p:spTree>
    <p:extLst>
      <p:ext uri="{BB962C8B-B14F-4D97-AF65-F5344CB8AC3E}">
        <p14:creationId xmlns:p14="http://schemas.microsoft.com/office/powerpoint/2010/main" val="833846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55E7C-DD24-4670-9AD5-0B54030A1666}"/>
              </a:ext>
            </a:extLst>
          </p:cNvPr>
          <p:cNvSpPr>
            <a:spLocks noGrp="1"/>
          </p:cNvSpPr>
          <p:nvPr>
            <p:ph type="title"/>
          </p:nvPr>
        </p:nvSpPr>
        <p:spPr/>
        <p:txBody>
          <a:bodyPr/>
          <a:lstStyle/>
          <a:p>
            <a:r>
              <a:rPr lang="zh-CN" altLang="en-US" sz="2135" noProof="1"/>
              <a:t>目   录</a:t>
            </a:r>
            <a:endParaRPr lang="zh-CN" altLang="en-US" noProof="1"/>
          </a:p>
        </p:txBody>
      </p:sp>
      <p:sp>
        <p:nvSpPr>
          <p:cNvPr id="5" name="内容占位符 2">
            <a:extLst>
              <a:ext uri="{FF2B5EF4-FFF2-40B4-BE49-F238E27FC236}">
                <a16:creationId xmlns:a16="http://schemas.microsoft.com/office/drawing/2014/main" id="{0B2CACFC-99D8-4C1E-841B-4AA4A7EA960E}"/>
              </a:ext>
            </a:extLst>
          </p:cNvPr>
          <p:cNvSpPr>
            <a:spLocks noGrp="1"/>
          </p:cNvSpPr>
          <p:nvPr/>
        </p:nvSpPr>
        <p:spPr bwMode="auto">
          <a:xfrm>
            <a:off x="2401093" y="1297834"/>
            <a:ext cx="3325813" cy="197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marL="514350" indent="-514350">
              <a:lnSpc>
                <a:spcPct val="150000"/>
              </a:lnSpc>
              <a:buClr>
                <a:srgbClr val="3A4A6A"/>
              </a:buClr>
              <a:buSzPct val="100000"/>
              <a:buFont typeface="+mj-ea"/>
              <a:buAutoNum type="ea1JpnChsDbPeriod"/>
            </a:pPr>
            <a:r>
              <a:rPr lang="en-US" altLang="zh-CN" sz="1895" noProof="1">
                <a:solidFill>
                  <a:srgbClr val="3A4A6A"/>
                </a:solidFill>
              </a:rPr>
              <a:t>DApp</a:t>
            </a:r>
            <a:r>
              <a:rPr lang="zh-CN" altLang="en-US" sz="1895" noProof="1">
                <a:solidFill>
                  <a:srgbClr val="3A4A6A"/>
                </a:solidFill>
              </a:rPr>
              <a:t>是什么</a:t>
            </a:r>
            <a:endParaRPr lang="en-US" altLang="zh-CN" sz="1895" noProof="1">
              <a:solidFill>
                <a:srgbClr val="3A4A6A"/>
              </a:solidFill>
            </a:endParaRPr>
          </a:p>
          <a:p>
            <a:pPr marL="514350" indent="-514350">
              <a:lnSpc>
                <a:spcPct val="150000"/>
              </a:lnSpc>
              <a:buClr>
                <a:srgbClr val="3A4A6A"/>
              </a:buClr>
              <a:buSzPct val="100000"/>
              <a:buFont typeface="+mj-ea"/>
              <a:buAutoNum type="ea1JpnChsDbPeriod"/>
            </a:pPr>
            <a:r>
              <a:rPr lang="zh-CN" altLang="en-US" sz="1895" noProof="1">
                <a:solidFill>
                  <a:srgbClr val="3A4A6A"/>
                </a:solidFill>
              </a:rPr>
              <a:t>智能合约与</a:t>
            </a:r>
            <a:r>
              <a:rPr lang="en-US" altLang="zh-CN" sz="1895" noProof="1">
                <a:solidFill>
                  <a:srgbClr val="3A4A6A"/>
                </a:solidFill>
              </a:rPr>
              <a:t>EVM</a:t>
            </a:r>
          </a:p>
          <a:p>
            <a:pPr marL="514350" indent="-514350">
              <a:lnSpc>
                <a:spcPct val="150000"/>
              </a:lnSpc>
              <a:buClr>
                <a:srgbClr val="002060"/>
              </a:buClr>
              <a:buSzPct val="100000"/>
              <a:buFont typeface="+mj-ea"/>
              <a:buAutoNum type="ea1JpnChsDbPeriod"/>
            </a:pPr>
            <a:r>
              <a:rPr lang="en-US" altLang="zh-CN" sz="1895" noProof="1">
                <a:solidFill>
                  <a:srgbClr val="3A4A6A"/>
                </a:solidFill>
              </a:rPr>
              <a:t>Solidity</a:t>
            </a:r>
          </a:p>
          <a:p>
            <a:pPr marL="514350" indent="-514350">
              <a:lnSpc>
                <a:spcPct val="150000"/>
              </a:lnSpc>
              <a:buClr>
                <a:srgbClr val="002060"/>
              </a:buClr>
              <a:buSzPct val="100000"/>
              <a:buFont typeface="+mj-ea"/>
              <a:buAutoNum type="ea1JpnChsDbPeriod"/>
            </a:pPr>
            <a:r>
              <a:rPr lang="en-US" altLang="zh-CN" sz="1895" noProof="1">
                <a:solidFill>
                  <a:srgbClr val="C00000"/>
                </a:solidFill>
              </a:rPr>
              <a:t>Solidity</a:t>
            </a:r>
            <a:r>
              <a:rPr lang="zh-CN" altLang="en-US" sz="1895" noProof="1">
                <a:solidFill>
                  <a:srgbClr val="C00000"/>
                </a:solidFill>
              </a:rPr>
              <a:t>合约开发实践</a:t>
            </a:r>
          </a:p>
        </p:txBody>
      </p:sp>
    </p:spTree>
    <p:extLst>
      <p:ext uri="{BB962C8B-B14F-4D97-AF65-F5344CB8AC3E}">
        <p14:creationId xmlns:p14="http://schemas.microsoft.com/office/powerpoint/2010/main" val="2253511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THE</a:t>
            </a:r>
            <a:r>
              <a:rPr lang="zh-CN" altLang="en-US" sz="2135" noProof="1">
                <a:sym typeface="+mn-ea"/>
              </a:rPr>
              <a:t> </a:t>
            </a:r>
            <a:r>
              <a:rPr lang="en-US" altLang="zh-CN" sz="2135" noProof="1">
                <a:sym typeface="+mn-ea"/>
              </a:rPr>
              <a:t>DAO</a:t>
            </a:r>
            <a:endParaRPr lang="zh-CN" altLang="en-US" noProof="1"/>
          </a:p>
        </p:txBody>
      </p:sp>
      <p:pic>
        <p:nvPicPr>
          <p:cNvPr id="5" name="图片 4">
            <a:extLst>
              <a:ext uri="{FF2B5EF4-FFF2-40B4-BE49-F238E27FC236}">
                <a16:creationId xmlns:a16="http://schemas.microsoft.com/office/drawing/2014/main" id="{FADC241C-830C-1847-91C4-13B309CF1D28}"/>
              </a:ext>
            </a:extLst>
          </p:cNvPr>
          <p:cNvPicPr>
            <a:picLocks noChangeAspect="1"/>
          </p:cNvPicPr>
          <p:nvPr/>
        </p:nvPicPr>
        <p:blipFill>
          <a:blip r:embed="rId2"/>
          <a:stretch>
            <a:fillRect/>
          </a:stretch>
        </p:blipFill>
        <p:spPr>
          <a:xfrm>
            <a:off x="319312" y="858714"/>
            <a:ext cx="386467" cy="386467"/>
          </a:xfrm>
          <a:prstGeom prst="rect">
            <a:avLst/>
          </a:prstGeom>
        </p:spPr>
      </p:pic>
      <p:sp>
        <p:nvSpPr>
          <p:cNvPr id="8" name="矩形 7">
            <a:extLst>
              <a:ext uri="{FF2B5EF4-FFF2-40B4-BE49-F238E27FC236}">
                <a16:creationId xmlns:a16="http://schemas.microsoft.com/office/drawing/2014/main" id="{79309EE0-AC1E-BE4D-A43E-1FFAE8D2AB35}"/>
              </a:ext>
            </a:extLst>
          </p:cNvPr>
          <p:cNvSpPr/>
          <p:nvPr/>
        </p:nvSpPr>
        <p:spPr>
          <a:xfrm>
            <a:off x="705779" y="1319484"/>
            <a:ext cx="6316574" cy="2908489"/>
          </a:xfrm>
          <a:prstGeom prst="rect">
            <a:avLst/>
          </a:prstGeom>
        </p:spPr>
        <p:txBody>
          <a:bodyPr wrap="square">
            <a:spAutoFit/>
          </a:bodyPr>
          <a:lstStyle/>
          <a:p>
            <a:r>
              <a:rPr lang="en" altLang="zh-CN" sz="1200" dirty="0">
                <a:latin typeface="medium-content-sans-serif-font"/>
              </a:rPr>
              <a:t>DAO</a:t>
            </a:r>
            <a:r>
              <a:rPr lang="zh-CN" altLang="en" sz="1200" dirty="0">
                <a:latin typeface="medium-content-sans-serif-font"/>
              </a:rPr>
              <a:t>（</a:t>
            </a:r>
            <a:r>
              <a:rPr lang="en" altLang="zh-CN" sz="1200" dirty="0">
                <a:latin typeface="medium-content-sans-serif-font"/>
              </a:rPr>
              <a:t>Decentralized Autonomous Organization</a:t>
            </a:r>
            <a:r>
              <a:rPr lang="zh-CN" altLang="en" sz="1200" dirty="0">
                <a:latin typeface="medium-content-sans-serif-font"/>
              </a:rPr>
              <a:t>）</a:t>
            </a:r>
            <a:r>
              <a:rPr lang="zh-CN" altLang="en-US" sz="1200" dirty="0">
                <a:latin typeface="medium-content-sans-serif-font"/>
              </a:rPr>
              <a:t>是一种通过智能合约将个体与个体、个人与组织、或组织与组织联系在一起的新型组织形式。</a:t>
            </a:r>
            <a:endParaRPr lang="en-US" altLang="zh-CN" sz="1200" dirty="0">
              <a:latin typeface="medium-content-sans-serif-font"/>
            </a:endParaRPr>
          </a:p>
          <a:p>
            <a:endParaRPr lang="en-US" altLang="zh-CN" sz="1200" dirty="0">
              <a:latin typeface="medium-content-sans-serif-font"/>
            </a:endParaRPr>
          </a:p>
          <a:p>
            <a:r>
              <a:rPr lang="en" altLang="zh-CN" sz="1200" dirty="0">
                <a:latin typeface="medium-content-sans-serif-font"/>
              </a:rPr>
              <a:t>The DAO</a:t>
            </a:r>
            <a:r>
              <a:rPr lang="zh-CN" altLang="en-US" sz="1200" dirty="0">
                <a:latin typeface="medium-content-sans-serif-font"/>
              </a:rPr>
              <a:t>项目于</a:t>
            </a:r>
            <a:r>
              <a:rPr lang="en-US" altLang="zh-CN" sz="1200" dirty="0">
                <a:latin typeface="medium-content-sans-serif-font"/>
              </a:rPr>
              <a:t>2016</a:t>
            </a:r>
            <a:r>
              <a:rPr lang="zh-CN" altLang="en-US" sz="1200" dirty="0">
                <a:latin typeface="medium-content-sans-serif-font"/>
              </a:rPr>
              <a:t>年</a:t>
            </a:r>
            <a:r>
              <a:rPr lang="en-US" altLang="zh-CN" sz="1200" dirty="0">
                <a:latin typeface="medium-content-sans-serif-font"/>
              </a:rPr>
              <a:t>4</a:t>
            </a:r>
            <a:r>
              <a:rPr lang="zh-CN" altLang="en-US" sz="1200" dirty="0">
                <a:latin typeface="medium-content-sans-serif-font"/>
              </a:rPr>
              <a:t>月</a:t>
            </a:r>
            <a:r>
              <a:rPr lang="en-US" altLang="zh-CN" sz="1200" dirty="0">
                <a:latin typeface="medium-content-sans-serif-font"/>
              </a:rPr>
              <a:t>30</a:t>
            </a:r>
            <a:r>
              <a:rPr lang="zh-CN" altLang="en-US" sz="1200" dirty="0">
                <a:latin typeface="medium-content-sans-serif-font"/>
              </a:rPr>
              <a:t>日开始，融资窗口开放了</a:t>
            </a:r>
            <a:r>
              <a:rPr lang="en-US" altLang="zh-CN" sz="1200" dirty="0">
                <a:latin typeface="medium-content-sans-serif-font"/>
              </a:rPr>
              <a:t>28</a:t>
            </a:r>
            <a:r>
              <a:rPr lang="zh-CN" altLang="en-US" sz="1200" dirty="0">
                <a:latin typeface="medium-content-sans-serif-font"/>
              </a:rPr>
              <a:t>天。截止</a:t>
            </a:r>
            <a:r>
              <a:rPr lang="en-US" altLang="zh-CN" sz="1200" dirty="0">
                <a:latin typeface="medium-content-sans-serif-font"/>
              </a:rPr>
              <a:t>5</a:t>
            </a:r>
            <a:r>
              <a:rPr lang="zh-CN" altLang="en-US" sz="1200" dirty="0">
                <a:latin typeface="medium-content-sans-serif-font"/>
              </a:rPr>
              <a:t>月</a:t>
            </a:r>
            <a:r>
              <a:rPr lang="en-US" altLang="zh-CN" sz="1200" dirty="0">
                <a:latin typeface="medium-content-sans-serif-font"/>
              </a:rPr>
              <a:t>15</a:t>
            </a:r>
            <a:r>
              <a:rPr lang="zh-CN" altLang="en-US" sz="1200" dirty="0">
                <a:latin typeface="medium-content-sans-serif-font"/>
              </a:rPr>
              <a:t>日这个项目筹得了超过一亿美元，而到整个融资期结束，共有超过</a:t>
            </a:r>
            <a:r>
              <a:rPr lang="en-US" altLang="zh-CN" sz="1200" dirty="0">
                <a:latin typeface="medium-content-sans-serif-font"/>
              </a:rPr>
              <a:t>11,000</a:t>
            </a:r>
            <a:r>
              <a:rPr lang="zh-CN" altLang="en-US" sz="1200" dirty="0">
                <a:latin typeface="medium-content-sans-serif-font"/>
              </a:rPr>
              <a:t>位热情的成员参与进来，筹得</a:t>
            </a:r>
            <a:r>
              <a:rPr lang="en-US" altLang="zh-CN" sz="1200" dirty="0">
                <a:latin typeface="medium-content-sans-serif-font"/>
              </a:rPr>
              <a:t>1.5</a:t>
            </a:r>
            <a:r>
              <a:rPr lang="zh-CN" altLang="en-US" sz="1200" dirty="0">
                <a:latin typeface="medium-content-sans-serif-font"/>
              </a:rPr>
              <a:t>亿美元，成为历史上最大的众筹项目。</a:t>
            </a:r>
            <a:r>
              <a:rPr lang="en" altLang="zh-CN" sz="1200" dirty="0">
                <a:latin typeface="medium-content-sans-serif-font"/>
              </a:rPr>
              <a:t>The DAO</a:t>
            </a:r>
            <a:r>
              <a:rPr lang="zh-CN" altLang="en-US" sz="1200" dirty="0">
                <a:latin typeface="medium-content-sans-serif-font"/>
              </a:rPr>
              <a:t>所集资的钱远远超过其创建者的预期。</a:t>
            </a:r>
            <a:endParaRPr lang="en-US" altLang="zh-CN" sz="1200" dirty="0">
              <a:latin typeface="medium-content-sans-serif-font"/>
            </a:endParaRPr>
          </a:p>
          <a:p>
            <a:endParaRPr lang="en-US" altLang="zh-CN" sz="1200" dirty="0">
              <a:latin typeface="medium-content-sans-serif-font"/>
            </a:endParaRPr>
          </a:p>
          <a:p>
            <a:r>
              <a:rPr lang="zh-CN" altLang="en-US" sz="1100" dirty="0">
                <a:solidFill>
                  <a:srgbClr val="3A4A6A"/>
                </a:solidFill>
                <a:latin typeface="medium-content-sans-serif-font"/>
              </a:rPr>
              <a:t>运作方式：</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部署运行智能合约代码</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初始融资阶段，人们添加资金来购买</a:t>
            </a:r>
            <a:r>
              <a:rPr lang="en-US" altLang="zh-CN" sz="1100" dirty="0">
                <a:solidFill>
                  <a:srgbClr val="3A4A6A"/>
                </a:solidFill>
                <a:latin typeface="medium-content-sans-serif-font"/>
              </a:rPr>
              <a:t>DAO</a:t>
            </a:r>
            <a:r>
              <a:rPr lang="zh-CN" altLang="en-US" sz="1100" dirty="0">
                <a:solidFill>
                  <a:srgbClr val="3A4A6A"/>
                </a:solidFill>
                <a:latin typeface="medium-content-sans-serif-font"/>
              </a:rPr>
              <a:t>代币，来代表其所有权</a:t>
            </a:r>
            <a:r>
              <a:rPr lang="en-US" altLang="zh-CN" sz="1100" dirty="0">
                <a:solidFill>
                  <a:srgbClr val="3A4A6A"/>
                </a:solidFill>
                <a:latin typeface="medium-content-sans-serif-font"/>
              </a:rPr>
              <a:t>——</a:t>
            </a:r>
            <a:r>
              <a:rPr lang="zh-CN" altLang="en-US" sz="1100" dirty="0">
                <a:solidFill>
                  <a:srgbClr val="3A4A6A"/>
                </a:solidFill>
                <a:latin typeface="medium-content-sans-serif-font"/>
              </a:rPr>
              <a:t>这个过程叫做众销，或者首次代币发行（</a:t>
            </a:r>
            <a:r>
              <a:rPr lang="en" altLang="zh-CN" sz="1100" dirty="0">
                <a:solidFill>
                  <a:srgbClr val="3A4A6A"/>
                </a:solidFill>
                <a:latin typeface="medium-content-sans-serif-font"/>
              </a:rPr>
              <a:t>ICO</a:t>
            </a:r>
            <a:r>
              <a:rPr lang="zh-CN" altLang="en" sz="1100" dirty="0">
                <a:solidFill>
                  <a:srgbClr val="3A4A6A"/>
                </a:solidFill>
                <a:latin typeface="medium-content-sans-serif-font"/>
              </a:rPr>
              <a:t>）</a:t>
            </a:r>
            <a:r>
              <a:rPr lang="en" altLang="zh-CN" sz="1100" dirty="0">
                <a:solidFill>
                  <a:srgbClr val="3A4A6A"/>
                </a:solidFill>
                <a:latin typeface="medium-content-sans-serif-font"/>
              </a:rPr>
              <a:t>——</a:t>
            </a:r>
            <a:r>
              <a:rPr lang="zh-CN" altLang="en-US" sz="1100" dirty="0">
                <a:solidFill>
                  <a:srgbClr val="3A4A6A"/>
                </a:solidFill>
                <a:latin typeface="medium-content-sans-serif-font"/>
              </a:rPr>
              <a:t>为其提供所需资源。</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当融资结束后，</a:t>
            </a:r>
            <a:r>
              <a:rPr lang="en" altLang="zh-CN" sz="1100" dirty="0">
                <a:solidFill>
                  <a:srgbClr val="3A4A6A"/>
                </a:solidFill>
                <a:latin typeface="medium-content-sans-serif-font"/>
              </a:rPr>
              <a:t>DAO</a:t>
            </a:r>
            <a:r>
              <a:rPr lang="zh-CN" altLang="en-US" sz="1100" dirty="0">
                <a:solidFill>
                  <a:srgbClr val="3A4A6A"/>
                </a:solidFill>
                <a:latin typeface="medium-content-sans-serif-font"/>
              </a:rPr>
              <a:t>项目就可以开始利用融到的钱真正开始运作。</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人们开始像</a:t>
            </a:r>
            <a:r>
              <a:rPr lang="en" altLang="zh-CN" sz="1100" dirty="0">
                <a:solidFill>
                  <a:srgbClr val="3A4A6A"/>
                </a:solidFill>
                <a:latin typeface="medium-content-sans-serif-font"/>
              </a:rPr>
              <a:t>DAO</a:t>
            </a:r>
            <a:r>
              <a:rPr lang="zh-CN" altLang="en-US" sz="1100" dirty="0">
                <a:solidFill>
                  <a:srgbClr val="3A4A6A"/>
                </a:solidFill>
                <a:latin typeface="medium-content-sans-serif-font"/>
              </a:rPr>
              <a:t>系统管理者提出如何使用这笔钱的方案，并且购买</a:t>
            </a:r>
            <a:r>
              <a:rPr lang="en" altLang="zh-CN" sz="1100" dirty="0">
                <a:solidFill>
                  <a:srgbClr val="3A4A6A"/>
                </a:solidFill>
                <a:latin typeface="medium-content-sans-serif-font"/>
              </a:rPr>
              <a:t>DAO</a:t>
            </a:r>
            <a:r>
              <a:rPr lang="zh-CN" altLang="en-US" sz="1100" dirty="0">
                <a:solidFill>
                  <a:srgbClr val="3A4A6A"/>
                </a:solidFill>
                <a:latin typeface="medium-content-sans-serif-font"/>
              </a:rPr>
              <a:t>的成员就有资格对这些提案进行投票。</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项目收益分红</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选择撤资：</a:t>
            </a:r>
            <a:r>
              <a:rPr lang="en-US" altLang="zh-CN" sz="1100" dirty="0" err="1">
                <a:solidFill>
                  <a:srgbClr val="3A4A6A"/>
                </a:solidFill>
                <a:latin typeface="medium-content-sans-serif-font"/>
              </a:rPr>
              <a:t>splitDAO</a:t>
            </a:r>
            <a:r>
              <a:rPr lang="en-US" altLang="zh-CN" sz="1100" dirty="0">
                <a:solidFill>
                  <a:srgbClr val="3A4A6A"/>
                </a:solidFill>
                <a:latin typeface="medium-content-sans-serif-font"/>
              </a:rPr>
              <a:t>,</a:t>
            </a:r>
            <a:r>
              <a:rPr lang="zh-CN" altLang="en-US" sz="1100" dirty="0">
                <a:solidFill>
                  <a:srgbClr val="3A4A6A"/>
                </a:solidFill>
                <a:latin typeface="medium-content-sans-serif-font"/>
              </a:rPr>
              <a:t> </a:t>
            </a:r>
            <a:r>
              <a:rPr lang="en-US" altLang="zh-CN" sz="1100" dirty="0" err="1">
                <a:solidFill>
                  <a:srgbClr val="3A4A6A"/>
                </a:solidFill>
                <a:latin typeface="medium-content-sans-serif-font"/>
              </a:rPr>
              <a:t>childDAO</a:t>
            </a:r>
            <a:endParaRPr lang="zh-CN" altLang="en-US" sz="1200" dirty="0">
              <a:solidFill>
                <a:srgbClr val="3A4A6A"/>
              </a:solidFill>
              <a:latin typeface="medium-content-sans-serif-font"/>
            </a:endParaRPr>
          </a:p>
        </p:txBody>
      </p:sp>
      <p:sp>
        <p:nvSpPr>
          <p:cNvPr id="11" name="矩形 10">
            <a:extLst>
              <a:ext uri="{FF2B5EF4-FFF2-40B4-BE49-F238E27FC236}">
                <a16:creationId xmlns:a16="http://schemas.microsoft.com/office/drawing/2014/main" id="{F4C899B4-6F13-2F40-BA4F-F8F58AD62541}"/>
              </a:ext>
            </a:extLst>
          </p:cNvPr>
          <p:cNvSpPr/>
          <p:nvPr/>
        </p:nvSpPr>
        <p:spPr>
          <a:xfrm>
            <a:off x="705779" y="867281"/>
            <a:ext cx="1028295" cy="369332"/>
          </a:xfrm>
          <a:prstGeom prst="rect">
            <a:avLst/>
          </a:prstGeom>
        </p:spPr>
        <p:txBody>
          <a:bodyPr wrap="none">
            <a:spAutoFit/>
          </a:bodyPr>
          <a:lstStyle/>
          <a:p>
            <a:r>
              <a:rPr lang="en-US" altLang="zh-CN" dirty="0">
                <a:solidFill>
                  <a:srgbClr val="333333"/>
                </a:solidFill>
                <a:latin typeface="Monospaced Number"/>
              </a:rPr>
              <a:t>THE</a:t>
            </a:r>
            <a:r>
              <a:rPr lang="zh-CN" altLang="en-US" dirty="0">
                <a:solidFill>
                  <a:srgbClr val="333333"/>
                </a:solidFill>
                <a:latin typeface="Monospaced Number"/>
              </a:rPr>
              <a:t> </a:t>
            </a:r>
            <a:r>
              <a:rPr lang="en" altLang="zh-CN" dirty="0">
                <a:solidFill>
                  <a:srgbClr val="333333"/>
                </a:solidFill>
                <a:latin typeface="Monospaced Number"/>
              </a:rPr>
              <a:t>DAO</a:t>
            </a:r>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a:t>
            </a:r>
            <a:endParaRPr lang="zh-CN" altLang="en-US" noProof="1"/>
          </a:p>
        </p:txBody>
      </p:sp>
      <p:pic>
        <p:nvPicPr>
          <p:cNvPr id="5" name="图片 4">
            <a:extLst>
              <a:ext uri="{FF2B5EF4-FFF2-40B4-BE49-F238E27FC236}">
                <a16:creationId xmlns:a16="http://schemas.microsoft.com/office/drawing/2014/main" id="{FADC241C-830C-1847-91C4-13B309CF1D28}"/>
              </a:ext>
            </a:extLst>
          </p:cNvPr>
          <p:cNvPicPr>
            <a:picLocks noChangeAspect="1"/>
          </p:cNvPicPr>
          <p:nvPr/>
        </p:nvPicPr>
        <p:blipFill>
          <a:blip r:embed="rId3"/>
          <a:stretch>
            <a:fillRect/>
          </a:stretch>
        </p:blipFill>
        <p:spPr>
          <a:xfrm>
            <a:off x="319312" y="858714"/>
            <a:ext cx="386467" cy="386467"/>
          </a:xfrm>
          <a:prstGeom prst="rect">
            <a:avLst/>
          </a:prstGeom>
        </p:spPr>
      </p:pic>
      <p:sp>
        <p:nvSpPr>
          <p:cNvPr id="11" name="矩形 10">
            <a:extLst>
              <a:ext uri="{FF2B5EF4-FFF2-40B4-BE49-F238E27FC236}">
                <a16:creationId xmlns:a16="http://schemas.microsoft.com/office/drawing/2014/main" id="{F4C899B4-6F13-2F40-BA4F-F8F58AD62541}"/>
              </a:ext>
            </a:extLst>
          </p:cNvPr>
          <p:cNvSpPr/>
          <p:nvPr/>
        </p:nvSpPr>
        <p:spPr>
          <a:xfrm>
            <a:off x="705779" y="867281"/>
            <a:ext cx="1028295" cy="369332"/>
          </a:xfrm>
          <a:prstGeom prst="rect">
            <a:avLst/>
          </a:prstGeom>
        </p:spPr>
        <p:txBody>
          <a:bodyPr wrap="none">
            <a:spAutoFit/>
          </a:bodyPr>
          <a:lstStyle/>
          <a:p>
            <a:r>
              <a:rPr lang="en-US" altLang="zh-CN" dirty="0">
                <a:solidFill>
                  <a:srgbClr val="333333"/>
                </a:solidFill>
                <a:latin typeface="Monospaced Number"/>
              </a:rPr>
              <a:t>THE</a:t>
            </a:r>
            <a:r>
              <a:rPr lang="zh-CN" altLang="en-US" dirty="0">
                <a:solidFill>
                  <a:srgbClr val="333333"/>
                </a:solidFill>
                <a:latin typeface="Monospaced Number"/>
              </a:rPr>
              <a:t> </a:t>
            </a:r>
            <a:r>
              <a:rPr lang="en" altLang="zh-CN" dirty="0">
                <a:solidFill>
                  <a:srgbClr val="333333"/>
                </a:solidFill>
                <a:latin typeface="Monospaced Number"/>
              </a:rPr>
              <a:t>DAO</a:t>
            </a:r>
            <a:endParaRPr lang="zh-CN" altLang="en-US" dirty="0"/>
          </a:p>
        </p:txBody>
      </p:sp>
      <p:sp>
        <p:nvSpPr>
          <p:cNvPr id="12" name="内容占位符 2">
            <a:extLst>
              <a:ext uri="{FF2B5EF4-FFF2-40B4-BE49-F238E27FC236}">
                <a16:creationId xmlns:a16="http://schemas.microsoft.com/office/drawing/2014/main" id="{1C7DCC29-4CAC-0148-A0C5-74375E159688}"/>
              </a:ext>
            </a:extLst>
          </p:cNvPr>
          <p:cNvSpPr txBox="1">
            <a:spLocks/>
          </p:cNvSpPr>
          <p:nvPr/>
        </p:nvSpPr>
        <p:spPr bwMode="auto">
          <a:xfrm>
            <a:off x="59478" y="1800605"/>
            <a:ext cx="3349192" cy="87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lnSpcReduction="10000"/>
          </a:bodyPr>
          <a:lstStyle>
            <a:lvl1pPr marL="0" indent="0" algn="ctr" rtl="0" fontAlgn="base">
              <a:lnSpc>
                <a:spcPct val="130000"/>
              </a:lnSpc>
              <a:spcBef>
                <a:spcPct val="20000"/>
              </a:spcBef>
              <a:spcAft>
                <a:spcPct val="0"/>
              </a:spcAft>
              <a:buClr>
                <a:schemeClr val="tx2"/>
              </a:buClr>
              <a:buSzPct val="75000"/>
              <a:buFont typeface="Wingdings" panose="05000000000000000000" pitchFamily="2" charset="2"/>
              <a:buNone/>
              <a:defRPr sz="2135" kern="1200">
                <a:solidFill>
                  <a:srgbClr val="C00000"/>
                </a:solidFill>
                <a:latin typeface="+mn-lt"/>
                <a:ea typeface="+mn-ea"/>
                <a:cs typeface="+mn-cs"/>
              </a:defRPr>
            </a:lvl1pPr>
            <a:lvl2pPr marL="271145" indent="0" algn="l" rtl="0" fontAlgn="base">
              <a:lnSpc>
                <a:spcPct val="130000"/>
              </a:lnSpc>
              <a:spcBef>
                <a:spcPct val="20000"/>
              </a:spcBef>
              <a:spcAft>
                <a:spcPct val="0"/>
              </a:spcAft>
              <a:buClr>
                <a:schemeClr val="tx2"/>
              </a:buClr>
              <a:buSzPct val="75000"/>
              <a:buFont typeface="Wingdings" panose="05000000000000000000" pitchFamily="2" charset="2"/>
              <a:buNone/>
              <a:defRPr sz="1065" kern="1200">
                <a:solidFill>
                  <a:schemeClr val="tx1">
                    <a:tint val="75000"/>
                  </a:schemeClr>
                </a:solidFill>
                <a:latin typeface="+mn-lt"/>
                <a:ea typeface="+mn-ea"/>
                <a:cs typeface="+mn-cs"/>
              </a:defRPr>
            </a:lvl2pPr>
            <a:lvl3pPr marL="541655" indent="0" algn="l" rtl="0" fontAlgn="base">
              <a:lnSpc>
                <a:spcPct val="130000"/>
              </a:lnSpc>
              <a:spcBef>
                <a:spcPct val="20000"/>
              </a:spcBef>
              <a:spcAft>
                <a:spcPct val="0"/>
              </a:spcAft>
              <a:buClr>
                <a:schemeClr val="tx2"/>
              </a:buClr>
              <a:buSzPct val="75000"/>
              <a:buFont typeface="Wingdings" panose="05000000000000000000" pitchFamily="2" charset="2"/>
              <a:buNone/>
              <a:defRPr sz="950" kern="1200">
                <a:solidFill>
                  <a:schemeClr val="tx1">
                    <a:tint val="75000"/>
                  </a:schemeClr>
                </a:solidFill>
                <a:latin typeface="+mn-lt"/>
                <a:ea typeface="+mn-ea"/>
                <a:cs typeface="+mn-cs"/>
              </a:defRPr>
            </a:lvl3pPr>
            <a:lvl4pPr marL="812800" indent="0" algn="l" rtl="0" fontAlgn="base">
              <a:lnSpc>
                <a:spcPct val="130000"/>
              </a:lnSpc>
              <a:spcBef>
                <a:spcPct val="20000"/>
              </a:spcBef>
              <a:spcAft>
                <a:spcPct val="0"/>
              </a:spcAft>
              <a:buClr>
                <a:schemeClr val="tx2"/>
              </a:buClr>
              <a:buSzPct val="75000"/>
              <a:buFont typeface="Wingdings" panose="05000000000000000000" pitchFamily="2" charset="2"/>
              <a:buNone/>
              <a:defRPr sz="830" kern="1200">
                <a:solidFill>
                  <a:schemeClr val="tx1">
                    <a:tint val="75000"/>
                  </a:schemeClr>
                </a:solidFill>
                <a:latin typeface="+mn-lt"/>
                <a:ea typeface="+mn-ea"/>
                <a:cs typeface="+mn-cs"/>
              </a:defRPr>
            </a:lvl4pPr>
            <a:lvl5pPr marL="1083945" indent="0" algn="l" rtl="0" fontAlgn="base">
              <a:lnSpc>
                <a:spcPct val="130000"/>
              </a:lnSpc>
              <a:spcBef>
                <a:spcPct val="20000"/>
              </a:spcBef>
              <a:spcAft>
                <a:spcPct val="0"/>
              </a:spcAft>
              <a:buClr>
                <a:schemeClr val="tx2"/>
              </a:buClr>
              <a:buSzPct val="75000"/>
              <a:buFont typeface="Wingdings" panose="05000000000000000000" pitchFamily="2" charset="2"/>
              <a:buNone/>
              <a:defRPr sz="830" kern="1200">
                <a:solidFill>
                  <a:schemeClr val="tx1">
                    <a:tint val="75000"/>
                  </a:schemeClr>
                </a:solidFill>
                <a:latin typeface="+mn-lt"/>
                <a:ea typeface="+mn-ea"/>
                <a:cs typeface="+mn-cs"/>
              </a:defRPr>
            </a:lvl5pPr>
            <a:lvl6pPr marL="1355090" indent="0" algn="l" defTabSz="541655" rtl="0" eaLnBrk="1" latinLnBrk="0" hangingPunct="1">
              <a:spcBef>
                <a:spcPct val="20000"/>
              </a:spcBef>
              <a:buFont typeface="Arial" panose="020B0604020202020204" pitchFamily="34" charset="0"/>
              <a:buNone/>
              <a:defRPr sz="830" kern="1200">
                <a:solidFill>
                  <a:schemeClr val="tx1">
                    <a:tint val="75000"/>
                  </a:schemeClr>
                </a:solidFill>
                <a:latin typeface="+mn-lt"/>
                <a:ea typeface="+mn-ea"/>
                <a:cs typeface="+mn-cs"/>
              </a:defRPr>
            </a:lvl6pPr>
            <a:lvl7pPr marL="1625600" indent="0" algn="l" defTabSz="541655" rtl="0" eaLnBrk="1" latinLnBrk="0" hangingPunct="1">
              <a:spcBef>
                <a:spcPct val="20000"/>
              </a:spcBef>
              <a:buFont typeface="Arial" panose="020B0604020202020204" pitchFamily="34" charset="0"/>
              <a:buNone/>
              <a:defRPr sz="830" kern="1200">
                <a:solidFill>
                  <a:schemeClr val="tx1">
                    <a:tint val="75000"/>
                  </a:schemeClr>
                </a:solidFill>
                <a:latin typeface="+mn-lt"/>
                <a:ea typeface="+mn-ea"/>
                <a:cs typeface="+mn-cs"/>
              </a:defRPr>
            </a:lvl7pPr>
            <a:lvl8pPr marL="1896745" indent="0" algn="l" defTabSz="541655" rtl="0" eaLnBrk="1" latinLnBrk="0" hangingPunct="1">
              <a:spcBef>
                <a:spcPct val="20000"/>
              </a:spcBef>
              <a:buFont typeface="Arial" panose="020B0604020202020204" pitchFamily="34" charset="0"/>
              <a:buNone/>
              <a:defRPr sz="830" kern="1200">
                <a:solidFill>
                  <a:schemeClr val="tx1">
                    <a:tint val="75000"/>
                  </a:schemeClr>
                </a:solidFill>
                <a:latin typeface="+mn-lt"/>
                <a:ea typeface="+mn-ea"/>
                <a:cs typeface="+mn-cs"/>
              </a:defRPr>
            </a:lvl8pPr>
            <a:lvl9pPr marL="2167890" indent="0" algn="l" defTabSz="541655" rtl="0" eaLnBrk="1" latinLnBrk="0" hangingPunct="1">
              <a:spcBef>
                <a:spcPct val="20000"/>
              </a:spcBef>
              <a:buFont typeface="Arial" panose="020B0604020202020204" pitchFamily="34" charset="0"/>
              <a:buNone/>
              <a:defRPr sz="830" kern="1200">
                <a:solidFill>
                  <a:schemeClr val="tx1">
                    <a:tint val="75000"/>
                  </a:schemeClr>
                </a:solidFill>
                <a:latin typeface="+mn-lt"/>
                <a:ea typeface="+mn-ea"/>
                <a:cs typeface="+mn-cs"/>
              </a:defRPr>
            </a:lvl9pPr>
          </a:lstStyle>
          <a:p>
            <a:pPr marL="442595" lvl="1" indent="-171450">
              <a:lnSpc>
                <a:spcPct val="150000"/>
              </a:lnSpc>
              <a:spcBef>
                <a:spcPct val="0"/>
              </a:spcBef>
              <a:buFont typeface="Arial" panose="020B0604020202020204" pitchFamily="34" charset="0"/>
              <a:buChar char="•"/>
            </a:pPr>
            <a:r>
              <a:rPr lang="en-US" altLang="zh-CN" sz="1200" dirty="0">
                <a:solidFill>
                  <a:schemeClr val="tx1"/>
                </a:solidFill>
                <a:latin typeface="medium-content-sans-serif-font"/>
                <a:ea typeface="黑体" panose="02010609060101010101" pitchFamily="49" charset="-122"/>
              </a:rPr>
              <a:t>THE</a:t>
            </a:r>
            <a:r>
              <a:rPr lang="zh-CN" altLang="en-US" sz="1200" dirty="0">
                <a:solidFill>
                  <a:schemeClr val="tx1"/>
                </a:solidFill>
                <a:latin typeface="medium-content-sans-serif-font"/>
                <a:ea typeface="黑体" panose="02010609060101010101" pitchFamily="49" charset="-122"/>
              </a:rPr>
              <a:t> </a:t>
            </a:r>
            <a:r>
              <a:rPr lang="en-US" altLang="zh-CN" sz="1200" dirty="0">
                <a:solidFill>
                  <a:schemeClr val="tx1"/>
                </a:solidFill>
                <a:latin typeface="medium-content-sans-serif-font"/>
                <a:ea typeface="黑体" panose="02010609060101010101" pitchFamily="49" charset="-122"/>
              </a:rPr>
              <a:t>DAO</a:t>
            </a:r>
            <a:r>
              <a:rPr lang="zh-CN" altLang="en-US" sz="1200" dirty="0">
                <a:solidFill>
                  <a:schemeClr val="tx1"/>
                </a:solidFill>
                <a:latin typeface="medium-content-sans-serif-font"/>
                <a:ea typeface="黑体" panose="02010609060101010101" pitchFamily="49" charset="-122"/>
              </a:rPr>
              <a:t>中余额扣除和转账顺序有误</a:t>
            </a:r>
          </a:p>
          <a:p>
            <a:pPr marL="442595" lvl="1" indent="-171450">
              <a:lnSpc>
                <a:spcPct val="150000"/>
              </a:lnSpc>
              <a:spcBef>
                <a:spcPct val="0"/>
              </a:spcBef>
              <a:buFont typeface="Arial" panose="020B0604020202020204" pitchFamily="34" charset="0"/>
              <a:buChar char="•"/>
            </a:pPr>
            <a:r>
              <a:rPr lang="zh-CN" altLang="en-US" sz="1200" dirty="0">
                <a:solidFill>
                  <a:schemeClr val="tx1"/>
                </a:solidFill>
                <a:latin typeface="medium-content-sans-serif-font"/>
                <a:ea typeface="黑体" panose="02010609060101010101" pitchFamily="49" charset="-122"/>
              </a:rPr>
              <a:t>未知代码被使用</a:t>
            </a:r>
          </a:p>
          <a:p>
            <a:pPr marL="442595" lvl="1" indent="-171450">
              <a:lnSpc>
                <a:spcPct val="150000"/>
              </a:lnSpc>
              <a:spcBef>
                <a:spcPct val="0"/>
              </a:spcBef>
              <a:buFont typeface="Arial" panose="020B0604020202020204" pitchFamily="34" charset="0"/>
              <a:buChar char="•"/>
            </a:pPr>
            <a:r>
              <a:rPr lang="zh-CN" altLang="en-US" sz="1200" dirty="0">
                <a:solidFill>
                  <a:schemeClr val="tx1"/>
                </a:solidFill>
                <a:latin typeface="medium-content-sans-serif-font"/>
                <a:ea typeface="黑体" panose="02010609060101010101" pitchFamily="49" charset="-122"/>
              </a:rPr>
              <a:t>资金存储在一个账户</a:t>
            </a:r>
          </a:p>
        </p:txBody>
      </p:sp>
      <p:sp>
        <p:nvSpPr>
          <p:cNvPr id="4" name="矩形 3">
            <a:extLst>
              <a:ext uri="{FF2B5EF4-FFF2-40B4-BE49-F238E27FC236}">
                <a16:creationId xmlns:a16="http://schemas.microsoft.com/office/drawing/2014/main" id="{CAD52182-1DE4-1246-90C3-B46D16BA6C3B}"/>
              </a:ext>
            </a:extLst>
          </p:cNvPr>
          <p:cNvSpPr/>
          <p:nvPr/>
        </p:nvSpPr>
        <p:spPr>
          <a:xfrm>
            <a:off x="3346789" y="1826756"/>
            <a:ext cx="4064000" cy="2242986"/>
          </a:xfrm>
          <a:prstGeom prst="rect">
            <a:avLst/>
          </a:prstGeom>
        </p:spPr>
        <p:txBody>
          <a:bodyPr>
            <a:spAutoFit/>
          </a:bodyPr>
          <a:lstStyle/>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6</a:t>
            </a:r>
            <a:r>
              <a:rPr lang="zh-CN" altLang="en-US" sz="1050" dirty="0"/>
              <a:t>月</a:t>
            </a:r>
            <a:r>
              <a:rPr lang="en-US" altLang="zh-CN" sz="1050" dirty="0"/>
              <a:t>18</a:t>
            </a:r>
            <a:r>
              <a:rPr lang="zh-CN" altLang="en-US" sz="1050" dirty="0"/>
              <a:t>日，白帽将</a:t>
            </a:r>
            <a:r>
              <a:rPr lang="en-US" altLang="zh-CN" sz="1050" dirty="0"/>
              <a:t>2/3</a:t>
            </a:r>
            <a:r>
              <a:rPr lang="zh-CN" altLang="en-US" sz="1050" dirty="0"/>
              <a:t>未被盗取的资金转移到安全账户；以太坊开启交易验证</a:t>
            </a:r>
            <a:endParaRPr lang="en-US" altLang="zh-CN" sz="1050" dirty="0"/>
          </a:p>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6</a:t>
            </a:r>
            <a:r>
              <a:rPr lang="zh-CN" altLang="en-US" sz="1050" dirty="0"/>
              <a:t>月</a:t>
            </a:r>
            <a:r>
              <a:rPr lang="en-US" altLang="zh-CN" sz="1050" dirty="0"/>
              <a:t>24</a:t>
            </a:r>
            <a:r>
              <a:rPr lang="zh-CN" altLang="en-US" sz="1050" dirty="0"/>
              <a:t>日，以太坊提交了软分叉方案，阻止提取资金，争取时间</a:t>
            </a:r>
            <a:endParaRPr lang="en-US" altLang="zh-CN" sz="1050" dirty="0"/>
          </a:p>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6</a:t>
            </a:r>
            <a:r>
              <a:rPr lang="zh-CN" altLang="en-US" sz="1050" dirty="0"/>
              <a:t>月</a:t>
            </a:r>
            <a:r>
              <a:rPr lang="en-US" altLang="zh-CN" sz="1050" dirty="0"/>
              <a:t>28</a:t>
            </a:r>
            <a:r>
              <a:rPr lang="zh-CN" altLang="en-US" sz="1050" dirty="0"/>
              <a:t>日，</a:t>
            </a:r>
            <a:r>
              <a:rPr lang="en-US" altLang="zh-CN" sz="1050" dirty="0"/>
              <a:t>Felix</a:t>
            </a:r>
            <a:r>
              <a:rPr lang="zh-CN" altLang="en-US" sz="1050" dirty="0"/>
              <a:t> </a:t>
            </a:r>
            <a:r>
              <a:rPr lang="en-US" altLang="zh-CN" sz="1050" dirty="0"/>
              <a:t>Lange</a:t>
            </a:r>
            <a:r>
              <a:rPr lang="zh-CN" altLang="en-US" sz="1050" dirty="0"/>
              <a:t>提出软分叉存在风险</a:t>
            </a:r>
            <a:endParaRPr lang="en-US" altLang="zh-CN" sz="1050" dirty="0"/>
          </a:p>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6</a:t>
            </a:r>
            <a:r>
              <a:rPr lang="zh-CN" altLang="en-US" sz="1050" dirty="0"/>
              <a:t>月</a:t>
            </a:r>
            <a:r>
              <a:rPr lang="en-US" altLang="zh-CN" sz="1050" dirty="0"/>
              <a:t>30</a:t>
            </a:r>
            <a:r>
              <a:rPr lang="zh-CN" altLang="en-US" sz="1050" dirty="0"/>
              <a:t>日，</a:t>
            </a:r>
            <a:r>
              <a:rPr lang="en-US" altLang="zh-CN" sz="1050" dirty="0" err="1"/>
              <a:t>Vitalik</a:t>
            </a:r>
            <a:r>
              <a:rPr lang="zh-CN" altLang="en-US" sz="1050" dirty="0"/>
              <a:t> </a:t>
            </a:r>
            <a:r>
              <a:rPr lang="en-US" altLang="zh-CN" sz="1050" dirty="0" err="1"/>
              <a:t>Buterin</a:t>
            </a:r>
            <a:r>
              <a:rPr lang="zh-CN" altLang="en-US" sz="1050" dirty="0"/>
              <a:t>提出硬分叉设想</a:t>
            </a:r>
            <a:endParaRPr lang="en-US" altLang="zh-CN" sz="1050" dirty="0"/>
          </a:p>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7</a:t>
            </a:r>
            <a:r>
              <a:rPr lang="zh-CN" altLang="en-US" sz="1050" dirty="0"/>
              <a:t>月</a:t>
            </a:r>
            <a:r>
              <a:rPr lang="en-US" altLang="zh-CN" sz="1050" dirty="0"/>
              <a:t>15</a:t>
            </a:r>
            <a:r>
              <a:rPr lang="zh-CN" altLang="en-US" sz="1050" dirty="0"/>
              <a:t>日，硬分叉方案公布，</a:t>
            </a:r>
            <a:r>
              <a:rPr lang="en-US" altLang="zh-CN" sz="1050" dirty="0"/>
              <a:t>7</a:t>
            </a:r>
            <a:r>
              <a:rPr lang="zh-CN" altLang="en-US" sz="1050" dirty="0"/>
              <a:t>月</a:t>
            </a:r>
            <a:r>
              <a:rPr lang="en-US" altLang="zh-CN" sz="1050" dirty="0"/>
              <a:t>21</a:t>
            </a:r>
            <a:r>
              <a:rPr lang="zh-CN" altLang="en-US" sz="1050" dirty="0"/>
              <a:t>最终期限</a:t>
            </a:r>
            <a:endParaRPr lang="en-US" altLang="zh-CN" sz="1050" dirty="0"/>
          </a:p>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7</a:t>
            </a:r>
            <a:r>
              <a:rPr lang="zh-CN" altLang="en-US" sz="1050" dirty="0"/>
              <a:t>月</a:t>
            </a:r>
            <a:r>
              <a:rPr lang="en-US" altLang="zh-CN" sz="1050" dirty="0"/>
              <a:t>21</a:t>
            </a:r>
            <a:r>
              <a:rPr lang="zh-CN" altLang="en-US" sz="1050" dirty="0"/>
              <a:t>日，超过</a:t>
            </a:r>
            <a:r>
              <a:rPr lang="en-US" altLang="zh-CN" sz="1050" dirty="0"/>
              <a:t>85%</a:t>
            </a:r>
            <a:r>
              <a:rPr lang="zh-CN" altLang="en-US" sz="1050" dirty="0"/>
              <a:t>的算力支持硬分叉，硬分叉成功</a:t>
            </a:r>
          </a:p>
        </p:txBody>
      </p:sp>
      <p:sp>
        <p:nvSpPr>
          <p:cNvPr id="6" name="矩形 5">
            <a:extLst>
              <a:ext uri="{FF2B5EF4-FFF2-40B4-BE49-F238E27FC236}">
                <a16:creationId xmlns:a16="http://schemas.microsoft.com/office/drawing/2014/main" id="{53CC45F4-62A6-E649-80DA-6F1F25FEAFED}"/>
              </a:ext>
            </a:extLst>
          </p:cNvPr>
          <p:cNvSpPr/>
          <p:nvPr/>
        </p:nvSpPr>
        <p:spPr>
          <a:xfrm>
            <a:off x="340954" y="1447361"/>
            <a:ext cx="1082348" cy="307777"/>
          </a:xfrm>
          <a:prstGeom prst="rect">
            <a:avLst/>
          </a:prstGeom>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被攻击原因</a:t>
            </a:r>
          </a:p>
        </p:txBody>
      </p:sp>
      <p:sp>
        <p:nvSpPr>
          <p:cNvPr id="15" name="矩形 14">
            <a:extLst>
              <a:ext uri="{FF2B5EF4-FFF2-40B4-BE49-F238E27FC236}">
                <a16:creationId xmlns:a16="http://schemas.microsoft.com/office/drawing/2014/main" id="{69D57BEF-A2E1-E143-9104-CF9116011488}"/>
              </a:ext>
            </a:extLst>
          </p:cNvPr>
          <p:cNvSpPr/>
          <p:nvPr/>
        </p:nvSpPr>
        <p:spPr>
          <a:xfrm>
            <a:off x="3777620" y="1447361"/>
            <a:ext cx="902811" cy="307777"/>
          </a:xfrm>
          <a:prstGeom prst="rect">
            <a:avLst/>
          </a:prstGeom>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解决方案</a:t>
            </a:r>
          </a:p>
        </p:txBody>
      </p:sp>
    </p:spTree>
    <p:extLst>
      <p:ext uri="{BB962C8B-B14F-4D97-AF65-F5344CB8AC3E}">
        <p14:creationId xmlns:p14="http://schemas.microsoft.com/office/powerpoint/2010/main" val="2896238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Example: The</a:t>
            </a:r>
            <a:r>
              <a:rPr lang="zh-CN" altLang="en-US" sz="2135" noProof="1">
                <a:sym typeface="+mn-ea"/>
              </a:rPr>
              <a:t> </a:t>
            </a:r>
            <a:r>
              <a:rPr lang="en-US" altLang="zh-CN" sz="2135" noProof="1">
                <a:sym typeface="+mn-ea"/>
              </a:rPr>
              <a:t>DAO</a:t>
            </a:r>
            <a:r>
              <a:rPr lang="zh-CN" altLang="en-US" sz="2135" noProof="1">
                <a:sym typeface="+mn-ea"/>
              </a:rPr>
              <a:t>事件</a:t>
            </a:r>
            <a:endParaRPr lang="zh-CN" altLang="en-US" noProof="1"/>
          </a:p>
        </p:txBody>
      </p:sp>
      <p:pic>
        <p:nvPicPr>
          <p:cNvPr id="5" name="图片 4">
            <a:extLst>
              <a:ext uri="{FF2B5EF4-FFF2-40B4-BE49-F238E27FC236}">
                <a16:creationId xmlns:a16="http://schemas.microsoft.com/office/drawing/2014/main" id="{FADC241C-830C-1847-91C4-13B309CF1D28}"/>
              </a:ext>
            </a:extLst>
          </p:cNvPr>
          <p:cNvPicPr>
            <a:picLocks noChangeAspect="1"/>
          </p:cNvPicPr>
          <p:nvPr/>
        </p:nvPicPr>
        <p:blipFill>
          <a:blip r:embed="rId3"/>
          <a:stretch>
            <a:fillRect/>
          </a:stretch>
        </p:blipFill>
        <p:spPr>
          <a:xfrm>
            <a:off x="319312" y="858714"/>
            <a:ext cx="386467" cy="386467"/>
          </a:xfrm>
          <a:prstGeom prst="rect">
            <a:avLst/>
          </a:prstGeom>
        </p:spPr>
      </p:pic>
      <p:sp>
        <p:nvSpPr>
          <p:cNvPr id="11" name="矩形 10">
            <a:extLst>
              <a:ext uri="{FF2B5EF4-FFF2-40B4-BE49-F238E27FC236}">
                <a16:creationId xmlns:a16="http://schemas.microsoft.com/office/drawing/2014/main" id="{F4C899B4-6F13-2F40-BA4F-F8F58AD62541}"/>
              </a:ext>
            </a:extLst>
          </p:cNvPr>
          <p:cNvSpPr/>
          <p:nvPr/>
        </p:nvSpPr>
        <p:spPr>
          <a:xfrm>
            <a:off x="705779" y="867281"/>
            <a:ext cx="1028295" cy="369332"/>
          </a:xfrm>
          <a:prstGeom prst="rect">
            <a:avLst/>
          </a:prstGeom>
        </p:spPr>
        <p:txBody>
          <a:bodyPr wrap="none">
            <a:spAutoFit/>
          </a:bodyPr>
          <a:lstStyle/>
          <a:p>
            <a:r>
              <a:rPr lang="en-US" altLang="zh-CN" dirty="0">
                <a:solidFill>
                  <a:srgbClr val="333333"/>
                </a:solidFill>
                <a:latin typeface="Monospaced Number"/>
              </a:rPr>
              <a:t>THE</a:t>
            </a:r>
            <a:r>
              <a:rPr lang="zh-CN" altLang="en-US" dirty="0">
                <a:solidFill>
                  <a:srgbClr val="333333"/>
                </a:solidFill>
                <a:latin typeface="Monospaced Number"/>
              </a:rPr>
              <a:t> </a:t>
            </a:r>
            <a:r>
              <a:rPr lang="en" altLang="zh-CN" dirty="0">
                <a:solidFill>
                  <a:srgbClr val="333333"/>
                </a:solidFill>
                <a:latin typeface="Monospaced Number"/>
              </a:rPr>
              <a:t>DAO</a:t>
            </a:r>
            <a:endParaRPr lang="zh-CN" altLang="en-US" dirty="0"/>
          </a:p>
        </p:txBody>
      </p:sp>
      <p:sp>
        <p:nvSpPr>
          <p:cNvPr id="2" name="矩形 1">
            <a:extLst>
              <a:ext uri="{FF2B5EF4-FFF2-40B4-BE49-F238E27FC236}">
                <a16:creationId xmlns:a16="http://schemas.microsoft.com/office/drawing/2014/main" id="{DD0145C4-C0E8-FF4D-BE33-625CB62BF73C}"/>
              </a:ext>
            </a:extLst>
          </p:cNvPr>
          <p:cNvSpPr/>
          <p:nvPr/>
        </p:nvSpPr>
        <p:spPr>
          <a:xfrm>
            <a:off x="1871191" y="734269"/>
            <a:ext cx="5760762" cy="830997"/>
          </a:xfrm>
          <a:prstGeom prst="rect">
            <a:avLst/>
          </a:prstGeom>
        </p:spPr>
        <p:txBody>
          <a:bodyPr wrap="square">
            <a:spAutoFit/>
          </a:bodyPr>
          <a:lstStyle/>
          <a:p>
            <a:r>
              <a:rPr lang="en-US" altLang="zh-CN" sz="1200" dirty="0">
                <a:latin typeface="medium-content-sans-serif-font"/>
              </a:rPr>
              <a:t>Race-to-Empty</a:t>
            </a:r>
            <a:r>
              <a:rPr lang="zh-CN" altLang="en-US" sz="1200" dirty="0">
                <a:latin typeface="medium-content-sans-serif-font"/>
              </a:rPr>
              <a:t>攻击：</a:t>
            </a:r>
            <a:r>
              <a:rPr lang="zh-CN" altLang="en-US" sz="1200" dirty="0"/>
              <a:t>用一种攻击方法，通过多次快速的调用某个代码致使被攻击者的账户中有用资产为空的情况。</a:t>
            </a:r>
            <a:endParaRPr lang="en-US" altLang="zh-CN" sz="1200" dirty="0">
              <a:latin typeface="medium-content-sans-serif-font"/>
            </a:endParaRPr>
          </a:p>
          <a:p>
            <a:endParaRPr lang="en-US" altLang="zh-CN" sz="1200" dirty="0">
              <a:latin typeface="medium-content-sans-serif-font"/>
            </a:endParaRPr>
          </a:p>
          <a:p>
            <a:r>
              <a:rPr lang="en-US" altLang="zh-CN" sz="1200" dirty="0">
                <a:solidFill>
                  <a:srgbClr val="FF0000"/>
                </a:solidFill>
                <a:latin typeface="medium-content-sans-serif-font"/>
              </a:rPr>
              <a:t>THE</a:t>
            </a:r>
            <a:r>
              <a:rPr lang="zh-CN" altLang="en-US" sz="1200" dirty="0">
                <a:solidFill>
                  <a:srgbClr val="FF0000"/>
                </a:solidFill>
                <a:latin typeface="medium-content-sans-serif-font"/>
              </a:rPr>
              <a:t> </a:t>
            </a:r>
            <a:r>
              <a:rPr lang="en-US" altLang="zh-CN" sz="1200" dirty="0">
                <a:solidFill>
                  <a:srgbClr val="FF0000"/>
                </a:solidFill>
                <a:latin typeface="medium-content-sans-serif-font"/>
              </a:rPr>
              <a:t>DAO:</a:t>
            </a:r>
            <a:r>
              <a:rPr lang="zh-CN" altLang="en-US" sz="1200" dirty="0">
                <a:solidFill>
                  <a:srgbClr val="FF0000"/>
                </a:solidFill>
                <a:latin typeface="medium-content-sans-serif-font"/>
              </a:rPr>
              <a:t> 不断递归而进行的无限制转账问题</a:t>
            </a:r>
          </a:p>
        </p:txBody>
      </p:sp>
      <p:sp>
        <p:nvSpPr>
          <p:cNvPr id="21" name="文本框 20">
            <a:extLst>
              <a:ext uri="{FF2B5EF4-FFF2-40B4-BE49-F238E27FC236}">
                <a16:creationId xmlns:a16="http://schemas.microsoft.com/office/drawing/2014/main" id="{C7178489-13CF-D34C-9A37-240E6DAED3B6}"/>
              </a:ext>
            </a:extLst>
          </p:cNvPr>
          <p:cNvSpPr txBox="1"/>
          <p:nvPr/>
        </p:nvSpPr>
        <p:spPr>
          <a:xfrm>
            <a:off x="292100" y="1743184"/>
            <a:ext cx="1441974" cy="285810"/>
          </a:xfrm>
          <a:prstGeom prst="rect">
            <a:avLst/>
          </a:prstGeom>
          <a:noFill/>
        </p:spPr>
        <p:txBody>
          <a:bodyPr wrap="square" rtlCol="0">
            <a:spAutoFit/>
          </a:bodyPr>
          <a:lstStyle/>
          <a:p>
            <a:r>
              <a:rPr kumimoji="1" lang="en-US" altLang="zh-CN" sz="1200" b="1" dirty="0">
                <a:latin typeface="Adobe Ming Std L" charset="-120"/>
                <a:ea typeface="Adobe Ming Std L" charset="-120"/>
                <a:cs typeface="Adobe Ming Std L" charset="-120"/>
              </a:rPr>
              <a:t>Bank</a:t>
            </a:r>
            <a:endParaRPr kumimoji="1" lang="zh-CN" altLang="en-US" sz="1200" b="1" dirty="0">
              <a:latin typeface="Adobe Ming Std L" charset="-120"/>
              <a:ea typeface="Adobe Ming Std L" charset="-120"/>
              <a:cs typeface="Adobe Ming Std L" charset="-120"/>
            </a:endParaRPr>
          </a:p>
        </p:txBody>
      </p:sp>
      <p:sp>
        <p:nvSpPr>
          <p:cNvPr id="4" name="文本框 3">
            <a:extLst>
              <a:ext uri="{FF2B5EF4-FFF2-40B4-BE49-F238E27FC236}">
                <a16:creationId xmlns:a16="http://schemas.microsoft.com/office/drawing/2014/main" id="{E48EE3CB-651D-62A6-48E5-52D062F7FFB4}"/>
              </a:ext>
            </a:extLst>
          </p:cNvPr>
          <p:cNvSpPr txBox="1"/>
          <p:nvPr/>
        </p:nvSpPr>
        <p:spPr>
          <a:xfrm>
            <a:off x="3973695" y="1582772"/>
            <a:ext cx="1441974" cy="285810"/>
          </a:xfrm>
          <a:prstGeom prst="rect">
            <a:avLst/>
          </a:prstGeom>
          <a:noFill/>
        </p:spPr>
        <p:txBody>
          <a:bodyPr wrap="square" rtlCol="0">
            <a:spAutoFit/>
          </a:bodyPr>
          <a:lstStyle/>
          <a:p>
            <a:r>
              <a:rPr kumimoji="1" lang="en-US" altLang="zh-CN" sz="1200" b="1" dirty="0">
                <a:latin typeface="Adobe Ming Std L" charset="-120"/>
                <a:ea typeface="Adobe Ming Std L" charset="-120"/>
                <a:cs typeface="Adobe Ming Std L" charset="-120"/>
              </a:rPr>
              <a:t>Attacker</a:t>
            </a:r>
            <a:endParaRPr kumimoji="1" lang="zh-CN" altLang="en-US" sz="1200" b="1" dirty="0">
              <a:latin typeface="Adobe Ming Std L" charset="-120"/>
              <a:ea typeface="Adobe Ming Std L" charset="-120"/>
              <a:cs typeface="Adobe Ming Std L" charset="-120"/>
            </a:endParaRPr>
          </a:p>
        </p:txBody>
      </p:sp>
      <p:pic>
        <p:nvPicPr>
          <p:cNvPr id="8" name="图片 7">
            <a:extLst>
              <a:ext uri="{FF2B5EF4-FFF2-40B4-BE49-F238E27FC236}">
                <a16:creationId xmlns:a16="http://schemas.microsoft.com/office/drawing/2014/main" id="{AF85F22F-AF43-212F-2857-D10577373256}"/>
              </a:ext>
            </a:extLst>
          </p:cNvPr>
          <p:cNvPicPr>
            <a:picLocks noChangeAspect="1"/>
          </p:cNvPicPr>
          <p:nvPr/>
        </p:nvPicPr>
        <p:blipFill>
          <a:blip r:embed="rId4"/>
          <a:stretch>
            <a:fillRect/>
          </a:stretch>
        </p:blipFill>
        <p:spPr>
          <a:xfrm>
            <a:off x="4977700" y="1607771"/>
            <a:ext cx="2590948" cy="2634585"/>
          </a:xfrm>
          <a:prstGeom prst="rect">
            <a:avLst/>
          </a:prstGeom>
        </p:spPr>
      </p:pic>
      <p:pic>
        <p:nvPicPr>
          <p:cNvPr id="9" name="图片 8">
            <a:extLst>
              <a:ext uri="{FF2B5EF4-FFF2-40B4-BE49-F238E27FC236}">
                <a16:creationId xmlns:a16="http://schemas.microsoft.com/office/drawing/2014/main" id="{2EF207A1-E1CE-E99D-1547-C08895453F95}"/>
              </a:ext>
            </a:extLst>
          </p:cNvPr>
          <p:cNvPicPr>
            <a:picLocks noChangeAspect="1"/>
          </p:cNvPicPr>
          <p:nvPr/>
        </p:nvPicPr>
        <p:blipFill>
          <a:blip r:embed="rId5"/>
          <a:stretch>
            <a:fillRect/>
          </a:stretch>
        </p:blipFill>
        <p:spPr>
          <a:xfrm>
            <a:off x="846457" y="1607771"/>
            <a:ext cx="3029192" cy="2634585"/>
          </a:xfrm>
          <a:prstGeom prst="rect">
            <a:avLst/>
          </a:prstGeom>
        </p:spPr>
      </p:pic>
    </p:spTree>
    <p:extLst>
      <p:ext uri="{BB962C8B-B14F-4D97-AF65-F5344CB8AC3E}">
        <p14:creationId xmlns:p14="http://schemas.microsoft.com/office/powerpoint/2010/main" val="5852555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Example: ERC20</a:t>
            </a:r>
            <a:endParaRPr lang="zh-CN" altLang="en-US" noProof="1"/>
          </a:p>
        </p:txBody>
      </p:sp>
      <p:pic>
        <p:nvPicPr>
          <p:cNvPr id="5" name="图片 4">
            <a:extLst>
              <a:ext uri="{FF2B5EF4-FFF2-40B4-BE49-F238E27FC236}">
                <a16:creationId xmlns:a16="http://schemas.microsoft.com/office/drawing/2014/main" id="{8C401A35-27B2-4599-91AF-D14DB3D91A40}"/>
              </a:ext>
            </a:extLst>
          </p:cNvPr>
          <p:cNvPicPr>
            <a:picLocks noChangeAspect="1"/>
          </p:cNvPicPr>
          <p:nvPr/>
        </p:nvPicPr>
        <p:blipFill>
          <a:blip r:embed="rId3"/>
          <a:stretch>
            <a:fillRect/>
          </a:stretch>
        </p:blipFill>
        <p:spPr>
          <a:xfrm>
            <a:off x="712072" y="1002672"/>
            <a:ext cx="6703856" cy="3213137"/>
          </a:xfrm>
          <a:prstGeom prst="rect">
            <a:avLst/>
          </a:prstGeom>
        </p:spPr>
      </p:pic>
    </p:spTree>
    <p:extLst>
      <p:ext uri="{BB962C8B-B14F-4D97-AF65-F5344CB8AC3E}">
        <p14:creationId xmlns:p14="http://schemas.microsoft.com/office/powerpoint/2010/main" val="10322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sz="2135" noProof="1"/>
              <a:t>智能合约</a:t>
            </a:r>
            <a:endParaRPr lang="zh-CN" altLang="en-US" noProof="1"/>
          </a:p>
        </p:txBody>
      </p:sp>
      <p:sp>
        <p:nvSpPr>
          <p:cNvPr id="16386" name="文本框 25">
            <a:extLst>
              <a:ext uri="{FF2B5EF4-FFF2-40B4-BE49-F238E27FC236}">
                <a16:creationId xmlns:a16="http://schemas.microsoft.com/office/drawing/2014/main" id="{3F2ADF0C-6701-4EF1-A556-8487C3577585}"/>
              </a:ext>
            </a:extLst>
          </p:cNvPr>
          <p:cNvSpPr txBox="1">
            <a:spLocks noChangeArrowheads="1"/>
          </p:cNvSpPr>
          <p:nvPr/>
        </p:nvSpPr>
        <p:spPr bwMode="auto">
          <a:xfrm>
            <a:off x="232569" y="839703"/>
            <a:ext cx="7662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en-US" altLang="zh-CN" sz="1400" dirty="0">
                <a:latin typeface="微软雅黑" panose="020B0503020204020204" pitchFamily="34" charset="-122"/>
                <a:ea typeface="微软雅黑" panose="020B0503020204020204" pitchFamily="34" charset="-122"/>
              </a:rPr>
              <a:t>1995</a:t>
            </a:r>
            <a:r>
              <a:rPr lang="zh-CN" altLang="en-US" sz="1400" dirty="0">
                <a:latin typeface="微软雅黑" panose="020B0503020204020204" pitchFamily="34" charset="-122"/>
                <a:ea typeface="微软雅黑" panose="020B0503020204020204" pitchFamily="34" charset="-122"/>
              </a:rPr>
              <a:t>年，密码学家尼克</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萨博（</a:t>
            </a:r>
            <a:r>
              <a:rPr lang="en-US" altLang="zh-CN" sz="1400" dirty="0">
                <a:latin typeface="微软雅黑" panose="020B0503020204020204" pitchFamily="34" charset="-122"/>
                <a:ea typeface="微软雅黑" panose="020B0503020204020204" pitchFamily="34" charset="-122"/>
              </a:rPr>
              <a:t>Nick Szabo</a:t>
            </a:r>
            <a:r>
              <a:rPr lang="zh-CN" altLang="en-US" sz="1400" dirty="0">
                <a:latin typeface="微软雅黑" panose="020B0503020204020204" pitchFamily="34" charset="-122"/>
                <a:ea typeface="微软雅黑" panose="020B0503020204020204" pitchFamily="34" charset="-122"/>
              </a:rPr>
              <a:t>）首次提出了</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智能合约</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的概念。</a:t>
            </a:r>
            <a:endParaRPr lang="en-US" altLang="zh-CN" sz="1400" dirty="0">
              <a:latin typeface="微软雅黑" panose="020B0503020204020204" pitchFamily="34" charset="-122"/>
              <a:ea typeface="微软雅黑" panose="020B0503020204020204" pitchFamily="34" charset="-122"/>
            </a:endParaRPr>
          </a:p>
          <a:p>
            <a:pPr indent="457200"/>
            <a:r>
              <a:rPr lang="zh-CN" altLang="en-US" sz="1400" dirty="0">
                <a:latin typeface="微软雅黑" panose="020B0503020204020204" pitchFamily="34" charset="-122"/>
                <a:ea typeface="微软雅黑" panose="020B0503020204020204" pitchFamily="34" charset="-122"/>
              </a:rPr>
              <a:t>当一个预先设定的条件被触发时，智能合约应自动执行相应合同条款。</a:t>
            </a:r>
          </a:p>
        </p:txBody>
      </p:sp>
      <p:pic>
        <p:nvPicPr>
          <p:cNvPr id="5" name="图片 4">
            <a:extLst>
              <a:ext uri="{FF2B5EF4-FFF2-40B4-BE49-F238E27FC236}">
                <a16:creationId xmlns:a16="http://schemas.microsoft.com/office/drawing/2014/main" id="{AC6ECD94-C45D-45DC-973E-19E71CA38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710" y="2222293"/>
            <a:ext cx="4587357" cy="2012703"/>
          </a:xfrm>
          <a:prstGeom prst="rect">
            <a:avLst/>
          </a:prstGeom>
        </p:spPr>
      </p:pic>
      <p:sp>
        <p:nvSpPr>
          <p:cNvPr id="8" name="文本框 25">
            <a:extLst>
              <a:ext uri="{FF2B5EF4-FFF2-40B4-BE49-F238E27FC236}">
                <a16:creationId xmlns:a16="http://schemas.microsoft.com/office/drawing/2014/main" id="{0BD37CD7-B37A-47C6-B459-15522A937B94}"/>
              </a:ext>
            </a:extLst>
          </p:cNvPr>
          <p:cNvSpPr txBox="1">
            <a:spLocks noChangeArrowheads="1"/>
          </p:cNvSpPr>
          <p:nvPr/>
        </p:nvSpPr>
        <p:spPr bwMode="auto">
          <a:xfrm>
            <a:off x="4573015" y="1637240"/>
            <a:ext cx="1984319" cy="31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en-US" altLang="zh-CN" sz="1400" b="1" dirty="0">
                <a:solidFill>
                  <a:srgbClr val="FF0000"/>
                </a:solidFill>
                <a:latin typeface="微软雅黑" panose="020B0503020204020204" pitchFamily="34" charset="-122"/>
                <a:ea typeface="微软雅黑" panose="020B0503020204020204" pitchFamily="34" charset="-122"/>
              </a:rPr>
              <a:t>Code is law.</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9" name="文本框 25">
            <a:extLst>
              <a:ext uri="{FF2B5EF4-FFF2-40B4-BE49-F238E27FC236}">
                <a16:creationId xmlns:a16="http://schemas.microsoft.com/office/drawing/2014/main" id="{7F0E4BF1-87B1-41EC-BF04-17731F3B66D9}"/>
              </a:ext>
            </a:extLst>
          </p:cNvPr>
          <p:cNvSpPr txBox="1">
            <a:spLocks noChangeArrowheads="1"/>
          </p:cNvSpPr>
          <p:nvPr/>
        </p:nvSpPr>
        <p:spPr bwMode="auto">
          <a:xfrm>
            <a:off x="232569" y="1530998"/>
            <a:ext cx="7662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indent="457200"/>
            <a:r>
              <a:rPr lang="zh-CN" altLang="en-US" sz="1400" dirty="0">
                <a:latin typeface="微软雅黑" panose="020B0503020204020204" pitchFamily="34" charset="-122"/>
                <a:ea typeface="微软雅黑" panose="020B0503020204020204" pitchFamily="34" charset="-122"/>
              </a:rPr>
              <a:t>如何保证智能合约预设的触发条件不被篡改？</a:t>
            </a:r>
          </a:p>
          <a:p>
            <a:pPr indent="457200"/>
            <a:r>
              <a:rPr lang="zh-CN" altLang="en-US" sz="1400" dirty="0">
                <a:latin typeface="微软雅黑" panose="020B0503020204020204" pitchFamily="34" charset="-122"/>
                <a:ea typeface="微软雅黑" panose="020B0503020204020204" pitchFamily="34" charset="-122"/>
              </a:rPr>
              <a:t>如何保证智能合约能够有效地执行对应的条款？</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Example: ERC20</a:t>
            </a:r>
            <a:endParaRPr lang="zh-CN" altLang="en-US" noProof="1"/>
          </a:p>
        </p:txBody>
      </p:sp>
      <p:pic>
        <p:nvPicPr>
          <p:cNvPr id="7" name="图片 6">
            <a:extLst>
              <a:ext uri="{FF2B5EF4-FFF2-40B4-BE49-F238E27FC236}">
                <a16:creationId xmlns:a16="http://schemas.microsoft.com/office/drawing/2014/main" id="{62E64737-2EAC-4486-847D-706C5E34F8C4}"/>
              </a:ext>
            </a:extLst>
          </p:cNvPr>
          <p:cNvPicPr>
            <a:picLocks noChangeAspect="1"/>
          </p:cNvPicPr>
          <p:nvPr/>
        </p:nvPicPr>
        <p:blipFill>
          <a:blip r:embed="rId3"/>
          <a:stretch>
            <a:fillRect/>
          </a:stretch>
        </p:blipFill>
        <p:spPr>
          <a:xfrm>
            <a:off x="1767635" y="717698"/>
            <a:ext cx="4592729" cy="3503428"/>
          </a:xfrm>
          <a:prstGeom prst="rect">
            <a:avLst/>
          </a:prstGeom>
        </p:spPr>
      </p:pic>
    </p:spTree>
    <p:extLst>
      <p:ext uri="{BB962C8B-B14F-4D97-AF65-F5344CB8AC3E}">
        <p14:creationId xmlns:p14="http://schemas.microsoft.com/office/powerpoint/2010/main" val="22639710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Example: ERC20</a:t>
            </a:r>
            <a:endParaRPr lang="zh-CN" altLang="en-US" noProof="1"/>
          </a:p>
        </p:txBody>
      </p:sp>
      <p:pic>
        <p:nvPicPr>
          <p:cNvPr id="7" name="图片 6">
            <a:extLst>
              <a:ext uri="{FF2B5EF4-FFF2-40B4-BE49-F238E27FC236}">
                <a16:creationId xmlns:a16="http://schemas.microsoft.com/office/drawing/2014/main" id="{62E64737-2EAC-4486-847D-706C5E34F8C4}"/>
              </a:ext>
            </a:extLst>
          </p:cNvPr>
          <p:cNvPicPr>
            <a:picLocks noChangeAspect="1"/>
          </p:cNvPicPr>
          <p:nvPr/>
        </p:nvPicPr>
        <p:blipFill>
          <a:blip r:embed="rId3"/>
          <a:stretch>
            <a:fillRect/>
          </a:stretch>
        </p:blipFill>
        <p:spPr>
          <a:xfrm>
            <a:off x="1767635" y="717698"/>
            <a:ext cx="4592729" cy="3503428"/>
          </a:xfrm>
          <a:prstGeom prst="rect">
            <a:avLst/>
          </a:prstGeom>
        </p:spPr>
      </p:pic>
    </p:spTree>
    <p:extLst>
      <p:ext uri="{BB962C8B-B14F-4D97-AF65-F5344CB8AC3E}">
        <p14:creationId xmlns:p14="http://schemas.microsoft.com/office/powerpoint/2010/main" val="4479080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ERC20</a:t>
            </a:r>
            <a:endParaRPr lang="zh-CN" altLang="en-US" noProof="1"/>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206889" y="685900"/>
            <a:ext cx="2887293" cy="360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50000"/>
              </a:lnSpc>
            </a:pPr>
            <a:r>
              <a:rPr lang="zh-CN" altLang="en-US" sz="1400" b="1" dirty="0">
                <a:latin typeface="微软雅黑" panose="020B0503020204020204" pitchFamily="34" charset="-122"/>
                <a:ea typeface="微软雅黑" panose="020B0503020204020204" pitchFamily="34" charset="-122"/>
              </a:rPr>
              <a:t>关键数据结构</a:t>
            </a:r>
            <a:endParaRPr lang="en-US" altLang="zh-CN" sz="14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一个记录账户和余额对应关系的</a:t>
            </a:r>
            <a:r>
              <a:rPr lang="en-US" altLang="zh-CN" sz="1400" dirty="0">
                <a:latin typeface="微软雅黑" panose="020B0503020204020204" pitchFamily="34" charset="-122"/>
                <a:ea typeface="微软雅黑" panose="020B0503020204020204" pitchFamily="34" charset="-122"/>
              </a:rPr>
              <a:t>mapping</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一个记录账户和受委托人、委托金额之间的映射</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关键方法</a:t>
            </a:r>
            <a:endParaRPr lang="en-US" altLang="zh-CN" sz="14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获取一个账户的余额</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一个用户将指定数量转移给另一个用户</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Mint</a:t>
            </a:r>
            <a:r>
              <a:rPr lang="zh-CN" altLang="en-US" sz="1400" dirty="0">
                <a:latin typeface="微软雅黑" panose="020B0503020204020204" pitchFamily="34" charset="-122"/>
                <a:ea typeface="微软雅黑" panose="020B0503020204020204" pitchFamily="34" charset="-122"/>
              </a:rPr>
              <a:t>指定额度到一个账户</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42FC5BD-4DD1-33B9-AC27-114F4DB187CB}"/>
              </a:ext>
            </a:extLst>
          </p:cNvPr>
          <p:cNvPicPr>
            <a:picLocks noChangeAspect="1"/>
          </p:cNvPicPr>
          <p:nvPr/>
        </p:nvPicPr>
        <p:blipFill>
          <a:blip r:embed="rId3"/>
          <a:stretch>
            <a:fillRect/>
          </a:stretch>
        </p:blipFill>
        <p:spPr>
          <a:xfrm>
            <a:off x="3284105" y="685900"/>
            <a:ext cx="3393786" cy="961467"/>
          </a:xfrm>
          <a:prstGeom prst="rect">
            <a:avLst/>
          </a:prstGeom>
        </p:spPr>
      </p:pic>
      <p:pic>
        <p:nvPicPr>
          <p:cNvPr id="6" name="图片 5">
            <a:extLst>
              <a:ext uri="{FF2B5EF4-FFF2-40B4-BE49-F238E27FC236}">
                <a16:creationId xmlns:a16="http://schemas.microsoft.com/office/drawing/2014/main" id="{2EE47A85-CB9C-A027-147E-9D184DE7271C}"/>
              </a:ext>
            </a:extLst>
          </p:cNvPr>
          <p:cNvPicPr>
            <a:picLocks noChangeAspect="1"/>
          </p:cNvPicPr>
          <p:nvPr/>
        </p:nvPicPr>
        <p:blipFill>
          <a:blip r:embed="rId4"/>
          <a:stretch>
            <a:fillRect/>
          </a:stretch>
        </p:blipFill>
        <p:spPr>
          <a:xfrm>
            <a:off x="3284105" y="1761850"/>
            <a:ext cx="4564707" cy="1134000"/>
          </a:xfrm>
          <a:prstGeom prst="rect">
            <a:avLst/>
          </a:prstGeom>
        </p:spPr>
      </p:pic>
      <p:pic>
        <p:nvPicPr>
          <p:cNvPr id="7" name="图片 6">
            <a:extLst>
              <a:ext uri="{FF2B5EF4-FFF2-40B4-BE49-F238E27FC236}">
                <a16:creationId xmlns:a16="http://schemas.microsoft.com/office/drawing/2014/main" id="{EEABD359-2B5D-E648-25A3-1555F20C27A4}"/>
              </a:ext>
            </a:extLst>
          </p:cNvPr>
          <p:cNvPicPr>
            <a:picLocks noChangeAspect="1"/>
          </p:cNvPicPr>
          <p:nvPr/>
        </p:nvPicPr>
        <p:blipFill>
          <a:blip r:embed="rId5"/>
          <a:stretch>
            <a:fillRect/>
          </a:stretch>
        </p:blipFill>
        <p:spPr>
          <a:xfrm>
            <a:off x="3284105" y="3010333"/>
            <a:ext cx="3162877" cy="1525485"/>
          </a:xfrm>
          <a:prstGeom prst="rect">
            <a:avLst/>
          </a:prstGeom>
        </p:spPr>
      </p:pic>
    </p:spTree>
    <p:extLst>
      <p:ext uri="{BB962C8B-B14F-4D97-AF65-F5344CB8AC3E}">
        <p14:creationId xmlns:p14="http://schemas.microsoft.com/office/powerpoint/2010/main" val="1229574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Example: ERC20 </a:t>
            </a:r>
            <a:r>
              <a:rPr lang="zh-CN" altLang="en-US" noProof="1"/>
              <a:t>一键发</a:t>
            </a:r>
            <a:r>
              <a:rPr lang="en-US" altLang="zh-CN" noProof="1"/>
              <a:t>Token</a:t>
            </a:r>
            <a:endParaRPr lang="zh-CN" altLang="en-US" noProof="1"/>
          </a:p>
        </p:txBody>
      </p:sp>
      <p:sp>
        <p:nvSpPr>
          <p:cNvPr id="5" name="文本框 25">
            <a:extLst>
              <a:ext uri="{FF2B5EF4-FFF2-40B4-BE49-F238E27FC236}">
                <a16:creationId xmlns:a16="http://schemas.microsoft.com/office/drawing/2014/main" id="{B883DA67-C28A-6108-0144-EDAE52BE578B}"/>
              </a:ext>
            </a:extLst>
          </p:cNvPr>
          <p:cNvSpPr txBox="1">
            <a:spLocks noChangeArrowheads="1"/>
          </p:cNvSpPr>
          <p:nvPr/>
        </p:nvSpPr>
        <p:spPr bwMode="auto">
          <a:xfrm>
            <a:off x="206889" y="685900"/>
            <a:ext cx="3062784" cy="296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50000"/>
              </a:lnSpc>
            </a:pPr>
            <a:r>
              <a:rPr lang="zh-CN" altLang="en-US" sz="1400" dirty="0">
                <a:latin typeface="微软雅黑" panose="020B0503020204020204" pitchFamily="34" charset="-122"/>
                <a:ea typeface="微软雅黑" panose="020B0503020204020204" pitchFamily="34" charset="-122"/>
              </a:rPr>
              <a:t>如何使用？</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rPr>
              <a:t>OpenZeppelin</a:t>
            </a:r>
            <a:r>
              <a:rPr lang="zh-CN" altLang="en-US" sz="1400" dirty="0">
                <a:latin typeface="微软雅黑" panose="020B0503020204020204" pitchFamily="34" charset="-122"/>
                <a:ea typeface="微软雅黑" panose="020B0503020204020204" pitchFamily="34" charset="-122"/>
              </a:rPr>
              <a:t>是一个库，可以自行安装，写好了安全、完备的标准合约</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引入其中的合约</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继承它</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实现自己需要的逻辑</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需要注意的是，</a:t>
            </a:r>
            <a:r>
              <a:rPr lang="en-US" altLang="zh-CN" sz="1400" dirty="0">
                <a:latin typeface="微软雅黑" panose="020B0503020204020204" pitchFamily="34" charset="-122"/>
                <a:ea typeface="微软雅黑" panose="020B0503020204020204" pitchFamily="34" charset="-122"/>
              </a:rPr>
              <a:t>ERC20</a:t>
            </a:r>
            <a:r>
              <a:rPr lang="zh-CN" altLang="en-US" sz="1400" dirty="0">
                <a:latin typeface="微软雅黑" panose="020B0503020204020204" pitchFamily="34" charset="-122"/>
                <a:ea typeface="微软雅黑" panose="020B0503020204020204" pitchFamily="34" charset="-122"/>
              </a:rPr>
              <a:t>合约本身没有可以外部调用的</a:t>
            </a:r>
            <a:r>
              <a:rPr lang="en-US" altLang="zh-CN" sz="1400" dirty="0">
                <a:latin typeface="微软雅黑" panose="020B0503020204020204" pitchFamily="34" charset="-122"/>
                <a:ea typeface="微软雅黑" panose="020B0503020204020204" pitchFamily="34" charset="-122"/>
              </a:rPr>
              <a:t>mint</a:t>
            </a:r>
            <a:r>
              <a:rPr lang="zh-CN" altLang="en-US" sz="1400" dirty="0">
                <a:latin typeface="微软雅黑" panose="020B0503020204020204" pitchFamily="34" charset="-122"/>
                <a:ea typeface="微软雅黑" panose="020B0503020204020204" pitchFamily="34" charset="-122"/>
              </a:rPr>
              <a:t>函数</a:t>
            </a:r>
            <a:endParaRPr lang="en-US" altLang="zh-CN"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CDCAE87-96B4-BAA4-6AD1-7CF0289C1CBF}"/>
              </a:ext>
            </a:extLst>
          </p:cNvPr>
          <p:cNvPicPr>
            <a:picLocks noChangeAspect="1"/>
          </p:cNvPicPr>
          <p:nvPr/>
        </p:nvPicPr>
        <p:blipFill>
          <a:blip r:embed="rId3"/>
          <a:stretch>
            <a:fillRect/>
          </a:stretch>
        </p:blipFill>
        <p:spPr>
          <a:xfrm>
            <a:off x="3222110" y="820510"/>
            <a:ext cx="4699001" cy="921111"/>
          </a:xfrm>
          <a:prstGeom prst="rect">
            <a:avLst/>
          </a:prstGeom>
        </p:spPr>
      </p:pic>
      <p:pic>
        <p:nvPicPr>
          <p:cNvPr id="7" name="图片 6">
            <a:extLst>
              <a:ext uri="{FF2B5EF4-FFF2-40B4-BE49-F238E27FC236}">
                <a16:creationId xmlns:a16="http://schemas.microsoft.com/office/drawing/2014/main" id="{6895D294-5E9D-F1B2-8EF6-91A2ACCD4253}"/>
              </a:ext>
            </a:extLst>
          </p:cNvPr>
          <p:cNvPicPr>
            <a:picLocks noChangeAspect="1"/>
          </p:cNvPicPr>
          <p:nvPr/>
        </p:nvPicPr>
        <p:blipFill>
          <a:blip r:embed="rId4"/>
          <a:stretch>
            <a:fillRect/>
          </a:stretch>
        </p:blipFill>
        <p:spPr>
          <a:xfrm>
            <a:off x="3482109" y="2005684"/>
            <a:ext cx="4025900" cy="2209800"/>
          </a:xfrm>
          <a:prstGeom prst="rect">
            <a:avLst/>
          </a:prstGeom>
        </p:spPr>
      </p:pic>
    </p:spTree>
    <p:extLst>
      <p:ext uri="{BB962C8B-B14F-4D97-AF65-F5344CB8AC3E}">
        <p14:creationId xmlns:p14="http://schemas.microsoft.com/office/powerpoint/2010/main" val="16130770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Example: ERC721</a:t>
            </a:r>
            <a:endParaRPr lang="zh-CN" altLang="en-US" noProof="1"/>
          </a:p>
        </p:txBody>
      </p:sp>
      <p:sp>
        <p:nvSpPr>
          <p:cNvPr id="4" name="文本框 25">
            <a:extLst>
              <a:ext uri="{FF2B5EF4-FFF2-40B4-BE49-F238E27FC236}">
                <a16:creationId xmlns:a16="http://schemas.microsoft.com/office/drawing/2014/main" id="{9C663D04-7B08-4A52-B7C2-EB1F80FB911C}"/>
              </a:ext>
            </a:extLst>
          </p:cNvPr>
          <p:cNvSpPr txBox="1">
            <a:spLocks noChangeArrowheads="1"/>
          </p:cNvSpPr>
          <p:nvPr/>
        </p:nvSpPr>
        <p:spPr bwMode="auto">
          <a:xfrm>
            <a:off x="388821" y="924167"/>
            <a:ext cx="760686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latin typeface="微软雅黑" panose="020B0503020204020204" pitchFamily="34" charset="-122"/>
                <a:ea typeface="微软雅黑" panose="020B0503020204020204" pitchFamily="34" charset="-122"/>
              </a:rPr>
              <a:t>ERC721 </a:t>
            </a:r>
            <a:r>
              <a:rPr lang="zh-CN" altLang="en-US" sz="1400" dirty="0">
                <a:latin typeface="微软雅黑" panose="020B0503020204020204" pitchFamily="34" charset="-122"/>
                <a:ea typeface="微软雅黑" panose="020B0503020204020204" pitchFamily="34" charset="-122"/>
              </a:rPr>
              <a:t>简要解释是“</a:t>
            </a:r>
            <a:r>
              <a:rPr lang="en-US" altLang="zh-CN" sz="1400" dirty="0">
                <a:latin typeface="微软雅黑" panose="020B0503020204020204" pitchFamily="34" charset="-122"/>
                <a:ea typeface="微软雅黑" panose="020B0503020204020204" pitchFamily="34" charset="-122"/>
              </a:rPr>
              <a:t>Non-Fungible Tokens”</a:t>
            </a:r>
            <a:r>
              <a:rPr lang="zh-CN" altLang="en-US" sz="1400" dirty="0">
                <a:latin typeface="微软雅黑" panose="020B0503020204020204" pitchFamily="34" charset="-122"/>
                <a:ea typeface="微软雅黑" panose="020B0503020204020204" pitchFamily="34" charset="-122"/>
              </a:rPr>
              <a:t>，翻译为不可拆分的</a:t>
            </a:r>
            <a:r>
              <a:rPr lang="en-US" altLang="zh-CN" sz="1400" dirty="0">
                <a:latin typeface="微软雅黑" panose="020B0503020204020204" pitchFamily="34" charset="-122"/>
                <a:ea typeface="微软雅黑" panose="020B0503020204020204" pitchFamily="34" charset="-122"/>
              </a:rPr>
              <a:t>Token, </a:t>
            </a:r>
            <a:r>
              <a:rPr lang="zh-CN" altLang="en-US" sz="1400" dirty="0">
                <a:latin typeface="微软雅黑" panose="020B0503020204020204" pitchFamily="34" charset="-122"/>
                <a:ea typeface="微软雅黑" panose="020B0503020204020204" pitchFamily="34" charset="-122"/>
              </a:rPr>
              <a:t>英文简写为</a:t>
            </a:r>
            <a:r>
              <a:rPr lang="en-US" altLang="zh-CN" sz="1400" dirty="0">
                <a:latin typeface="微软雅黑" panose="020B0503020204020204" pitchFamily="34" charset="-122"/>
                <a:ea typeface="微软雅黑" panose="020B0503020204020204" pitchFamily="34" charset="-122"/>
              </a:rPr>
              <a:t>"NFT"</a:t>
            </a:r>
            <a:r>
              <a:rPr lang="zh-CN" altLang="en-US" sz="1400" dirty="0">
                <a:latin typeface="微软雅黑" panose="020B0503020204020204" pitchFamily="34" charset="-122"/>
                <a:ea typeface="微软雅黑" panose="020B0503020204020204" pitchFamily="34" charset="-122"/>
              </a:rPr>
              <a:t>，简单理解为每个</a:t>
            </a:r>
            <a:r>
              <a:rPr lang="en-US" altLang="zh-CN" sz="1400" dirty="0">
                <a:latin typeface="微软雅黑" panose="020B0503020204020204" pitchFamily="34" charset="-122"/>
                <a:ea typeface="微软雅黑" panose="020B0503020204020204" pitchFamily="34" charset="-122"/>
              </a:rPr>
              <a:t>Token</a:t>
            </a:r>
            <a:r>
              <a:rPr lang="zh-CN" altLang="en-US" sz="1400" dirty="0">
                <a:latin typeface="微软雅黑" panose="020B0503020204020204" pitchFamily="34" charset="-122"/>
                <a:ea typeface="微软雅黑" panose="020B0503020204020204" pitchFamily="34" charset="-122"/>
              </a:rPr>
              <a:t>都是独一无二的。也就是说</a:t>
            </a:r>
            <a:r>
              <a:rPr lang="en-US" altLang="zh-CN" sz="1400" dirty="0">
                <a:latin typeface="微软雅黑" panose="020B0503020204020204" pitchFamily="34" charset="-122"/>
                <a:ea typeface="微软雅黑" panose="020B0503020204020204" pitchFamily="34" charset="-122"/>
              </a:rPr>
              <a:t>ERC721</a:t>
            </a:r>
            <a:r>
              <a:rPr lang="zh-CN" altLang="en-US" sz="1400" dirty="0">
                <a:latin typeface="微软雅黑" panose="020B0503020204020204" pitchFamily="34" charset="-122"/>
                <a:ea typeface="微软雅黑" panose="020B0503020204020204" pitchFamily="34" charset="-122"/>
              </a:rPr>
              <a:t>的每个</a:t>
            </a:r>
            <a:r>
              <a:rPr lang="en-US" altLang="zh-CN" sz="1400" dirty="0">
                <a:latin typeface="微软雅黑" panose="020B0503020204020204" pitchFamily="34" charset="-122"/>
                <a:ea typeface="微软雅黑" panose="020B0503020204020204" pitchFamily="34" charset="-122"/>
              </a:rPr>
              <a:t>Token</a:t>
            </a:r>
            <a:r>
              <a:rPr lang="zh-CN" altLang="en-US" sz="1400" dirty="0">
                <a:latin typeface="微软雅黑" panose="020B0503020204020204" pitchFamily="34" charset="-122"/>
                <a:ea typeface="微软雅黑" panose="020B0503020204020204" pitchFamily="34" charset="-122"/>
              </a:rPr>
              <a:t>都拥有独立唯一的</a:t>
            </a:r>
            <a:r>
              <a:rPr lang="en-US" altLang="zh-CN" sz="1400" dirty="0" err="1">
                <a:latin typeface="微软雅黑" panose="020B0503020204020204" pitchFamily="34" charset="-122"/>
                <a:ea typeface="微软雅黑" panose="020B0503020204020204" pitchFamily="34" charset="-122"/>
              </a:rPr>
              <a:t>token_id</a:t>
            </a:r>
            <a:r>
              <a:rPr lang="zh-CN" altLang="en-US" sz="1400" dirty="0">
                <a:latin typeface="微软雅黑" panose="020B0503020204020204" pitchFamily="34" charset="-122"/>
                <a:ea typeface="微软雅黑" panose="020B0503020204020204" pitchFamily="34" charset="-122"/>
              </a:rPr>
              <a:t>编号，</a:t>
            </a:r>
            <a:r>
              <a:rPr lang="en-US" altLang="zh-CN" sz="1400" dirty="0" err="1">
                <a:latin typeface="微软雅黑" panose="020B0503020204020204" pitchFamily="34" charset="-122"/>
                <a:ea typeface="微软雅黑" panose="020B0503020204020204" pitchFamily="34" charset="-122"/>
              </a:rPr>
              <a:t>token_id</a:t>
            </a:r>
            <a:r>
              <a:rPr lang="zh-CN" altLang="en-US" sz="1400" dirty="0">
                <a:latin typeface="微软雅黑" panose="020B0503020204020204" pitchFamily="34" charset="-122"/>
                <a:ea typeface="微软雅黑" panose="020B0503020204020204" pitchFamily="34" charset="-122"/>
              </a:rPr>
              <a:t>只能被一个</a:t>
            </a:r>
            <a:r>
              <a:rPr lang="en-US" altLang="zh-CN" sz="1400" dirty="0">
                <a:latin typeface="微软雅黑" panose="020B0503020204020204" pitchFamily="34" charset="-122"/>
                <a:ea typeface="微软雅黑" panose="020B0503020204020204" pitchFamily="34" charset="-122"/>
              </a:rPr>
              <a:t>owner(i.e. eth address) </a:t>
            </a:r>
            <a:r>
              <a:rPr lang="zh-CN" altLang="en-US" sz="1400" dirty="0">
                <a:latin typeface="微软雅黑" panose="020B0503020204020204" pitchFamily="34" charset="-122"/>
                <a:ea typeface="微软雅黑" panose="020B0503020204020204" pitchFamily="34" charset="-122"/>
              </a:rPr>
              <a:t>所拥有；</a:t>
            </a:r>
            <a:endParaRPr lang="en-US" altLang="zh-CN" sz="1400"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710DEB6F-9766-B443-8C4C-97E4FDB9CAAE}"/>
              </a:ext>
            </a:extLst>
          </p:cNvPr>
          <p:cNvGrpSpPr/>
          <p:nvPr/>
        </p:nvGrpSpPr>
        <p:grpSpPr>
          <a:xfrm>
            <a:off x="1058395" y="2089504"/>
            <a:ext cx="1428578" cy="1639332"/>
            <a:chOff x="940143" y="1478005"/>
            <a:chExt cx="1428578" cy="1639332"/>
          </a:xfrm>
        </p:grpSpPr>
        <p:pic>
          <p:nvPicPr>
            <p:cNvPr id="9" name="图片 8">
              <a:extLst>
                <a:ext uri="{FF2B5EF4-FFF2-40B4-BE49-F238E27FC236}">
                  <a16:creationId xmlns:a16="http://schemas.microsoft.com/office/drawing/2014/main" id="{A943AB2B-9923-4D43-89AF-ECAADA94A9D7}"/>
                </a:ext>
              </a:extLst>
            </p:cNvPr>
            <p:cNvPicPr>
              <a:picLocks noChangeAspect="1"/>
            </p:cNvPicPr>
            <p:nvPr/>
          </p:nvPicPr>
          <p:blipFill>
            <a:blip r:embed="rId3"/>
            <a:stretch>
              <a:fillRect/>
            </a:stretch>
          </p:blipFill>
          <p:spPr>
            <a:xfrm>
              <a:off x="1007076" y="1478005"/>
              <a:ext cx="1270000" cy="1270000"/>
            </a:xfrm>
            <a:prstGeom prst="rect">
              <a:avLst/>
            </a:prstGeom>
          </p:spPr>
        </p:pic>
        <p:sp>
          <p:nvSpPr>
            <p:cNvPr id="10" name="文本框 3">
              <a:extLst>
                <a:ext uri="{FF2B5EF4-FFF2-40B4-BE49-F238E27FC236}">
                  <a16:creationId xmlns:a16="http://schemas.microsoft.com/office/drawing/2014/main" id="{2B183A82-CD5C-2745-AFCE-B280F7D4CC41}"/>
                </a:ext>
              </a:extLst>
            </p:cNvPr>
            <p:cNvSpPr txBox="1"/>
            <p:nvPr/>
          </p:nvSpPr>
          <p:spPr>
            <a:xfrm>
              <a:off x="940143" y="2748005"/>
              <a:ext cx="1428578" cy="369332"/>
            </a:xfrm>
            <a:prstGeom prst="rect">
              <a:avLst/>
            </a:prstGeom>
            <a:noFill/>
          </p:spPr>
          <p:txBody>
            <a:bodyPr wrap="square" rtlCol="0">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r>
                <a:rPr kumimoji="1" lang="en-US" altLang="zh-CN" dirty="0" err="1"/>
                <a:t>CryptoKitties</a:t>
              </a:r>
              <a:endParaRPr kumimoji="1" lang="zh-CN" altLang="en-US" dirty="0"/>
            </a:p>
          </p:txBody>
        </p:sp>
      </p:grpSp>
      <p:pic>
        <p:nvPicPr>
          <p:cNvPr id="12" name="图片 11">
            <a:extLst>
              <a:ext uri="{FF2B5EF4-FFF2-40B4-BE49-F238E27FC236}">
                <a16:creationId xmlns:a16="http://schemas.microsoft.com/office/drawing/2014/main" id="{E1562AC4-46A6-49E1-A056-E0246B013CB6}"/>
              </a:ext>
            </a:extLst>
          </p:cNvPr>
          <p:cNvPicPr>
            <a:picLocks noChangeAspect="1"/>
          </p:cNvPicPr>
          <p:nvPr/>
        </p:nvPicPr>
        <p:blipFill>
          <a:blip r:embed="rId4"/>
          <a:stretch>
            <a:fillRect/>
          </a:stretch>
        </p:blipFill>
        <p:spPr>
          <a:xfrm>
            <a:off x="3055034" y="1816064"/>
            <a:ext cx="4807152" cy="2304053"/>
          </a:xfrm>
          <a:prstGeom prst="rect">
            <a:avLst/>
          </a:prstGeom>
        </p:spPr>
      </p:pic>
    </p:spTree>
    <p:extLst>
      <p:ext uri="{BB962C8B-B14F-4D97-AF65-F5344CB8AC3E}">
        <p14:creationId xmlns:p14="http://schemas.microsoft.com/office/powerpoint/2010/main" val="21094081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Example: ERC721</a:t>
            </a:r>
            <a:endParaRPr lang="zh-CN" altLang="en-US" noProof="1"/>
          </a:p>
        </p:txBody>
      </p:sp>
      <p:sp>
        <p:nvSpPr>
          <p:cNvPr id="4" name="文本框 25">
            <a:extLst>
              <a:ext uri="{FF2B5EF4-FFF2-40B4-BE49-F238E27FC236}">
                <a16:creationId xmlns:a16="http://schemas.microsoft.com/office/drawing/2014/main" id="{9C663D04-7B08-4A52-B7C2-EB1F80FB911C}"/>
              </a:ext>
            </a:extLst>
          </p:cNvPr>
          <p:cNvSpPr txBox="1">
            <a:spLocks noChangeArrowheads="1"/>
          </p:cNvSpPr>
          <p:nvPr/>
        </p:nvSpPr>
        <p:spPr bwMode="auto">
          <a:xfrm>
            <a:off x="388821" y="790857"/>
            <a:ext cx="76068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latin typeface="微软雅黑" panose="020B0503020204020204" pitchFamily="34" charset="-122"/>
                <a:ea typeface="微软雅黑" panose="020B0503020204020204" pitchFamily="34" charset="-122"/>
              </a:rPr>
              <a:t>ERC721 </a:t>
            </a:r>
            <a:r>
              <a:rPr lang="zh-CN" altLang="en-US" sz="1400" dirty="0">
                <a:latin typeface="微软雅黑" panose="020B0503020204020204" pitchFamily="34" charset="-122"/>
                <a:ea typeface="微软雅黑" panose="020B0503020204020204" pitchFamily="34" charset="-122"/>
              </a:rPr>
              <a:t>最为一个合约标准，提供了在实现 </a:t>
            </a:r>
            <a:r>
              <a:rPr lang="en-US" altLang="zh-CN" sz="1400" dirty="0">
                <a:latin typeface="微软雅黑" panose="020B0503020204020204" pitchFamily="34" charset="-122"/>
                <a:ea typeface="微软雅黑" panose="020B0503020204020204" pitchFamily="34" charset="-122"/>
              </a:rPr>
              <a:t>ERC721 </a:t>
            </a:r>
            <a:r>
              <a:rPr lang="zh-CN" altLang="en-US" sz="1400" dirty="0">
                <a:latin typeface="微软雅黑" panose="020B0503020204020204" pitchFamily="34" charset="-122"/>
                <a:ea typeface="微软雅黑" panose="020B0503020204020204" pitchFamily="34" charset="-122"/>
              </a:rPr>
              <a:t>代币时必须要遵守的协议，要求每个 </a:t>
            </a:r>
            <a:r>
              <a:rPr lang="en-US" altLang="zh-CN" sz="1400" dirty="0">
                <a:latin typeface="微软雅黑" panose="020B0503020204020204" pitchFamily="34" charset="-122"/>
                <a:ea typeface="微软雅黑" panose="020B0503020204020204" pitchFamily="34" charset="-122"/>
              </a:rPr>
              <a:t>ERC721 </a:t>
            </a:r>
            <a:r>
              <a:rPr lang="zh-CN" altLang="en-US" sz="1400" dirty="0">
                <a:latin typeface="微软雅黑" panose="020B0503020204020204" pitchFamily="34" charset="-122"/>
                <a:ea typeface="微软雅黑" panose="020B0503020204020204" pitchFamily="34" charset="-122"/>
              </a:rPr>
              <a:t>标准合约需要实现 </a:t>
            </a:r>
            <a:r>
              <a:rPr lang="en-US" altLang="zh-CN" sz="1400" dirty="0">
                <a:latin typeface="微软雅黑" panose="020B0503020204020204" pitchFamily="34" charset="-122"/>
                <a:ea typeface="微软雅黑" panose="020B0503020204020204" pitchFamily="34" charset="-122"/>
              </a:rPr>
              <a:t>ERC721 </a:t>
            </a:r>
            <a:r>
              <a:rPr lang="zh-CN" altLang="en-US" sz="1400" dirty="0">
                <a:latin typeface="微软雅黑" panose="020B0503020204020204" pitchFamily="34" charset="-122"/>
                <a:ea typeface="微软雅黑" panose="020B0503020204020204" pitchFamily="34" charset="-122"/>
              </a:rPr>
              <a:t>及 </a:t>
            </a:r>
            <a:r>
              <a:rPr lang="en-US" altLang="zh-CN" sz="1400" dirty="0">
                <a:latin typeface="微软雅黑" panose="020B0503020204020204" pitchFamily="34" charset="-122"/>
                <a:ea typeface="微软雅黑" panose="020B0503020204020204" pitchFamily="34" charset="-122"/>
              </a:rPr>
              <a:t>ERC165 </a:t>
            </a:r>
            <a:r>
              <a:rPr lang="zh-CN" altLang="en-US" sz="1400" dirty="0">
                <a:latin typeface="微软雅黑" panose="020B0503020204020204" pitchFamily="34" charset="-122"/>
                <a:ea typeface="微软雅黑" panose="020B0503020204020204" pitchFamily="34" charset="-122"/>
              </a:rPr>
              <a:t>接口，接口定义如下：</a:t>
            </a:r>
            <a:endParaRPr lang="en-US" altLang="zh-CN"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FE07107-3C7F-438E-9140-9706A8ADA281}"/>
              </a:ext>
            </a:extLst>
          </p:cNvPr>
          <p:cNvPicPr>
            <a:picLocks noChangeAspect="1"/>
          </p:cNvPicPr>
          <p:nvPr/>
        </p:nvPicPr>
        <p:blipFill>
          <a:blip r:embed="rId3"/>
          <a:stretch>
            <a:fillRect/>
          </a:stretch>
        </p:blipFill>
        <p:spPr>
          <a:xfrm>
            <a:off x="1092495" y="1554072"/>
            <a:ext cx="5943010" cy="2698951"/>
          </a:xfrm>
          <a:prstGeom prst="rect">
            <a:avLst/>
          </a:prstGeom>
        </p:spPr>
      </p:pic>
    </p:spTree>
    <p:extLst>
      <p:ext uri="{BB962C8B-B14F-4D97-AF65-F5344CB8AC3E}">
        <p14:creationId xmlns:p14="http://schemas.microsoft.com/office/powerpoint/2010/main" val="18219521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ERC721</a:t>
            </a:r>
            <a:endParaRPr lang="zh-CN" altLang="en-US" noProof="1"/>
          </a:p>
        </p:txBody>
      </p:sp>
      <p:sp>
        <p:nvSpPr>
          <p:cNvPr id="4" name="文本框 25">
            <a:extLst>
              <a:ext uri="{FF2B5EF4-FFF2-40B4-BE49-F238E27FC236}">
                <a16:creationId xmlns:a16="http://schemas.microsoft.com/office/drawing/2014/main" id="{59B3B00A-EE96-4201-99CF-E33D58C98B2F}"/>
              </a:ext>
            </a:extLst>
          </p:cNvPr>
          <p:cNvSpPr txBox="1">
            <a:spLocks noChangeArrowheads="1"/>
          </p:cNvSpPr>
          <p:nvPr/>
        </p:nvSpPr>
        <p:spPr bwMode="auto">
          <a:xfrm>
            <a:off x="206889" y="685900"/>
            <a:ext cx="4245038" cy="296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50000"/>
              </a:lnSpc>
            </a:pPr>
            <a:r>
              <a:rPr lang="zh-CN" altLang="en-US" sz="1400" b="1" dirty="0">
                <a:latin typeface="微软雅黑" panose="020B0503020204020204" pitchFamily="34" charset="-122"/>
                <a:ea typeface="微软雅黑" panose="020B0503020204020204" pitchFamily="34" charset="-122"/>
              </a:rPr>
              <a:t>关键数据结构</a:t>
            </a:r>
            <a:endParaRPr lang="en-US" altLang="zh-CN" sz="14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记录每个</a:t>
            </a:r>
            <a:r>
              <a:rPr lang="en-US" altLang="zh-CN" sz="1400" dirty="0">
                <a:latin typeface="微软雅黑" panose="020B0503020204020204" pitchFamily="34" charset="-122"/>
                <a:ea typeface="微软雅黑" panose="020B0503020204020204" pitchFamily="34" charset="-122"/>
              </a:rPr>
              <a:t>NFT</a:t>
            </a:r>
            <a:r>
              <a:rPr lang="zh-CN" altLang="en-US" sz="1400" dirty="0">
                <a:latin typeface="微软雅黑" panose="020B0503020204020204" pitchFamily="34" charset="-122"/>
                <a:ea typeface="微软雅黑" panose="020B0503020204020204" pitchFamily="34" charset="-122"/>
              </a:rPr>
              <a:t>的主人地址</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记录每个地址的</a:t>
            </a:r>
            <a:r>
              <a:rPr lang="en-US" altLang="zh-CN" sz="1400" dirty="0">
                <a:latin typeface="微软雅黑" panose="020B0503020204020204" pitchFamily="34" charset="-122"/>
                <a:ea typeface="微软雅黑" panose="020B0503020204020204" pitchFamily="34" charset="-122"/>
              </a:rPr>
              <a:t>token</a:t>
            </a:r>
            <a:r>
              <a:rPr lang="zh-CN" altLang="en-US" sz="1400" dirty="0">
                <a:latin typeface="微软雅黑" panose="020B0503020204020204" pitchFamily="34" charset="-122"/>
                <a:ea typeface="微软雅黑" panose="020B0503020204020204" pitchFamily="34" charset="-122"/>
              </a:rPr>
              <a:t>个数</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记录一个</a:t>
            </a:r>
            <a:r>
              <a:rPr lang="en-US" altLang="zh-CN" sz="1400" dirty="0">
                <a:latin typeface="微软雅黑" panose="020B0503020204020204" pitchFamily="34" charset="-122"/>
                <a:ea typeface="微软雅黑" panose="020B0503020204020204" pitchFamily="34" charset="-122"/>
              </a:rPr>
              <a:t>NFT</a:t>
            </a:r>
            <a:r>
              <a:rPr lang="zh-CN" altLang="en-US" sz="1400" dirty="0">
                <a:latin typeface="微软雅黑" panose="020B0503020204020204" pitchFamily="34" charset="-122"/>
                <a:ea typeface="微软雅黑" panose="020B0503020204020204" pitchFamily="34" charset="-122"/>
              </a:rPr>
              <a:t>是否被委托给另一个用户以及一个用户是否给予另外的用户权限控制它的</a:t>
            </a:r>
            <a:r>
              <a:rPr lang="en-US" altLang="zh-CN" sz="1400" dirty="0">
                <a:latin typeface="微软雅黑" panose="020B0503020204020204" pitchFamily="34" charset="-122"/>
                <a:ea typeface="微软雅黑" panose="020B0503020204020204" pitchFamily="34" charset="-122"/>
              </a:rPr>
              <a:t>NFT</a:t>
            </a:r>
          </a:p>
          <a:p>
            <a:pPr>
              <a:lnSpc>
                <a:spcPct val="150000"/>
              </a:lnSpc>
            </a:pPr>
            <a:r>
              <a:rPr lang="zh-CN" altLang="en-US" sz="1400" b="1" dirty="0">
                <a:latin typeface="微软雅黑" panose="020B0503020204020204" pitchFamily="34" charset="-122"/>
                <a:ea typeface="微软雅黑" panose="020B0503020204020204" pitchFamily="34" charset="-122"/>
              </a:rPr>
              <a:t>关键方法</a:t>
            </a:r>
            <a:endParaRPr lang="en-US" altLang="zh-CN" sz="14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获取一个账户的余额</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获取一个</a:t>
            </a:r>
            <a:r>
              <a:rPr lang="en-US" altLang="zh-CN" sz="1400" dirty="0">
                <a:latin typeface="微软雅黑" panose="020B0503020204020204" pitchFamily="34" charset="-122"/>
                <a:ea typeface="微软雅黑" panose="020B0503020204020204" pitchFamily="34" charset="-122"/>
              </a:rPr>
              <a:t>NFT</a:t>
            </a:r>
            <a:r>
              <a:rPr lang="zh-CN" altLang="en-US" sz="1400" dirty="0">
                <a:latin typeface="微软雅黑" panose="020B0503020204020204" pitchFamily="34" charset="-122"/>
                <a:ea typeface="微软雅黑" panose="020B0503020204020204" pitchFamily="34" charset="-122"/>
              </a:rPr>
              <a:t>的拥有者</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获取</a:t>
            </a:r>
            <a:r>
              <a:rPr lang="en-US" altLang="zh-CN" sz="1400" dirty="0">
                <a:latin typeface="微软雅黑" panose="020B0503020204020204" pitchFamily="34" charset="-122"/>
                <a:ea typeface="微软雅黑" panose="020B0503020204020204" pitchFamily="34" charset="-122"/>
              </a:rPr>
              <a:t>token</a:t>
            </a:r>
            <a:r>
              <a:rPr lang="zh-CN" altLang="en-US" sz="1400" dirty="0">
                <a:latin typeface="微软雅黑" panose="020B0503020204020204" pitchFamily="34" charset="-122"/>
                <a:ea typeface="微软雅黑" panose="020B0503020204020204" pitchFamily="34" charset="-122"/>
              </a:rPr>
              <a:t>在链下的信息</a:t>
            </a:r>
            <a:endParaRPr lang="en-US" altLang="zh-CN"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741F279-0C84-A752-2C79-4ED83C7B9736}"/>
              </a:ext>
            </a:extLst>
          </p:cNvPr>
          <p:cNvPicPr>
            <a:picLocks noChangeAspect="1"/>
          </p:cNvPicPr>
          <p:nvPr/>
        </p:nvPicPr>
        <p:blipFill>
          <a:blip r:embed="rId3"/>
          <a:stretch>
            <a:fillRect/>
          </a:stretch>
        </p:blipFill>
        <p:spPr>
          <a:xfrm>
            <a:off x="4451927" y="685900"/>
            <a:ext cx="2678648" cy="1600100"/>
          </a:xfrm>
          <a:prstGeom prst="rect">
            <a:avLst/>
          </a:prstGeom>
        </p:spPr>
      </p:pic>
      <p:pic>
        <p:nvPicPr>
          <p:cNvPr id="3" name="图片 2">
            <a:extLst>
              <a:ext uri="{FF2B5EF4-FFF2-40B4-BE49-F238E27FC236}">
                <a16:creationId xmlns:a16="http://schemas.microsoft.com/office/drawing/2014/main" id="{066A0DBB-9AE2-49C9-D621-5CA229221A22}"/>
              </a:ext>
            </a:extLst>
          </p:cNvPr>
          <p:cNvPicPr>
            <a:picLocks noChangeAspect="1"/>
          </p:cNvPicPr>
          <p:nvPr/>
        </p:nvPicPr>
        <p:blipFill>
          <a:blip r:embed="rId4"/>
          <a:stretch>
            <a:fillRect/>
          </a:stretch>
        </p:blipFill>
        <p:spPr>
          <a:xfrm>
            <a:off x="3676074" y="2328850"/>
            <a:ext cx="4245038" cy="1271461"/>
          </a:xfrm>
          <a:prstGeom prst="rect">
            <a:avLst/>
          </a:prstGeom>
        </p:spPr>
      </p:pic>
      <p:pic>
        <p:nvPicPr>
          <p:cNvPr id="6" name="图片 5">
            <a:extLst>
              <a:ext uri="{FF2B5EF4-FFF2-40B4-BE49-F238E27FC236}">
                <a16:creationId xmlns:a16="http://schemas.microsoft.com/office/drawing/2014/main" id="{3173B9C8-445D-CF46-3843-8A76E6206630}"/>
              </a:ext>
            </a:extLst>
          </p:cNvPr>
          <p:cNvPicPr>
            <a:picLocks noChangeAspect="1"/>
          </p:cNvPicPr>
          <p:nvPr/>
        </p:nvPicPr>
        <p:blipFill>
          <a:blip r:embed="rId5"/>
          <a:stretch>
            <a:fillRect/>
          </a:stretch>
        </p:blipFill>
        <p:spPr>
          <a:xfrm>
            <a:off x="2185791" y="3600311"/>
            <a:ext cx="5735320" cy="835917"/>
          </a:xfrm>
          <a:prstGeom prst="rect">
            <a:avLst/>
          </a:prstGeom>
        </p:spPr>
      </p:pic>
    </p:spTree>
    <p:extLst>
      <p:ext uri="{BB962C8B-B14F-4D97-AF65-F5344CB8AC3E}">
        <p14:creationId xmlns:p14="http://schemas.microsoft.com/office/powerpoint/2010/main" val="24172760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en-US" altLang="zh-CN" noProof="1"/>
              <a:t>Example: ERC721</a:t>
            </a:r>
            <a:r>
              <a:rPr lang="zh-CN" altLang="en-US" noProof="1"/>
              <a:t> 一键发</a:t>
            </a:r>
            <a:r>
              <a:rPr lang="en-US" altLang="zh-CN" noProof="1"/>
              <a:t>NFT</a:t>
            </a:r>
            <a:endParaRPr lang="zh-CN" altLang="en-US" noProof="1"/>
          </a:p>
        </p:txBody>
      </p:sp>
      <p:sp>
        <p:nvSpPr>
          <p:cNvPr id="5" name="文本框 25">
            <a:extLst>
              <a:ext uri="{FF2B5EF4-FFF2-40B4-BE49-F238E27FC236}">
                <a16:creationId xmlns:a16="http://schemas.microsoft.com/office/drawing/2014/main" id="{B883DA67-C28A-6108-0144-EDAE52BE578B}"/>
              </a:ext>
            </a:extLst>
          </p:cNvPr>
          <p:cNvSpPr txBox="1">
            <a:spLocks noChangeArrowheads="1"/>
          </p:cNvSpPr>
          <p:nvPr/>
        </p:nvSpPr>
        <p:spPr bwMode="auto">
          <a:xfrm>
            <a:off x="206889" y="685900"/>
            <a:ext cx="3062784" cy="167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50000"/>
              </a:lnSpc>
            </a:pPr>
            <a:r>
              <a:rPr lang="zh-CN" altLang="en-US" sz="1400" dirty="0">
                <a:latin typeface="微软雅黑" panose="020B0503020204020204" pitchFamily="34" charset="-122"/>
                <a:ea typeface="微软雅黑" panose="020B0503020204020204" pitchFamily="34" charset="-122"/>
              </a:rPr>
              <a:t>如何使用？</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引入</a:t>
            </a:r>
            <a:r>
              <a:rPr lang="en-US" altLang="zh-CN" sz="1400" dirty="0" err="1">
                <a:latin typeface="微软雅黑" panose="020B0503020204020204" pitchFamily="34" charset="-122"/>
                <a:ea typeface="微软雅黑" panose="020B0503020204020204" pitchFamily="34" charset="-122"/>
              </a:rPr>
              <a:t>OpenZeppelin</a:t>
            </a:r>
            <a:r>
              <a:rPr lang="zh-CN" altLang="en-US" sz="1400" dirty="0">
                <a:latin typeface="微软雅黑" panose="020B0503020204020204" pitchFamily="34" charset="-122"/>
                <a:ea typeface="微软雅黑" panose="020B0503020204020204" pitchFamily="34" charset="-122"/>
              </a:rPr>
              <a:t>中的合约</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继承它</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实现</a:t>
            </a:r>
            <a:r>
              <a:rPr lang="en-US" altLang="zh-CN" sz="1400" dirty="0">
                <a:latin typeface="微软雅黑" panose="020B0503020204020204" pitchFamily="34" charset="-122"/>
                <a:ea typeface="微软雅黑" panose="020B0503020204020204" pitchFamily="34" charset="-122"/>
              </a:rPr>
              <a:t>mint</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NFT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ID</a:t>
            </a:r>
            <a:r>
              <a:rPr lang="zh-CN" altLang="en-US" sz="1400" dirty="0">
                <a:latin typeface="微软雅黑" panose="020B0503020204020204" pitchFamily="34" charset="-122"/>
                <a:ea typeface="微软雅黑" panose="020B0503020204020204" pitchFamily="34" charset="-122"/>
              </a:rPr>
              <a:t>自增等实际业务需要的逻辑</a:t>
            </a:r>
            <a:endParaRPr lang="en-US" altLang="zh-CN"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B051C62-D504-D165-39FF-A3908EC22123}"/>
              </a:ext>
            </a:extLst>
          </p:cNvPr>
          <p:cNvPicPr>
            <a:picLocks noChangeAspect="1"/>
          </p:cNvPicPr>
          <p:nvPr/>
        </p:nvPicPr>
        <p:blipFill>
          <a:blip r:embed="rId3"/>
          <a:stretch>
            <a:fillRect/>
          </a:stretch>
        </p:blipFill>
        <p:spPr>
          <a:xfrm>
            <a:off x="4203104" y="685900"/>
            <a:ext cx="3192902" cy="3586480"/>
          </a:xfrm>
          <a:prstGeom prst="rect">
            <a:avLst/>
          </a:prstGeom>
        </p:spPr>
      </p:pic>
    </p:spTree>
    <p:extLst>
      <p:ext uri="{BB962C8B-B14F-4D97-AF65-F5344CB8AC3E}">
        <p14:creationId xmlns:p14="http://schemas.microsoft.com/office/powerpoint/2010/main" val="7133073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F3C7B-9200-7B32-19EF-96F591A060C2}"/>
              </a:ext>
            </a:extLst>
          </p:cNvPr>
          <p:cNvSpPr>
            <a:spLocks noGrp="1"/>
          </p:cNvSpPr>
          <p:nvPr>
            <p:ph type="title"/>
          </p:nvPr>
        </p:nvSpPr>
        <p:spPr>
          <a:xfrm>
            <a:off x="637309" y="125125"/>
            <a:ext cx="8128000" cy="434975"/>
          </a:xfrm>
        </p:spPr>
        <p:txBody>
          <a:bodyPr/>
          <a:lstStyle/>
          <a:p>
            <a:r>
              <a:rPr kumimoji="1" lang="en-US" altLang="zh-CN" dirty="0"/>
              <a:t>ERC20 </a:t>
            </a:r>
            <a:r>
              <a:rPr kumimoji="1" lang="zh-CN" altLang="en-US" dirty="0"/>
              <a:t>和</a:t>
            </a:r>
            <a:r>
              <a:rPr kumimoji="1" lang="en-US" altLang="zh-CN" dirty="0"/>
              <a:t> ERC721</a:t>
            </a:r>
            <a:r>
              <a:rPr kumimoji="1" lang="zh-CN" altLang="en-US" dirty="0"/>
              <a:t> 中的委托转账 </a:t>
            </a:r>
            <a:r>
              <a:rPr kumimoji="1" lang="en-US" altLang="zh-CN" dirty="0"/>
              <a:t>approve-</a:t>
            </a:r>
            <a:r>
              <a:rPr kumimoji="1" lang="en-US" altLang="zh-CN" dirty="0" err="1"/>
              <a:t>transferFrom</a:t>
            </a:r>
            <a:endParaRPr kumimoji="1" lang="zh-CN" altLang="en-US" dirty="0"/>
          </a:p>
        </p:txBody>
      </p:sp>
      <p:pic>
        <p:nvPicPr>
          <p:cNvPr id="3" name="图片 2">
            <a:extLst>
              <a:ext uri="{FF2B5EF4-FFF2-40B4-BE49-F238E27FC236}">
                <a16:creationId xmlns:a16="http://schemas.microsoft.com/office/drawing/2014/main" id="{3A8D7774-4D54-2FE2-7EF7-B57C97AA0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977" y="1586071"/>
            <a:ext cx="434975" cy="434975"/>
          </a:xfrm>
          <a:prstGeom prst="rect">
            <a:avLst/>
          </a:prstGeom>
        </p:spPr>
      </p:pic>
      <p:pic>
        <p:nvPicPr>
          <p:cNvPr id="4" name="图片 3">
            <a:extLst>
              <a:ext uri="{FF2B5EF4-FFF2-40B4-BE49-F238E27FC236}">
                <a16:creationId xmlns:a16="http://schemas.microsoft.com/office/drawing/2014/main" id="{BB5BBE45-F681-BBF9-2DBF-FABCD377F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137" y="1586071"/>
            <a:ext cx="434975" cy="434975"/>
          </a:xfrm>
          <a:prstGeom prst="rect">
            <a:avLst/>
          </a:prstGeom>
        </p:spPr>
      </p:pic>
      <p:pic>
        <p:nvPicPr>
          <p:cNvPr id="5" name="图片 4">
            <a:extLst>
              <a:ext uri="{FF2B5EF4-FFF2-40B4-BE49-F238E27FC236}">
                <a16:creationId xmlns:a16="http://schemas.microsoft.com/office/drawing/2014/main" id="{782BC460-CBD1-8EE5-3113-18A528F9FF77}"/>
              </a:ext>
            </a:extLst>
          </p:cNvPr>
          <p:cNvPicPr>
            <a:picLocks noChangeAspect="1"/>
          </p:cNvPicPr>
          <p:nvPr/>
        </p:nvPicPr>
        <p:blipFill>
          <a:blip r:embed="rId4"/>
          <a:stretch>
            <a:fillRect/>
          </a:stretch>
        </p:blipFill>
        <p:spPr>
          <a:xfrm>
            <a:off x="6501887" y="782134"/>
            <a:ext cx="546100" cy="609600"/>
          </a:xfrm>
          <a:prstGeom prst="rect">
            <a:avLst/>
          </a:prstGeom>
        </p:spPr>
      </p:pic>
      <p:cxnSp>
        <p:nvCxnSpPr>
          <p:cNvPr id="7" name="直线箭头连接符 6">
            <a:extLst>
              <a:ext uri="{FF2B5EF4-FFF2-40B4-BE49-F238E27FC236}">
                <a16:creationId xmlns:a16="http://schemas.microsoft.com/office/drawing/2014/main" id="{D32D529B-952C-E897-E954-36A6D5DF48FE}"/>
              </a:ext>
            </a:extLst>
          </p:cNvPr>
          <p:cNvCxnSpPr/>
          <p:nvPr/>
        </p:nvCxnSpPr>
        <p:spPr>
          <a:xfrm>
            <a:off x="6236457" y="2151137"/>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333A343-0D8B-FE61-1183-ED6B175B5CE1}"/>
              </a:ext>
            </a:extLst>
          </p:cNvPr>
          <p:cNvSpPr txBox="1"/>
          <p:nvPr/>
        </p:nvSpPr>
        <p:spPr>
          <a:xfrm>
            <a:off x="6364551" y="1805547"/>
            <a:ext cx="889987" cy="369332"/>
          </a:xfrm>
          <a:prstGeom prst="rect">
            <a:avLst/>
          </a:prstGeom>
          <a:noFill/>
        </p:spPr>
        <p:txBody>
          <a:bodyPr wrap="none" rtlCol="0">
            <a:spAutoFit/>
          </a:bodyPr>
          <a:lstStyle/>
          <a:p>
            <a:r>
              <a:rPr kumimoji="1" lang="en-US" altLang="zh-CN" dirty="0"/>
              <a:t>transfer</a:t>
            </a:r>
            <a:endParaRPr kumimoji="1" lang="zh-CN" altLang="en-US" dirty="0"/>
          </a:p>
        </p:txBody>
      </p:sp>
      <p:sp>
        <p:nvSpPr>
          <p:cNvPr id="9" name="文本框 25">
            <a:extLst>
              <a:ext uri="{FF2B5EF4-FFF2-40B4-BE49-F238E27FC236}">
                <a16:creationId xmlns:a16="http://schemas.microsoft.com/office/drawing/2014/main" id="{D9731D3D-54B4-E70A-9EC1-F0E4415064AD}"/>
              </a:ext>
            </a:extLst>
          </p:cNvPr>
          <p:cNvSpPr txBox="1">
            <a:spLocks noChangeArrowheads="1"/>
          </p:cNvSpPr>
          <p:nvPr/>
        </p:nvSpPr>
        <p:spPr bwMode="auto">
          <a:xfrm>
            <a:off x="206888" y="685900"/>
            <a:ext cx="5137271" cy="10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50000"/>
              </a:lnSpc>
            </a:pPr>
            <a:r>
              <a:rPr lang="zh-CN" altLang="en-US" sz="1400" dirty="0">
                <a:latin typeface="DengXian" panose="02010600030101010101" pitchFamily="2" charset="-122"/>
                <a:ea typeface="DengXian" panose="02010600030101010101" pitchFamily="2" charset="-122"/>
              </a:rPr>
              <a:t>以</a:t>
            </a:r>
            <a:r>
              <a:rPr lang="en" altLang="zh-CN" sz="1400" dirty="0">
                <a:latin typeface="DengXian" panose="02010600030101010101" pitchFamily="2" charset="-122"/>
                <a:ea typeface="DengXian" panose="02010600030101010101" pitchFamily="2" charset="-122"/>
              </a:rPr>
              <a:t>ERC20</a:t>
            </a:r>
            <a:r>
              <a:rPr lang="zh-CN" altLang="en-US" sz="1400" dirty="0">
                <a:latin typeface="DengXian" panose="02010600030101010101" pitchFamily="2" charset="-122"/>
                <a:ea typeface="DengXian" panose="02010600030101010101" pitchFamily="2" charset="-122"/>
              </a:rPr>
              <a:t>为例，假设</a:t>
            </a:r>
            <a:r>
              <a:rPr lang="en" altLang="zh-CN" sz="1400" dirty="0">
                <a:latin typeface="DengXian" panose="02010600030101010101" pitchFamily="2" charset="-122"/>
                <a:ea typeface="DengXian" panose="02010600030101010101" pitchFamily="2" charset="-122"/>
              </a:rPr>
              <a:t>A</a:t>
            </a:r>
            <a:r>
              <a:rPr lang="zh-CN" altLang="en-US" sz="1400" dirty="0">
                <a:latin typeface="DengXian" panose="02010600030101010101" pitchFamily="2" charset="-122"/>
                <a:ea typeface="DengXian" panose="02010600030101010101" pitchFamily="2" charset="-122"/>
              </a:rPr>
              <a:t>有</a:t>
            </a:r>
            <a:r>
              <a:rPr lang="en-US" altLang="zh-CN" sz="1400" dirty="0">
                <a:latin typeface="DengXian" panose="02010600030101010101" pitchFamily="2" charset="-122"/>
                <a:ea typeface="DengXian" panose="02010600030101010101" pitchFamily="2" charset="-122"/>
              </a:rPr>
              <a:t>10000</a:t>
            </a:r>
            <a:r>
              <a:rPr lang="zh-CN" altLang="en-US" sz="1400" dirty="0">
                <a:latin typeface="DengXian" panose="02010600030101010101" pitchFamily="2" charset="-122"/>
                <a:ea typeface="DengXian" panose="02010600030101010101" pitchFamily="2" charset="-122"/>
              </a:rPr>
              <a:t>个</a:t>
            </a:r>
            <a:r>
              <a:rPr lang="en" altLang="zh-CN" sz="1400" dirty="0">
                <a:latin typeface="DengXian" panose="02010600030101010101" pitchFamily="2" charset="-122"/>
                <a:ea typeface="DengXian" panose="02010600030101010101" pitchFamily="2" charset="-122"/>
              </a:rPr>
              <a:t>Token</a:t>
            </a:r>
            <a:r>
              <a:rPr lang="zh-CN" altLang="en-US" sz="1400" dirty="0">
                <a:latin typeface="DengXian" panose="02010600030101010101" pitchFamily="2" charset="-122"/>
                <a:ea typeface="DengXian" panose="02010600030101010101" pitchFamily="2" charset="-122"/>
              </a:rPr>
              <a:t>积分，</a:t>
            </a:r>
            <a:r>
              <a:rPr lang="en" altLang="zh-CN" sz="1400" dirty="0">
                <a:latin typeface="DengXian" panose="02010600030101010101" pitchFamily="2" charset="-122"/>
                <a:ea typeface="DengXian" panose="02010600030101010101" pitchFamily="2" charset="-122"/>
              </a:rPr>
              <a:t>B</a:t>
            </a:r>
            <a:r>
              <a:rPr lang="zh-CN" altLang="en-US" sz="1400" dirty="0">
                <a:latin typeface="DengXian" panose="02010600030101010101" pitchFamily="2" charset="-122"/>
                <a:ea typeface="DengXian" panose="02010600030101010101" pitchFamily="2" charset="-122"/>
              </a:rPr>
              <a:t>有</a:t>
            </a:r>
            <a:r>
              <a:rPr lang="en-US" altLang="zh-CN" sz="1400" dirty="0">
                <a:latin typeface="DengXian" panose="02010600030101010101" pitchFamily="2" charset="-122"/>
                <a:ea typeface="DengXian" panose="02010600030101010101" pitchFamily="2" charset="-122"/>
              </a:rPr>
              <a:t>0</a:t>
            </a:r>
            <a:r>
              <a:rPr lang="zh-CN" altLang="en-US" sz="1400" dirty="0">
                <a:latin typeface="DengXian" panose="02010600030101010101" pitchFamily="2" charset="-122"/>
                <a:ea typeface="DengXian" panose="02010600030101010101" pitchFamily="2" charset="-122"/>
              </a:rPr>
              <a:t>个</a:t>
            </a:r>
            <a:r>
              <a:rPr lang="en" altLang="zh-CN" sz="1400" dirty="0">
                <a:latin typeface="DengXian" panose="02010600030101010101" pitchFamily="2" charset="-122"/>
                <a:ea typeface="DengXian" panose="02010600030101010101" pitchFamily="2" charset="-122"/>
              </a:rPr>
              <a:t>Token</a:t>
            </a:r>
            <a:r>
              <a:rPr lang="zh-CN" altLang="en-US" sz="1400" dirty="0">
                <a:latin typeface="DengXian" panose="02010600030101010101" pitchFamily="2" charset="-122"/>
                <a:ea typeface="DengXian" panose="02010600030101010101" pitchFamily="2" charset="-122"/>
              </a:rPr>
              <a:t>积分。</a:t>
            </a:r>
            <a:endParaRPr lang="en-US" altLang="zh-CN" sz="1400" dirty="0">
              <a:latin typeface="DengXian" panose="02010600030101010101" pitchFamily="2" charset="-122"/>
              <a:ea typeface="DengXian" panose="02010600030101010101" pitchFamily="2" charset="-122"/>
            </a:endParaRPr>
          </a:p>
          <a:p>
            <a:pPr>
              <a:lnSpc>
                <a:spcPct val="150000"/>
              </a:lnSpc>
            </a:pPr>
            <a:r>
              <a:rPr lang="zh-CN" altLang="en-US" sz="1400" dirty="0">
                <a:latin typeface="DengXian" panose="02010600030101010101" pitchFamily="2" charset="-122"/>
                <a:ea typeface="DengXian" panose="02010600030101010101" pitchFamily="2" charset="-122"/>
              </a:rPr>
              <a:t>显然</a:t>
            </a:r>
            <a:r>
              <a:rPr lang="en" altLang="zh-CN" sz="1400" dirty="0">
                <a:latin typeface="DengXian" panose="02010600030101010101" pitchFamily="2" charset="-122"/>
                <a:ea typeface="DengXian" panose="02010600030101010101" pitchFamily="2" charset="-122"/>
              </a:rPr>
              <a:t>A</a:t>
            </a:r>
            <a:r>
              <a:rPr lang="zh-CN" altLang="en-US" sz="1400" dirty="0">
                <a:latin typeface="DengXian" panose="02010600030101010101" pitchFamily="2" charset="-122"/>
                <a:ea typeface="DengXian" panose="02010600030101010101" pitchFamily="2" charset="-122"/>
              </a:rPr>
              <a:t>是可以直接调用</a:t>
            </a:r>
            <a:r>
              <a:rPr lang="en" altLang="zh-CN" sz="1400" dirty="0">
                <a:latin typeface="DengXian" panose="02010600030101010101" pitchFamily="2" charset="-122"/>
                <a:ea typeface="DengXian" panose="02010600030101010101" pitchFamily="2" charset="-122"/>
              </a:rPr>
              <a:t>ERC20</a:t>
            </a:r>
            <a:r>
              <a:rPr lang="zh-CN" altLang="en-US" sz="1400" dirty="0">
                <a:latin typeface="DengXian" panose="02010600030101010101" pitchFamily="2" charset="-122"/>
                <a:ea typeface="DengXian" panose="02010600030101010101" pitchFamily="2" charset="-122"/>
              </a:rPr>
              <a:t>的</a:t>
            </a:r>
            <a:r>
              <a:rPr lang="en" altLang="zh-CN" sz="1400" dirty="0">
                <a:latin typeface="DengXian" panose="02010600030101010101" pitchFamily="2" charset="-122"/>
                <a:ea typeface="DengXian" panose="02010600030101010101" pitchFamily="2" charset="-122"/>
              </a:rPr>
              <a:t>transfer</a:t>
            </a:r>
            <a:r>
              <a:rPr lang="zh-CN" altLang="en-US" sz="1400" dirty="0">
                <a:latin typeface="DengXian" panose="02010600030101010101" pitchFamily="2" charset="-122"/>
                <a:ea typeface="DengXian" panose="02010600030101010101" pitchFamily="2" charset="-122"/>
              </a:rPr>
              <a:t>方法，转让积分给</a:t>
            </a:r>
            <a:r>
              <a:rPr lang="en" altLang="zh-CN" sz="1400" dirty="0">
                <a:latin typeface="DengXian" panose="02010600030101010101" pitchFamily="2" charset="-122"/>
                <a:ea typeface="DengXian" panose="02010600030101010101" pitchFamily="2" charset="-122"/>
              </a:rPr>
              <a:t>B</a:t>
            </a:r>
            <a:r>
              <a:rPr lang="zh-CN" altLang="en-US" sz="1400" dirty="0">
                <a:latin typeface="DengXian" panose="02010600030101010101" pitchFamily="2" charset="-122"/>
                <a:ea typeface="DengXian" panose="02010600030101010101" pitchFamily="2" charset="-122"/>
              </a:rPr>
              <a:t>的。</a:t>
            </a:r>
            <a:endParaRPr lang="en-US" altLang="zh-CN" sz="1400" dirty="0">
              <a:latin typeface="DengXian" panose="02010600030101010101" pitchFamily="2" charset="-122"/>
              <a:ea typeface="DengXian" panose="02010600030101010101" pitchFamily="2" charset="-122"/>
            </a:endParaRPr>
          </a:p>
          <a:p>
            <a:pPr>
              <a:lnSpc>
                <a:spcPct val="150000"/>
              </a:lnSpc>
            </a:pPr>
            <a:r>
              <a:rPr lang="zh-CN" altLang="en-US" sz="1400" dirty="0">
                <a:latin typeface="DengXian" panose="02010600030101010101" pitchFamily="2" charset="-122"/>
                <a:ea typeface="DengXian" panose="02010600030101010101" pitchFamily="2" charset="-122"/>
              </a:rPr>
              <a:t>但是，上述方法无法处理</a:t>
            </a:r>
            <a:r>
              <a:rPr lang="en-US" altLang="zh-CN" sz="1400" dirty="0">
                <a:latin typeface="DengXian" panose="02010600030101010101" pitchFamily="2" charset="-122"/>
                <a:ea typeface="DengXian" panose="02010600030101010101" pitchFamily="2" charset="-122"/>
              </a:rPr>
              <a:t>A</a:t>
            </a:r>
            <a:r>
              <a:rPr lang="zh-CN" altLang="en-US" sz="1400" dirty="0">
                <a:latin typeface="DengXian" panose="02010600030101010101" pitchFamily="2" charset="-122"/>
                <a:ea typeface="DengXian" panose="02010600030101010101" pitchFamily="2" charset="-122"/>
              </a:rPr>
              <a:t>不在线等情况。</a:t>
            </a:r>
          </a:p>
        </p:txBody>
      </p:sp>
      <p:cxnSp>
        <p:nvCxnSpPr>
          <p:cNvPr id="10" name="直线箭头连接符 9">
            <a:extLst>
              <a:ext uri="{FF2B5EF4-FFF2-40B4-BE49-F238E27FC236}">
                <a16:creationId xmlns:a16="http://schemas.microsoft.com/office/drawing/2014/main" id="{6BEC0A56-C4B1-E0B2-4D16-BEB79998E028}"/>
              </a:ext>
            </a:extLst>
          </p:cNvPr>
          <p:cNvCxnSpPr>
            <a:cxnSpLocks/>
            <a:stCxn id="3" idx="0"/>
            <a:endCxn id="5" idx="1"/>
          </p:cNvCxnSpPr>
          <p:nvPr/>
        </p:nvCxnSpPr>
        <p:spPr>
          <a:xfrm flipV="1">
            <a:off x="5915465" y="1086934"/>
            <a:ext cx="586422" cy="499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99854AD-B23A-A921-A7C4-74CB14BB89D7}"/>
              </a:ext>
            </a:extLst>
          </p:cNvPr>
          <p:cNvSpPr txBox="1"/>
          <p:nvPr/>
        </p:nvSpPr>
        <p:spPr>
          <a:xfrm>
            <a:off x="5421214" y="1193447"/>
            <a:ext cx="928459" cy="369332"/>
          </a:xfrm>
          <a:prstGeom prst="rect">
            <a:avLst/>
          </a:prstGeom>
          <a:noFill/>
        </p:spPr>
        <p:txBody>
          <a:bodyPr wrap="none" rtlCol="0">
            <a:spAutoFit/>
          </a:bodyPr>
          <a:lstStyle/>
          <a:p>
            <a:r>
              <a:rPr kumimoji="1" lang="en-US" altLang="zh-CN" dirty="0"/>
              <a:t>approve</a:t>
            </a:r>
            <a:endParaRPr kumimoji="1" lang="zh-CN" altLang="en-US" dirty="0"/>
          </a:p>
        </p:txBody>
      </p:sp>
      <p:cxnSp>
        <p:nvCxnSpPr>
          <p:cNvPr id="14" name="直线箭头连接符 13">
            <a:extLst>
              <a:ext uri="{FF2B5EF4-FFF2-40B4-BE49-F238E27FC236}">
                <a16:creationId xmlns:a16="http://schemas.microsoft.com/office/drawing/2014/main" id="{C0974229-C772-9C02-A4F8-186ACC16871B}"/>
              </a:ext>
            </a:extLst>
          </p:cNvPr>
          <p:cNvCxnSpPr>
            <a:cxnSpLocks/>
            <a:stCxn id="5" idx="3"/>
            <a:endCxn id="4" idx="0"/>
          </p:cNvCxnSpPr>
          <p:nvPr/>
        </p:nvCxnSpPr>
        <p:spPr>
          <a:xfrm>
            <a:off x="7047987" y="1086934"/>
            <a:ext cx="655638" cy="499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73BA80B-10F2-C257-C257-3C7E3BC97171}"/>
              </a:ext>
            </a:extLst>
          </p:cNvPr>
          <p:cNvSpPr txBox="1"/>
          <p:nvPr/>
        </p:nvSpPr>
        <p:spPr>
          <a:xfrm>
            <a:off x="6874208" y="1188442"/>
            <a:ext cx="1300356" cy="369332"/>
          </a:xfrm>
          <a:prstGeom prst="rect">
            <a:avLst/>
          </a:prstGeom>
          <a:noFill/>
        </p:spPr>
        <p:txBody>
          <a:bodyPr wrap="none" rtlCol="0">
            <a:spAutoFit/>
          </a:bodyPr>
          <a:lstStyle/>
          <a:p>
            <a:r>
              <a:rPr kumimoji="1" lang="en-US" altLang="zh-CN" dirty="0" err="1"/>
              <a:t>tranferFrom</a:t>
            </a:r>
            <a:endParaRPr kumimoji="1" lang="zh-CN" altLang="en-US" dirty="0"/>
          </a:p>
        </p:txBody>
      </p:sp>
      <p:pic>
        <p:nvPicPr>
          <p:cNvPr id="18" name="图片 17">
            <a:extLst>
              <a:ext uri="{FF2B5EF4-FFF2-40B4-BE49-F238E27FC236}">
                <a16:creationId xmlns:a16="http://schemas.microsoft.com/office/drawing/2014/main" id="{9812866C-66F1-A9DD-7020-A6564393F2B6}"/>
              </a:ext>
            </a:extLst>
          </p:cNvPr>
          <p:cNvPicPr>
            <a:picLocks noChangeAspect="1"/>
          </p:cNvPicPr>
          <p:nvPr/>
        </p:nvPicPr>
        <p:blipFill>
          <a:blip r:embed="rId5"/>
          <a:stretch>
            <a:fillRect/>
          </a:stretch>
        </p:blipFill>
        <p:spPr>
          <a:xfrm>
            <a:off x="1742598" y="2671996"/>
            <a:ext cx="4390354" cy="1726220"/>
          </a:xfrm>
          <a:prstGeom prst="rect">
            <a:avLst/>
          </a:prstGeom>
        </p:spPr>
      </p:pic>
      <p:sp>
        <p:nvSpPr>
          <p:cNvPr id="20" name="文本框 25">
            <a:extLst>
              <a:ext uri="{FF2B5EF4-FFF2-40B4-BE49-F238E27FC236}">
                <a16:creationId xmlns:a16="http://schemas.microsoft.com/office/drawing/2014/main" id="{3E73F167-938A-A10C-45CF-162CEC83E526}"/>
              </a:ext>
            </a:extLst>
          </p:cNvPr>
          <p:cNvSpPr txBox="1">
            <a:spLocks noChangeArrowheads="1"/>
          </p:cNvSpPr>
          <p:nvPr/>
        </p:nvSpPr>
        <p:spPr bwMode="auto">
          <a:xfrm>
            <a:off x="206888" y="1733348"/>
            <a:ext cx="5137271" cy="70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50000"/>
              </a:lnSpc>
            </a:pPr>
            <a:r>
              <a:rPr lang="zh-CN" altLang="en-US" sz="1400" dirty="0">
                <a:latin typeface="DengXian" panose="02010600030101010101" pitchFamily="2" charset="-122"/>
                <a:ea typeface="DengXian" panose="02010600030101010101" pitchFamily="2" charset="-122"/>
              </a:rPr>
              <a:t>如果我们需要一个中间商（如交易所）委托做某件事情，就需要</a:t>
            </a:r>
            <a:r>
              <a:rPr lang="en-US" altLang="zh-CN" sz="1400" dirty="0">
                <a:latin typeface="DengXian" panose="02010600030101010101" pitchFamily="2" charset="-122"/>
                <a:ea typeface="DengXian" panose="02010600030101010101" pitchFamily="2" charset="-122"/>
              </a:rPr>
              <a:t>approve</a:t>
            </a:r>
            <a:r>
              <a:rPr lang="zh-CN" altLang="en-US" sz="1400" dirty="0">
                <a:latin typeface="DengXian" panose="02010600030101010101" pitchFamily="2" charset="-122"/>
                <a:ea typeface="DengXian" panose="02010600030101010101" pitchFamily="2" charset="-122"/>
              </a:rPr>
              <a:t> </a:t>
            </a:r>
            <a:r>
              <a:rPr lang="en-US" altLang="zh-CN" sz="1400" dirty="0">
                <a:latin typeface="DengXian" panose="02010600030101010101" pitchFamily="2" charset="-122"/>
                <a:ea typeface="DengXian" panose="02010600030101010101" pitchFamily="2" charset="-122"/>
              </a:rPr>
              <a:t>–</a:t>
            </a:r>
            <a:r>
              <a:rPr lang="zh-CN" altLang="en-US" sz="1400" dirty="0">
                <a:latin typeface="DengXian" panose="02010600030101010101" pitchFamily="2" charset="-122"/>
                <a:ea typeface="DengXian" panose="02010600030101010101" pitchFamily="2" charset="-122"/>
              </a:rPr>
              <a:t> </a:t>
            </a:r>
            <a:r>
              <a:rPr lang="en-US" altLang="zh-CN" sz="1400" dirty="0" err="1">
                <a:latin typeface="DengXian" panose="02010600030101010101" pitchFamily="2" charset="-122"/>
                <a:ea typeface="DengXian" panose="02010600030101010101" pitchFamily="2" charset="-122"/>
              </a:rPr>
              <a:t>transferFrom</a:t>
            </a:r>
            <a:r>
              <a:rPr lang="zh-CN" altLang="en-US" sz="1400" dirty="0">
                <a:latin typeface="DengXian" panose="02010600030101010101" pitchFamily="2" charset="-122"/>
                <a:ea typeface="DengXian" panose="02010600030101010101" pitchFamily="2" charset="-122"/>
              </a:rPr>
              <a:t>机制。我们会授权合约一些金额。</a:t>
            </a:r>
          </a:p>
        </p:txBody>
      </p:sp>
      <p:pic>
        <p:nvPicPr>
          <p:cNvPr id="21" name="图片 20">
            <a:extLst>
              <a:ext uri="{FF2B5EF4-FFF2-40B4-BE49-F238E27FC236}">
                <a16:creationId xmlns:a16="http://schemas.microsoft.com/office/drawing/2014/main" id="{4E30E68A-569D-3063-54C4-9B7639897170}"/>
              </a:ext>
            </a:extLst>
          </p:cNvPr>
          <p:cNvPicPr>
            <a:picLocks noChangeAspect="1"/>
          </p:cNvPicPr>
          <p:nvPr/>
        </p:nvPicPr>
        <p:blipFill>
          <a:blip r:embed="rId6"/>
          <a:stretch>
            <a:fillRect/>
          </a:stretch>
        </p:blipFill>
        <p:spPr>
          <a:xfrm>
            <a:off x="1727896" y="2430696"/>
            <a:ext cx="4279900" cy="241300"/>
          </a:xfrm>
          <a:prstGeom prst="rect">
            <a:avLst/>
          </a:prstGeom>
        </p:spPr>
      </p:pic>
      <p:pic>
        <p:nvPicPr>
          <p:cNvPr id="6" name="图片 5">
            <a:extLst>
              <a:ext uri="{FF2B5EF4-FFF2-40B4-BE49-F238E27FC236}">
                <a16:creationId xmlns:a16="http://schemas.microsoft.com/office/drawing/2014/main" id="{5064D869-1AE8-348B-91C6-1D1C9F977BC0}"/>
              </a:ext>
            </a:extLst>
          </p:cNvPr>
          <p:cNvPicPr>
            <a:picLocks noChangeAspect="1"/>
          </p:cNvPicPr>
          <p:nvPr/>
        </p:nvPicPr>
        <p:blipFill>
          <a:blip r:embed="rId5"/>
          <a:stretch>
            <a:fillRect/>
          </a:stretch>
        </p:blipFill>
        <p:spPr>
          <a:xfrm>
            <a:off x="1818322" y="2736842"/>
            <a:ext cx="4390354" cy="1726220"/>
          </a:xfrm>
          <a:prstGeom prst="rect">
            <a:avLst/>
          </a:prstGeom>
        </p:spPr>
      </p:pic>
    </p:spTree>
    <p:extLst>
      <p:ext uri="{BB962C8B-B14F-4D97-AF65-F5344CB8AC3E}">
        <p14:creationId xmlns:p14="http://schemas.microsoft.com/office/powerpoint/2010/main" val="333118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F3C7B-9200-7B32-19EF-96F591A060C2}"/>
              </a:ext>
            </a:extLst>
          </p:cNvPr>
          <p:cNvSpPr>
            <a:spLocks noGrp="1"/>
          </p:cNvSpPr>
          <p:nvPr>
            <p:ph type="title"/>
          </p:nvPr>
        </p:nvSpPr>
        <p:spPr>
          <a:xfrm>
            <a:off x="637309" y="125125"/>
            <a:ext cx="8128000" cy="434975"/>
          </a:xfrm>
        </p:spPr>
        <p:txBody>
          <a:bodyPr/>
          <a:lstStyle/>
          <a:p>
            <a:r>
              <a:rPr kumimoji="1" lang="en-US" altLang="zh-CN" dirty="0"/>
              <a:t>ERC20 </a:t>
            </a:r>
            <a:r>
              <a:rPr kumimoji="1" lang="zh-CN" altLang="en-US" dirty="0"/>
              <a:t>和</a:t>
            </a:r>
            <a:r>
              <a:rPr kumimoji="1" lang="en-US" altLang="zh-CN" dirty="0"/>
              <a:t> ERC721</a:t>
            </a:r>
            <a:r>
              <a:rPr kumimoji="1" lang="zh-CN" altLang="en-US" dirty="0"/>
              <a:t> 中的委托转账 </a:t>
            </a:r>
            <a:r>
              <a:rPr kumimoji="1" lang="en-US" altLang="zh-CN" dirty="0"/>
              <a:t>approve-</a:t>
            </a:r>
            <a:r>
              <a:rPr kumimoji="1" lang="en-US" altLang="zh-CN" dirty="0" err="1"/>
              <a:t>transferFrom</a:t>
            </a:r>
            <a:endParaRPr kumimoji="1" lang="zh-CN" altLang="en-US" dirty="0"/>
          </a:p>
        </p:txBody>
      </p:sp>
      <p:pic>
        <p:nvPicPr>
          <p:cNvPr id="3" name="图片 2">
            <a:extLst>
              <a:ext uri="{FF2B5EF4-FFF2-40B4-BE49-F238E27FC236}">
                <a16:creationId xmlns:a16="http://schemas.microsoft.com/office/drawing/2014/main" id="{3A8D7774-4D54-2FE2-7EF7-B57C97AA0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977" y="1586071"/>
            <a:ext cx="434975" cy="434975"/>
          </a:xfrm>
          <a:prstGeom prst="rect">
            <a:avLst/>
          </a:prstGeom>
        </p:spPr>
      </p:pic>
      <p:pic>
        <p:nvPicPr>
          <p:cNvPr id="4" name="图片 3">
            <a:extLst>
              <a:ext uri="{FF2B5EF4-FFF2-40B4-BE49-F238E27FC236}">
                <a16:creationId xmlns:a16="http://schemas.microsoft.com/office/drawing/2014/main" id="{BB5BBE45-F681-BBF9-2DBF-FABCD377F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137" y="1586071"/>
            <a:ext cx="434975" cy="434975"/>
          </a:xfrm>
          <a:prstGeom prst="rect">
            <a:avLst/>
          </a:prstGeom>
        </p:spPr>
      </p:pic>
      <p:pic>
        <p:nvPicPr>
          <p:cNvPr id="5" name="图片 4">
            <a:extLst>
              <a:ext uri="{FF2B5EF4-FFF2-40B4-BE49-F238E27FC236}">
                <a16:creationId xmlns:a16="http://schemas.microsoft.com/office/drawing/2014/main" id="{782BC460-CBD1-8EE5-3113-18A528F9FF77}"/>
              </a:ext>
            </a:extLst>
          </p:cNvPr>
          <p:cNvPicPr>
            <a:picLocks noChangeAspect="1"/>
          </p:cNvPicPr>
          <p:nvPr/>
        </p:nvPicPr>
        <p:blipFill>
          <a:blip r:embed="rId4"/>
          <a:stretch>
            <a:fillRect/>
          </a:stretch>
        </p:blipFill>
        <p:spPr>
          <a:xfrm>
            <a:off x="6501887" y="782134"/>
            <a:ext cx="546100" cy="609600"/>
          </a:xfrm>
          <a:prstGeom prst="rect">
            <a:avLst/>
          </a:prstGeom>
        </p:spPr>
      </p:pic>
      <p:cxnSp>
        <p:nvCxnSpPr>
          <p:cNvPr id="7" name="直线箭头连接符 6">
            <a:extLst>
              <a:ext uri="{FF2B5EF4-FFF2-40B4-BE49-F238E27FC236}">
                <a16:creationId xmlns:a16="http://schemas.microsoft.com/office/drawing/2014/main" id="{D32D529B-952C-E897-E954-36A6D5DF48FE}"/>
              </a:ext>
            </a:extLst>
          </p:cNvPr>
          <p:cNvCxnSpPr/>
          <p:nvPr/>
        </p:nvCxnSpPr>
        <p:spPr>
          <a:xfrm>
            <a:off x="6236457" y="2151137"/>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333A343-0D8B-FE61-1183-ED6B175B5CE1}"/>
              </a:ext>
            </a:extLst>
          </p:cNvPr>
          <p:cNvSpPr txBox="1"/>
          <p:nvPr/>
        </p:nvSpPr>
        <p:spPr>
          <a:xfrm>
            <a:off x="6364551" y="1805547"/>
            <a:ext cx="889987" cy="369332"/>
          </a:xfrm>
          <a:prstGeom prst="rect">
            <a:avLst/>
          </a:prstGeom>
          <a:noFill/>
        </p:spPr>
        <p:txBody>
          <a:bodyPr wrap="none" rtlCol="0">
            <a:spAutoFit/>
          </a:bodyPr>
          <a:lstStyle/>
          <a:p>
            <a:r>
              <a:rPr kumimoji="1" lang="en-US" altLang="zh-CN" dirty="0"/>
              <a:t>transfer</a:t>
            </a:r>
            <a:endParaRPr kumimoji="1" lang="zh-CN" altLang="en-US" dirty="0"/>
          </a:p>
        </p:txBody>
      </p:sp>
      <p:sp>
        <p:nvSpPr>
          <p:cNvPr id="9" name="文本框 25">
            <a:extLst>
              <a:ext uri="{FF2B5EF4-FFF2-40B4-BE49-F238E27FC236}">
                <a16:creationId xmlns:a16="http://schemas.microsoft.com/office/drawing/2014/main" id="{D9731D3D-54B4-E70A-9EC1-F0E4415064AD}"/>
              </a:ext>
            </a:extLst>
          </p:cNvPr>
          <p:cNvSpPr txBox="1">
            <a:spLocks noChangeArrowheads="1"/>
          </p:cNvSpPr>
          <p:nvPr/>
        </p:nvSpPr>
        <p:spPr bwMode="auto">
          <a:xfrm>
            <a:off x="206888" y="685900"/>
            <a:ext cx="5137271" cy="382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50000"/>
              </a:lnSpc>
            </a:pPr>
            <a:r>
              <a:rPr lang="en-US" altLang="zh-CN" sz="1400" dirty="0">
                <a:latin typeface="DengXian" panose="02010600030101010101" pitchFamily="2" charset="-122"/>
                <a:ea typeface="DengXian" panose="02010600030101010101" pitchFamily="2" charset="-122"/>
              </a:rPr>
              <a:t>ERC721</a:t>
            </a:r>
            <a:r>
              <a:rPr lang="zh-CN" altLang="en-US" sz="1400" dirty="0">
                <a:latin typeface="DengXian" panose="02010600030101010101" pitchFamily="2" charset="-122"/>
                <a:ea typeface="DengXian" panose="02010600030101010101" pitchFamily="2" charset="-122"/>
              </a:rPr>
              <a:t>同理。</a:t>
            </a:r>
          </a:p>
        </p:txBody>
      </p:sp>
      <p:cxnSp>
        <p:nvCxnSpPr>
          <p:cNvPr id="10" name="直线箭头连接符 9">
            <a:extLst>
              <a:ext uri="{FF2B5EF4-FFF2-40B4-BE49-F238E27FC236}">
                <a16:creationId xmlns:a16="http://schemas.microsoft.com/office/drawing/2014/main" id="{6BEC0A56-C4B1-E0B2-4D16-BEB79998E028}"/>
              </a:ext>
            </a:extLst>
          </p:cNvPr>
          <p:cNvCxnSpPr>
            <a:cxnSpLocks/>
            <a:stCxn id="3" idx="0"/>
            <a:endCxn id="5" idx="1"/>
          </p:cNvCxnSpPr>
          <p:nvPr/>
        </p:nvCxnSpPr>
        <p:spPr>
          <a:xfrm flipV="1">
            <a:off x="5915465" y="1086934"/>
            <a:ext cx="586422" cy="499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99854AD-B23A-A921-A7C4-74CB14BB89D7}"/>
              </a:ext>
            </a:extLst>
          </p:cNvPr>
          <p:cNvSpPr txBox="1"/>
          <p:nvPr/>
        </p:nvSpPr>
        <p:spPr>
          <a:xfrm>
            <a:off x="5421214" y="1193447"/>
            <a:ext cx="928459" cy="369332"/>
          </a:xfrm>
          <a:prstGeom prst="rect">
            <a:avLst/>
          </a:prstGeom>
          <a:noFill/>
        </p:spPr>
        <p:txBody>
          <a:bodyPr wrap="none" rtlCol="0">
            <a:spAutoFit/>
          </a:bodyPr>
          <a:lstStyle/>
          <a:p>
            <a:r>
              <a:rPr kumimoji="1" lang="en-US" altLang="zh-CN" dirty="0"/>
              <a:t>approve</a:t>
            </a:r>
            <a:endParaRPr kumimoji="1" lang="zh-CN" altLang="en-US" dirty="0"/>
          </a:p>
        </p:txBody>
      </p:sp>
      <p:cxnSp>
        <p:nvCxnSpPr>
          <p:cNvPr id="14" name="直线箭头连接符 13">
            <a:extLst>
              <a:ext uri="{FF2B5EF4-FFF2-40B4-BE49-F238E27FC236}">
                <a16:creationId xmlns:a16="http://schemas.microsoft.com/office/drawing/2014/main" id="{C0974229-C772-9C02-A4F8-186ACC16871B}"/>
              </a:ext>
            </a:extLst>
          </p:cNvPr>
          <p:cNvCxnSpPr>
            <a:cxnSpLocks/>
            <a:stCxn id="5" idx="3"/>
            <a:endCxn id="4" idx="0"/>
          </p:cNvCxnSpPr>
          <p:nvPr/>
        </p:nvCxnSpPr>
        <p:spPr>
          <a:xfrm>
            <a:off x="7047987" y="1086934"/>
            <a:ext cx="655638" cy="499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73BA80B-10F2-C257-C257-3C7E3BC97171}"/>
              </a:ext>
            </a:extLst>
          </p:cNvPr>
          <p:cNvSpPr txBox="1"/>
          <p:nvPr/>
        </p:nvSpPr>
        <p:spPr>
          <a:xfrm>
            <a:off x="6874208" y="1188442"/>
            <a:ext cx="1300356" cy="369332"/>
          </a:xfrm>
          <a:prstGeom prst="rect">
            <a:avLst/>
          </a:prstGeom>
          <a:noFill/>
        </p:spPr>
        <p:txBody>
          <a:bodyPr wrap="none" rtlCol="0">
            <a:spAutoFit/>
          </a:bodyPr>
          <a:lstStyle/>
          <a:p>
            <a:r>
              <a:rPr kumimoji="1" lang="en-US" altLang="zh-CN" dirty="0" err="1"/>
              <a:t>tranferFrom</a:t>
            </a:r>
            <a:endParaRPr kumimoji="1" lang="zh-CN" altLang="en-US" dirty="0"/>
          </a:p>
        </p:txBody>
      </p:sp>
      <p:sp>
        <p:nvSpPr>
          <p:cNvPr id="20" name="文本框 25">
            <a:extLst>
              <a:ext uri="{FF2B5EF4-FFF2-40B4-BE49-F238E27FC236}">
                <a16:creationId xmlns:a16="http://schemas.microsoft.com/office/drawing/2014/main" id="{3E73F167-938A-A10C-45CF-162CEC83E526}"/>
              </a:ext>
            </a:extLst>
          </p:cNvPr>
          <p:cNvSpPr txBox="1">
            <a:spLocks noChangeArrowheads="1"/>
          </p:cNvSpPr>
          <p:nvPr/>
        </p:nvSpPr>
        <p:spPr bwMode="auto">
          <a:xfrm>
            <a:off x="206888" y="1036461"/>
            <a:ext cx="5137271" cy="70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50000"/>
              </a:lnSpc>
            </a:pPr>
            <a:r>
              <a:rPr lang="zh-CN" altLang="en-US" sz="1400" dirty="0">
                <a:latin typeface="DengXian" panose="02010600030101010101" pitchFamily="2" charset="-122"/>
                <a:ea typeface="DengXian" panose="02010600030101010101" pitchFamily="2" charset="-122"/>
              </a:rPr>
              <a:t>为了方便交易所一次性管理多个</a:t>
            </a:r>
            <a:r>
              <a:rPr lang="en-US" altLang="zh-CN" sz="1400" dirty="0">
                <a:latin typeface="DengXian" panose="02010600030101010101" pitchFamily="2" charset="-122"/>
                <a:ea typeface="DengXian" panose="02010600030101010101" pitchFamily="2" charset="-122"/>
              </a:rPr>
              <a:t>NFT</a:t>
            </a:r>
            <a:r>
              <a:rPr lang="zh-CN" altLang="en-US" sz="1400" dirty="0">
                <a:latin typeface="DengXian" panose="02010600030101010101" pitchFamily="2" charset="-122"/>
                <a:ea typeface="DengXian" panose="02010600030101010101" pitchFamily="2" charset="-122"/>
              </a:rPr>
              <a:t>，还设置了</a:t>
            </a:r>
            <a:r>
              <a:rPr lang="en-US" altLang="zh-CN" sz="1400" dirty="0" err="1">
                <a:latin typeface="DengXian" panose="02010600030101010101" pitchFamily="2" charset="-122"/>
                <a:ea typeface="DengXian" panose="02010600030101010101" pitchFamily="2" charset="-122"/>
              </a:rPr>
              <a:t>approveForAll</a:t>
            </a:r>
            <a:r>
              <a:rPr lang="zh-CN" altLang="en-US" sz="1400" dirty="0">
                <a:latin typeface="DengXian" panose="02010600030101010101" pitchFamily="2" charset="-122"/>
                <a:ea typeface="DengXian" panose="02010600030101010101" pitchFamily="2" charset="-122"/>
              </a:rPr>
              <a:t>机制，一次性将自己的</a:t>
            </a:r>
            <a:r>
              <a:rPr lang="en-US" altLang="zh-CN" sz="1400" dirty="0">
                <a:latin typeface="DengXian" panose="02010600030101010101" pitchFamily="2" charset="-122"/>
                <a:ea typeface="DengXian" panose="02010600030101010101" pitchFamily="2" charset="-122"/>
              </a:rPr>
              <a:t>NFT</a:t>
            </a:r>
            <a:r>
              <a:rPr lang="zh-CN" altLang="en-US" sz="1400" dirty="0">
                <a:latin typeface="DengXian" panose="02010600030101010101" pitchFamily="2" charset="-122"/>
                <a:ea typeface="DengXian" panose="02010600030101010101" pitchFamily="2" charset="-122"/>
              </a:rPr>
              <a:t>全部托管给某个合约。</a:t>
            </a:r>
          </a:p>
        </p:txBody>
      </p:sp>
      <p:pic>
        <p:nvPicPr>
          <p:cNvPr id="6" name="图片 5">
            <a:extLst>
              <a:ext uri="{FF2B5EF4-FFF2-40B4-BE49-F238E27FC236}">
                <a16:creationId xmlns:a16="http://schemas.microsoft.com/office/drawing/2014/main" id="{FB4A8546-A5F7-8AD7-C2C7-04045CAF073F}"/>
              </a:ext>
            </a:extLst>
          </p:cNvPr>
          <p:cNvPicPr>
            <a:picLocks noChangeAspect="1"/>
          </p:cNvPicPr>
          <p:nvPr/>
        </p:nvPicPr>
        <p:blipFill>
          <a:blip r:embed="rId5"/>
          <a:stretch>
            <a:fillRect/>
          </a:stretch>
        </p:blipFill>
        <p:spPr>
          <a:xfrm>
            <a:off x="262943" y="1769691"/>
            <a:ext cx="4669413" cy="856059"/>
          </a:xfrm>
          <a:prstGeom prst="rect">
            <a:avLst/>
          </a:prstGeom>
        </p:spPr>
      </p:pic>
      <p:pic>
        <p:nvPicPr>
          <p:cNvPr id="11" name="图片 10">
            <a:extLst>
              <a:ext uri="{FF2B5EF4-FFF2-40B4-BE49-F238E27FC236}">
                <a16:creationId xmlns:a16="http://schemas.microsoft.com/office/drawing/2014/main" id="{99C492CB-BB48-7CF5-EC68-3EEC8C2DD869}"/>
              </a:ext>
            </a:extLst>
          </p:cNvPr>
          <p:cNvPicPr>
            <a:picLocks noChangeAspect="1"/>
          </p:cNvPicPr>
          <p:nvPr/>
        </p:nvPicPr>
        <p:blipFill>
          <a:blip r:embed="rId6"/>
          <a:stretch>
            <a:fillRect/>
          </a:stretch>
        </p:blipFill>
        <p:spPr>
          <a:xfrm>
            <a:off x="262943" y="2757650"/>
            <a:ext cx="4075377" cy="1555777"/>
          </a:xfrm>
          <a:prstGeom prst="rect">
            <a:avLst/>
          </a:prstGeom>
        </p:spPr>
      </p:pic>
      <p:pic>
        <p:nvPicPr>
          <p:cNvPr id="12" name="图片 11">
            <a:extLst>
              <a:ext uri="{FF2B5EF4-FFF2-40B4-BE49-F238E27FC236}">
                <a16:creationId xmlns:a16="http://schemas.microsoft.com/office/drawing/2014/main" id="{26D721CE-C2A5-EB7D-78CE-CF6E3898A13A}"/>
              </a:ext>
            </a:extLst>
          </p:cNvPr>
          <p:cNvPicPr>
            <a:picLocks noChangeAspect="1"/>
          </p:cNvPicPr>
          <p:nvPr/>
        </p:nvPicPr>
        <p:blipFill>
          <a:blip r:embed="rId7"/>
          <a:stretch>
            <a:fillRect/>
          </a:stretch>
        </p:blipFill>
        <p:spPr>
          <a:xfrm>
            <a:off x="4515434" y="2755841"/>
            <a:ext cx="3235035" cy="1477732"/>
          </a:xfrm>
          <a:prstGeom prst="rect">
            <a:avLst/>
          </a:prstGeom>
        </p:spPr>
      </p:pic>
    </p:spTree>
    <p:extLst>
      <p:ext uri="{BB962C8B-B14F-4D97-AF65-F5344CB8AC3E}">
        <p14:creationId xmlns:p14="http://schemas.microsoft.com/office/powerpoint/2010/main" val="1332915084"/>
      </p:ext>
    </p:extLst>
  </p:cSld>
  <p:clrMapOvr>
    <a:masterClrMapping/>
  </p:clrMapOvr>
</p:sld>
</file>

<file path=ppt/theme/theme1.xml><?xml version="1.0" encoding="utf-8"?>
<a:theme xmlns:a="http://schemas.openxmlformats.org/drawingml/2006/main" name="上下浅蓝+白底+蓝红字+黑体Ti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27750</TotalTime>
  <Words>9671</Words>
  <Application>Microsoft Macintosh PowerPoint</Application>
  <PresentationFormat>自定义</PresentationFormat>
  <Paragraphs>943</Paragraphs>
  <Slides>100</Slides>
  <Notes>91</Notes>
  <HiddenSlides>11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100</vt:i4>
      </vt:variant>
    </vt:vector>
  </HeadingPairs>
  <TitlesOfParts>
    <vt:vector size="116" baseType="lpstr">
      <vt:lpstr>-apple-system</vt:lpstr>
      <vt:lpstr>DengXian</vt:lpstr>
      <vt:lpstr>黑体</vt:lpstr>
      <vt:lpstr>微软雅黑</vt:lpstr>
      <vt:lpstr>Adobe Ming Std L</vt:lpstr>
      <vt:lpstr>medium-content-sans-serif-font</vt:lpstr>
      <vt:lpstr>Monospaced Number</vt:lpstr>
      <vt:lpstr>Yu Gothic UI</vt:lpstr>
      <vt:lpstr>Arial</vt:lpstr>
      <vt:lpstr>Calibri</vt:lpstr>
      <vt:lpstr>Georgia</vt:lpstr>
      <vt:lpstr>Helvetica Neue</vt:lpstr>
      <vt:lpstr>Lato</vt:lpstr>
      <vt:lpstr>Times New Roman</vt:lpstr>
      <vt:lpstr>Wingdings</vt:lpstr>
      <vt:lpstr>上下浅蓝+白底+蓝红字+黑体Times</vt:lpstr>
      <vt:lpstr>DApp介绍和智能合约开发实践</vt:lpstr>
      <vt:lpstr>内容简介</vt:lpstr>
      <vt:lpstr>目   录</vt:lpstr>
      <vt:lpstr>传统的App架构</vt:lpstr>
      <vt:lpstr>传统的App架构</vt:lpstr>
      <vt:lpstr>DApp架构</vt:lpstr>
      <vt:lpstr>DApp架构</vt:lpstr>
      <vt:lpstr>目   录</vt:lpstr>
      <vt:lpstr>智能合约</vt:lpstr>
      <vt:lpstr>智能合约和云函数的区别</vt:lpstr>
      <vt:lpstr>以太坊上的智能合约</vt:lpstr>
      <vt:lpstr>智能合约的部署和执行</vt:lpstr>
      <vt:lpstr>EVM（Ethereum Virtual Machine）</vt:lpstr>
      <vt:lpstr>智能合约虚拟机的基本要求</vt:lpstr>
      <vt:lpstr>EVM的每个操作都有其价格！</vt:lpstr>
      <vt:lpstr>    EVM的每个操作都有其价格：Gas与Fee</vt:lpstr>
      <vt:lpstr>    EVM的每个操作都有其价格：EIP-1559</vt:lpstr>
      <vt:lpstr>EVM架构与执行</vt:lpstr>
      <vt:lpstr>EVM的内部实现</vt:lpstr>
      <vt:lpstr>Precompiled合约</vt:lpstr>
      <vt:lpstr>目   录</vt:lpstr>
      <vt:lpstr>Solidity和相关概念介绍</vt:lpstr>
      <vt:lpstr>Solc编译器</vt:lpstr>
      <vt:lpstr>Remix IDE</vt:lpstr>
      <vt:lpstr>Remix IDE（续）</vt:lpstr>
      <vt:lpstr>Remix IDE（续）</vt:lpstr>
      <vt:lpstr>Remix IDE（续）</vt:lpstr>
      <vt:lpstr>Remix IDE（续）</vt:lpstr>
      <vt:lpstr>Example：从一个单合约文件开始</vt:lpstr>
      <vt:lpstr>Example：从一个单合约文件开始</vt:lpstr>
      <vt:lpstr>Example：多个合约一起使用</vt:lpstr>
      <vt:lpstr>合约组成</vt:lpstr>
      <vt:lpstr>pragma</vt:lpstr>
      <vt:lpstr>import</vt:lpstr>
      <vt:lpstr>注释</vt:lpstr>
      <vt:lpstr>合约结构：状态变量</vt:lpstr>
      <vt:lpstr>合约结构：函数方法</vt:lpstr>
      <vt:lpstr>合约结构：事件</vt:lpstr>
      <vt:lpstr>合约结构：结构体</vt:lpstr>
      <vt:lpstr>合约结构：枚举</vt:lpstr>
      <vt:lpstr>合约结构：错误</vt:lpstr>
      <vt:lpstr>控制流</vt:lpstr>
      <vt:lpstr>类型系统</vt:lpstr>
      <vt:lpstr>类型：Value Types值类型</vt:lpstr>
      <vt:lpstr>Value Types – 区分</vt:lpstr>
      <vt:lpstr>Value Types – uint/int</vt:lpstr>
      <vt:lpstr>Value Types - Address</vt:lpstr>
      <vt:lpstr>Value Types - Address</vt:lpstr>
      <vt:lpstr>Value Types - Address</vt:lpstr>
      <vt:lpstr>Value Types - Address</vt:lpstr>
      <vt:lpstr>Value Types - Address</vt:lpstr>
      <vt:lpstr>Value Type - 函数</vt:lpstr>
      <vt:lpstr>Value Type - 函数</vt:lpstr>
      <vt:lpstr>函数的可见性</vt:lpstr>
      <vt:lpstr>函数特性：View / Pure / payable </vt:lpstr>
      <vt:lpstr>Fallback函数</vt:lpstr>
      <vt:lpstr>Receive函数</vt:lpstr>
      <vt:lpstr>合约结构：函数修饰符</vt:lpstr>
      <vt:lpstr>函数的修饰符 modifier – 参数校验</vt:lpstr>
      <vt:lpstr>类型：Reference Types 引用类型</vt:lpstr>
      <vt:lpstr>Reference Types – Data Loaction</vt:lpstr>
      <vt:lpstr>Reference Types – Data Loaction</vt:lpstr>
      <vt:lpstr>Reference Types – Array</vt:lpstr>
      <vt:lpstr>Reference Types – Struct</vt:lpstr>
      <vt:lpstr>Reference Types – Mapping</vt:lpstr>
      <vt:lpstr>全局函数与环境变量</vt:lpstr>
      <vt:lpstr>区块相关全局变量与函数</vt:lpstr>
      <vt:lpstr>交易相关全局变量与函数</vt:lpstr>
      <vt:lpstr>msg.sender</vt:lpstr>
      <vt:lpstr>算术函数</vt:lpstr>
      <vt:lpstr>密码学函数</vt:lpstr>
      <vt:lpstr>其他</vt:lpstr>
      <vt:lpstr>异常处理</vt:lpstr>
      <vt:lpstr>异常处理</vt:lpstr>
      <vt:lpstr>合约继承</vt:lpstr>
      <vt:lpstr>合约继承</vt:lpstr>
      <vt:lpstr>抽象合约</vt:lpstr>
      <vt:lpstr>接口</vt:lpstr>
      <vt:lpstr>事件</vt:lpstr>
      <vt:lpstr>合约事件监听</vt:lpstr>
      <vt:lpstr>合约事件</vt:lpstr>
      <vt:lpstr>Library和using for</vt:lpstr>
      <vt:lpstr>Library和using for</vt:lpstr>
      <vt:lpstr>Library和using for</vt:lpstr>
      <vt:lpstr>目   录</vt:lpstr>
      <vt:lpstr>Dapp优秀案例 —— THE DAO</vt:lpstr>
      <vt:lpstr>Dapp优秀案例</vt:lpstr>
      <vt:lpstr>Example: The DAO事件</vt:lpstr>
      <vt:lpstr>Example: ERC20</vt:lpstr>
      <vt:lpstr>Example: ERC20</vt:lpstr>
      <vt:lpstr>Example: ERC20</vt:lpstr>
      <vt:lpstr>ERC20</vt:lpstr>
      <vt:lpstr>Example: ERC20 一键发Token</vt:lpstr>
      <vt:lpstr>Example: ERC721</vt:lpstr>
      <vt:lpstr>Example: ERC721</vt:lpstr>
      <vt:lpstr>ERC721</vt:lpstr>
      <vt:lpstr>Example: ERC721 一键发NFT</vt:lpstr>
      <vt:lpstr>ERC20 和 ERC721 中的委托转账 approve-transferFrom</vt:lpstr>
      <vt:lpstr>ERC20 和 ERC721 中的委托转账 approve-transferFrom</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BD5HLI</dc:creator>
  <cp:lastModifiedBy>hinsliubruyne@gmail.com</cp:lastModifiedBy>
  <cp:revision>2180</cp:revision>
  <cp:lastPrinted>2019-10-17T06:23:28Z</cp:lastPrinted>
  <dcterms:created xsi:type="dcterms:W3CDTF">2017-01-09T09:01:00Z</dcterms:created>
  <dcterms:modified xsi:type="dcterms:W3CDTF">2024-10-08T05:42:49Z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